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ppt/notesSlides/notesSlide305.xml" ContentType="application/vnd.openxmlformats-officedocument.presentationml.notesSlide+xml"/>
  <Override PartName="/ppt/notesSlides/notesSlide306.xml" ContentType="application/vnd.openxmlformats-officedocument.presentationml.notesSlide+xml"/>
  <Override PartName="/ppt/notesSlides/notesSlide307.xml" ContentType="application/vnd.openxmlformats-officedocument.presentationml.notesSlide+xml"/>
  <Override PartName="/ppt/notesSlides/notesSlide308.xml" ContentType="application/vnd.openxmlformats-officedocument.presentationml.notesSlide+xml"/>
  <Override PartName="/ppt/notesSlides/notesSlide309.xml" ContentType="application/vnd.openxmlformats-officedocument.presentationml.notesSlide+xml"/>
  <Override PartName="/ppt/notesSlides/notesSlide310.xml" ContentType="application/vnd.openxmlformats-officedocument.presentationml.notesSlide+xml"/>
  <Override PartName="/ppt/notesSlides/notesSlide311.xml" ContentType="application/vnd.openxmlformats-officedocument.presentationml.notesSlide+xml"/>
  <Override PartName="/ppt/notesSlides/notesSlide312.xml" ContentType="application/vnd.openxmlformats-officedocument.presentationml.notesSlide+xml"/>
  <Override PartName="/ppt/notesSlides/notesSlide313.xml" ContentType="application/vnd.openxmlformats-officedocument.presentationml.notesSlide+xml"/>
  <Override PartName="/ppt/notesSlides/notesSlide314.xml" ContentType="application/vnd.openxmlformats-officedocument.presentationml.notesSlide+xml"/>
  <Override PartName="/ppt/notesSlides/notesSlide315.xml" ContentType="application/vnd.openxmlformats-officedocument.presentationml.notesSlide+xml"/>
  <Override PartName="/ppt/notesSlides/notesSlide316.xml" ContentType="application/vnd.openxmlformats-officedocument.presentationml.notesSlide+xml"/>
  <Override PartName="/ppt/notesSlides/notesSlide317.xml" ContentType="application/vnd.openxmlformats-officedocument.presentationml.notesSlide+xml"/>
  <Override PartName="/ppt/notesSlides/notesSlide318.xml" ContentType="application/vnd.openxmlformats-officedocument.presentationml.notesSlide+xml"/>
  <Override PartName="/ppt/notesSlides/notesSlide319.xml" ContentType="application/vnd.openxmlformats-officedocument.presentationml.notesSlide+xml"/>
  <Override PartName="/ppt/notesSlides/notesSlide320.xml" ContentType="application/vnd.openxmlformats-officedocument.presentationml.notesSlide+xml"/>
  <Override PartName="/ppt/notesSlides/notesSlide321.xml" ContentType="application/vnd.openxmlformats-officedocument.presentationml.notesSlide+xml"/>
  <Override PartName="/ppt/notesSlides/notesSlide322.xml" ContentType="application/vnd.openxmlformats-officedocument.presentationml.notesSlide+xml"/>
  <Override PartName="/ppt/notesSlides/notesSlide323.xml" ContentType="application/vnd.openxmlformats-officedocument.presentationml.notesSlide+xml"/>
  <Override PartName="/ppt/notesSlides/notesSlide324.xml" ContentType="application/vnd.openxmlformats-officedocument.presentationml.notesSlide+xml"/>
  <Override PartName="/ppt/notesSlides/notesSlide325.xml" ContentType="application/vnd.openxmlformats-officedocument.presentationml.notesSlide+xml"/>
  <Override PartName="/ppt/notesSlides/notesSlide326.xml" ContentType="application/vnd.openxmlformats-officedocument.presentationml.notesSlide+xml"/>
  <Override PartName="/ppt/notesSlides/notesSlide327.xml" ContentType="application/vnd.openxmlformats-officedocument.presentationml.notesSlide+xml"/>
  <Override PartName="/ppt/notesSlides/notesSlide328.xml" ContentType="application/vnd.openxmlformats-officedocument.presentationml.notesSlide+xml"/>
  <Override PartName="/ppt/notesSlides/notesSlide329.xml" ContentType="application/vnd.openxmlformats-officedocument.presentationml.notesSlide+xml"/>
  <Override PartName="/ppt/notesSlides/notesSlide330.xml" ContentType="application/vnd.openxmlformats-officedocument.presentationml.notesSlide+xml"/>
  <Override PartName="/ppt/notesSlides/notesSlide331.xml" ContentType="application/vnd.openxmlformats-officedocument.presentationml.notesSlide+xml"/>
  <Override PartName="/ppt/notesSlides/notesSlide332.xml" ContentType="application/vnd.openxmlformats-officedocument.presentationml.notesSlide+xml"/>
  <Override PartName="/ppt/notesSlides/notesSlide333.xml" ContentType="application/vnd.openxmlformats-officedocument.presentationml.notesSlide+xml"/>
  <Override PartName="/ppt/notesSlides/notesSlide334.xml" ContentType="application/vnd.openxmlformats-officedocument.presentationml.notesSlide+xml"/>
  <Override PartName="/ppt/notesSlides/notesSlide335.xml" ContentType="application/vnd.openxmlformats-officedocument.presentationml.notesSlide+xml"/>
  <Override PartName="/ppt/notesSlides/notesSlide336.xml" ContentType="application/vnd.openxmlformats-officedocument.presentationml.notesSlide+xml"/>
  <Override PartName="/ppt/notesSlides/notesSlide337.xml" ContentType="application/vnd.openxmlformats-officedocument.presentationml.notesSlide+xml"/>
  <Override PartName="/ppt/notesSlides/notesSlide338.xml" ContentType="application/vnd.openxmlformats-officedocument.presentationml.notesSlide+xml"/>
  <Override PartName="/ppt/notesSlides/notesSlide339.xml" ContentType="application/vnd.openxmlformats-officedocument.presentationml.notesSlide+xml"/>
  <Override PartName="/ppt/notesSlides/notesSlide340.xml" ContentType="application/vnd.openxmlformats-officedocument.presentationml.notesSlide+xml"/>
  <Override PartName="/ppt/notesSlides/notesSlide341.xml" ContentType="application/vnd.openxmlformats-officedocument.presentationml.notesSlide+xml"/>
  <Override PartName="/ppt/notesSlides/notesSlide342.xml" ContentType="application/vnd.openxmlformats-officedocument.presentationml.notesSlide+xml"/>
  <Override PartName="/ppt/notesSlides/notesSlide343.xml" ContentType="application/vnd.openxmlformats-officedocument.presentationml.notesSlide+xml"/>
  <Override PartName="/ppt/notesSlides/notesSlide344.xml" ContentType="application/vnd.openxmlformats-officedocument.presentationml.notesSlide+xml"/>
  <Override PartName="/ppt/notesSlides/notesSlide345.xml" ContentType="application/vnd.openxmlformats-officedocument.presentationml.notesSlide+xml"/>
  <Override PartName="/ppt/notesSlides/notesSlide346.xml" ContentType="application/vnd.openxmlformats-officedocument.presentationml.notesSlide+xml"/>
  <Override PartName="/ppt/notesSlides/notesSlide347.xml" ContentType="application/vnd.openxmlformats-officedocument.presentationml.notesSlide+xml"/>
  <Override PartName="/ppt/notesSlides/notesSlide348.xml" ContentType="application/vnd.openxmlformats-officedocument.presentationml.notesSlide+xml"/>
  <Override PartName="/ppt/notesSlides/notesSlide349.xml" ContentType="application/vnd.openxmlformats-officedocument.presentationml.notesSlide+xml"/>
  <Override PartName="/ppt/notesSlides/notesSlide350.xml" ContentType="application/vnd.openxmlformats-officedocument.presentationml.notesSlide+xml"/>
  <Override PartName="/ppt/notesSlides/notesSlide351.xml" ContentType="application/vnd.openxmlformats-officedocument.presentationml.notesSlide+xml"/>
  <Override PartName="/ppt/notesSlides/notesSlide352.xml" ContentType="application/vnd.openxmlformats-officedocument.presentationml.notesSlide+xml"/>
  <Override PartName="/ppt/notesSlides/notesSlide353.xml" ContentType="application/vnd.openxmlformats-officedocument.presentationml.notesSlide+xml"/>
  <Override PartName="/ppt/notesSlides/notesSlide354.xml" ContentType="application/vnd.openxmlformats-officedocument.presentationml.notesSlide+xml"/>
  <Override PartName="/ppt/notesSlides/notesSlide355.xml" ContentType="application/vnd.openxmlformats-officedocument.presentationml.notesSlide+xml"/>
  <Override PartName="/ppt/notesSlides/notesSlide356.xml" ContentType="application/vnd.openxmlformats-officedocument.presentationml.notesSlide+xml"/>
  <Override PartName="/ppt/notesSlides/notesSlide357.xml" ContentType="application/vnd.openxmlformats-officedocument.presentationml.notesSlide+xml"/>
  <Override PartName="/ppt/notesSlides/notesSlide358.xml" ContentType="application/vnd.openxmlformats-officedocument.presentationml.notesSlide+xml"/>
  <Override PartName="/ppt/notesSlides/notesSlide359.xml" ContentType="application/vnd.openxmlformats-officedocument.presentationml.notesSlide+xml"/>
  <Override PartName="/ppt/notesSlides/notesSlide360.xml" ContentType="application/vnd.openxmlformats-officedocument.presentationml.notesSlide+xml"/>
  <Override PartName="/ppt/notesSlides/notesSlide361.xml" ContentType="application/vnd.openxmlformats-officedocument.presentationml.notesSlide+xml"/>
  <Override PartName="/ppt/notesSlides/notesSlide362.xml" ContentType="application/vnd.openxmlformats-officedocument.presentationml.notesSlide+xml"/>
  <Override PartName="/ppt/notesSlides/notesSlide363.xml" ContentType="application/vnd.openxmlformats-officedocument.presentationml.notesSlide+xml"/>
  <Override PartName="/ppt/notesSlides/notesSlide364.xml" ContentType="application/vnd.openxmlformats-officedocument.presentationml.notesSlide+xml"/>
  <Override PartName="/ppt/notesSlides/notesSlide365.xml" ContentType="application/vnd.openxmlformats-officedocument.presentationml.notesSlide+xml"/>
  <Override PartName="/ppt/notesSlides/notesSlide366.xml" ContentType="application/vnd.openxmlformats-officedocument.presentationml.notesSlide+xml"/>
  <Override PartName="/ppt/notesSlides/notesSlide367.xml" ContentType="application/vnd.openxmlformats-officedocument.presentationml.notesSlide+xml"/>
  <Override PartName="/ppt/notesSlides/notesSlide368.xml" ContentType="application/vnd.openxmlformats-officedocument.presentationml.notesSlide+xml"/>
  <Override PartName="/ppt/notesSlides/notesSlide369.xml" ContentType="application/vnd.openxmlformats-officedocument.presentationml.notesSlide+xml"/>
  <Override PartName="/ppt/notesSlides/notesSlide370.xml" ContentType="application/vnd.openxmlformats-officedocument.presentationml.notesSlide+xml"/>
  <Override PartName="/ppt/notesSlides/notesSlide371.xml" ContentType="application/vnd.openxmlformats-officedocument.presentationml.notesSlide+xml"/>
  <Override PartName="/ppt/notesSlides/notesSlide372.xml" ContentType="application/vnd.openxmlformats-officedocument.presentationml.notesSlide+xml"/>
  <Override PartName="/ppt/notesSlides/notesSlide373.xml" ContentType="application/vnd.openxmlformats-officedocument.presentationml.notesSlide+xml"/>
  <Override PartName="/ppt/notesSlides/notesSlide374.xml" ContentType="application/vnd.openxmlformats-officedocument.presentationml.notesSlide+xml"/>
  <Override PartName="/ppt/notesSlides/notesSlide375.xml" ContentType="application/vnd.openxmlformats-officedocument.presentationml.notesSlide+xml"/>
  <Override PartName="/ppt/notesSlides/notesSlide376.xml" ContentType="application/vnd.openxmlformats-officedocument.presentationml.notesSlide+xml"/>
  <Override PartName="/ppt/notesSlides/notesSlide377.xml" ContentType="application/vnd.openxmlformats-officedocument.presentationml.notesSlide+xml"/>
  <Override PartName="/ppt/notesSlides/notesSlide378.xml" ContentType="application/vnd.openxmlformats-officedocument.presentationml.notesSlide+xml"/>
  <Override PartName="/ppt/notesSlides/notesSlide379.xml" ContentType="application/vnd.openxmlformats-officedocument.presentationml.notesSlide+xml"/>
  <Override PartName="/ppt/notesSlides/notesSlide380.xml" ContentType="application/vnd.openxmlformats-officedocument.presentationml.notesSlide+xml"/>
  <Override PartName="/ppt/notesSlides/notesSlide381.xml" ContentType="application/vnd.openxmlformats-officedocument.presentationml.notesSlide+xml"/>
  <Override PartName="/ppt/notesSlides/notesSlide382.xml" ContentType="application/vnd.openxmlformats-officedocument.presentationml.notesSlide+xml"/>
  <Override PartName="/ppt/notesSlides/notesSlide383.xml" ContentType="application/vnd.openxmlformats-officedocument.presentationml.notesSlide+xml"/>
  <Override PartName="/ppt/notesSlides/notesSlide384.xml" ContentType="application/vnd.openxmlformats-officedocument.presentationml.notesSlide+xml"/>
  <Override PartName="/ppt/notesSlides/notesSlide385.xml" ContentType="application/vnd.openxmlformats-officedocument.presentationml.notesSlide+xml"/>
  <Override PartName="/ppt/notesSlides/notesSlide386.xml" ContentType="application/vnd.openxmlformats-officedocument.presentationml.notesSlide+xml"/>
  <Override PartName="/ppt/notesSlides/notesSlide387.xml" ContentType="application/vnd.openxmlformats-officedocument.presentationml.notesSlide+xml"/>
  <Override PartName="/ppt/notesSlides/notesSlide388.xml" ContentType="application/vnd.openxmlformats-officedocument.presentationml.notesSlide+xml"/>
  <Override PartName="/ppt/notesSlides/notesSlide389.xml" ContentType="application/vnd.openxmlformats-officedocument.presentationml.notesSlide+xml"/>
  <Override PartName="/ppt/notesSlides/notesSlide390.xml" ContentType="application/vnd.openxmlformats-officedocument.presentationml.notesSlide+xml"/>
  <Override PartName="/ppt/notesSlides/notesSlide391.xml" ContentType="application/vnd.openxmlformats-officedocument.presentationml.notesSlide+xml"/>
  <Override PartName="/ppt/notesSlides/notesSlide392.xml" ContentType="application/vnd.openxmlformats-officedocument.presentationml.notesSlide+xml"/>
  <Override PartName="/ppt/notesSlides/notesSlide393.xml" ContentType="application/vnd.openxmlformats-officedocument.presentationml.notesSlide+xml"/>
  <Override PartName="/ppt/notesSlides/notesSlide394.xml" ContentType="application/vnd.openxmlformats-officedocument.presentationml.notesSlide+xml"/>
  <Override PartName="/ppt/notesSlides/notesSlide395.xml" ContentType="application/vnd.openxmlformats-officedocument.presentationml.notesSlide+xml"/>
  <Override PartName="/ppt/notesSlides/notesSlide396.xml" ContentType="application/vnd.openxmlformats-officedocument.presentationml.notesSlide+xml"/>
  <Override PartName="/ppt/notesSlides/notesSlide397.xml" ContentType="application/vnd.openxmlformats-officedocument.presentationml.notesSlide+xml"/>
  <Override PartName="/ppt/notesSlides/notesSlide398.xml" ContentType="application/vnd.openxmlformats-officedocument.presentationml.notesSlide+xml"/>
  <Override PartName="/ppt/notesSlides/notesSlide399.xml" ContentType="application/vnd.openxmlformats-officedocument.presentationml.notesSlide+xml"/>
  <Override PartName="/ppt/notesSlides/notesSlide400.xml" ContentType="application/vnd.openxmlformats-officedocument.presentationml.notesSlide+xml"/>
  <Override PartName="/ppt/notesSlides/notesSlide401.xml" ContentType="application/vnd.openxmlformats-officedocument.presentationml.notesSlide+xml"/>
  <Override PartName="/ppt/notesSlides/notesSlide402.xml" ContentType="application/vnd.openxmlformats-officedocument.presentationml.notesSlide+xml"/>
  <Override PartName="/ppt/notesSlides/notesSlide403.xml" ContentType="application/vnd.openxmlformats-officedocument.presentationml.notesSlide+xml"/>
  <Override PartName="/ppt/notesSlides/notesSlide404.xml" ContentType="application/vnd.openxmlformats-officedocument.presentationml.notesSlide+xml"/>
  <Override PartName="/ppt/notesSlides/notesSlide405.xml" ContentType="application/vnd.openxmlformats-officedocument.presentationml.notesSlide+xml"/>
  <Override PartName="/ppt/notesSlides/notesSlide406.xml" ContentType="application/vnd.openxmlformats-officedocument.presentationml.notesSlide+xml"/>
  <Override PartName="/ppt/notesSlides/notesSlide407.xml" ContentType="application/vnd.openxmlformats-officedocument.presentationml.notesSlide+xml"/>
  <Override PartName="/ppt/notesSlides/notesSlide408.xml" ContentType="application/vnd.openxmlformats-officedocument.presentationml.notesSlide+xml"/>
  <Override PartName="/ppt/notesSlides/notesSlide409.xml" ContentType="application/vnd.openxmlformats-officedocument.presentationml.notesSlide+xml"/>
  <Override PartName="/ppt/notesSlides/notesSlide4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 id="2147483663" r:id="rId5"/>
    <p:sldMasterId id="2147483665" r:id="rId6"/>
  </p:sldMasterIdLst>
  <p:notesMasterIdLst>
    <p:notesMasterId r:id="rId418"/>
  </p:notesMasterIdLst>
  <p:sldIdLst>
    <p:sldId id="260" r:id="rId7"/>
    <p:sldId id="1019" r:id="rId8"/>
    <p:sldId id="1018" r:id="rId9"/>
    <p:sldId id="856" r:id="rId10"/>
    <p:sldId id="857" r:id="rId11"/>
    <p:sldId id="858" r:id="rId12"/>
    <p:sldId id="859" r:id="rId13"/>
    <p:sldId id="860" r:id="rId14"/>
    <p:sldId id="861" r:id="rId15"/>
    <p:sldId id="863" r:id="rId16"/>
    <p:sldId id="864" r:id="rId17"/>
    <p:sldId id="862" r:id="rId18"/>
    <p:sldId id="865" r:id="rId19"/>
    <p:sldId id="866" r:id="rId20"/>
    <p:sldId id="867" r:id="rId21"/>
    <p:sldId id="868" r:id="rId22"/>
    <p:sldId id="869" r:id="rId23"/>
    <p:sldId id="870" r:id="rId24"/>
    <p:sldId id="871" r:id="rId25"/>
    <p:sldId id="872" r:id="rId26"/>
    <p:sldId id="873" r:id="rId27"/>
    <p:sldId id="874" r:id="rId28"/>
    <p:sldId id="875" r:id="rId29"/>
    <p:sldId id="876" r:id="rId30"/>
    <p:sldId id="877" r:id="rId31"/>
    <p:sldId id="878" r:id="rId32"/>
    <p:sldId id="879" r:id="rId33"/>
    <p:sldId id="880" r:id="rId34"/>
    <p:sldId id="881" r:id="rId35"/>
    <p:sldId id="882" r:id="rId36"/>
    <p:sldId id="883" r:id="rId37"/>
    <p:sldId id="884" r:id="rId38"/>
    <p:sldId id="885" r:id="rId39"/>
    <p:sldId id="886" r:id="rId40"/>
    <p:sldId id="887" r:id="rId41"/>
    <p:sldId id="888" r:id="rId42"/>
    <p:sldId id="889" r:id="rId43"/>
    <p:sldId id="890" r:id="rId44"/>
    <p:sldId id="891" r:id="rId45"/>
    <p:sldId id="892" r:id="rId46"/>
    <p:sldId id="893" r:id="rId47"/>
    <p:sldId id="894" r:id="rId48"/>
    <p:sldId id="895" r:id="rId49"/>
    <p:sldId id="896" r:id="rId50"/>
    <p:sldId id="897" r:id="rId51"/>
    <p:sldId id="898" r:id="rId52"/>
    <p:sldId id="899" r:id="rId53"/>
    <p:sldId id="900" r:id="rId54"/>
    <p:sldId id="901" r:id="rId55"/>
    <p:sldId id="902" r:id="rId56"/>
    <p:sldId id="903" r:id="rId57"/>
    <p:sldId id="904" r:id="rId58"/>
    <p:sldId id="905" r:id="rId59"/>
    <p:sldId id="906" r:id="rId60"/>
    <p:sldId id="907" r:id="rId61"/>
    <p:sldId id="908" r:id="rId62"/>
    <p:sldId id="909" r:id="rId63"/>
    <p:sldId id="910" r:id="rId64"/>
    <p:sldId id="911" r:id="rId65"/>
    <p:sldId id="912" r:id="rId66"/>
    <p:sldId id="913" r:id="rId67"/>
    <p:sldId id="914" r:id="rId68"/>
    <p:sldId id="915" r:id="rId69"/>
    <p:sldId id="916" r:id="rId70"/>
    <p:sldId id="917" r:id="rId71"/>
    <p:sldId id="918" r:id="rId72"/>
    <p:sldId id="919" r:id="rId73"/>
    <p:sldId id="920" r:id="rId74"/>
    <p:sldId id="921" r:id="rId75"/>
    <p:sldId id="922" r:id="rId76"/>
    <p:sldId id="923" r:id="rId77"/>
    <p:sldId id="924" r:id="rId78"/>
    <p:sldId id="925" r:id="rId79"/>
    <p:sldId id="926" r:id="rId80"/>
    <p:sldId id="928" r:id="rId81"/>
    <p:sldId id="927" r:id="rId82"/>
    <p:sldId id="929" r:id="rId83"/>
    <p:sldId id="930" r:id="rId84"/>
    <p:sldId id="931" r:id="rId85"/>
    <p:sldId id="932" r:id="rId86"/>
    <p:sldId id="933" r:id="rId87"/>
    <p:sldId id="934" r:id="rId88"/>
    <p:sldId id="935" r:id="rId89"/>
    <p:sldId id="936" r:id="rId90"/>
    <p:sldId id="937" r:id="rId91"/>
    <p:sldId id="938" r:id="rId92"/>
    <p:sldId id="939" r:id="rId93"/>
    <p:sldId id="940" r:id="rId94"/>
    <p:sldId id="941" r:id="rId95"/>
    <p:sldId id="942" r:id="rId96"/>
    <p:sldId id="943" r:id="rId97"/>
    <p:sldId id="944" r:id="rId98"/>
    <p:sldId id="945" r:id="rId99"/>
    <p:sldId id="946" r:id="rId100"/>
    <p:sldId id="947" r:id="rId101"/>
    <p:sldId id="948" r:id="rId102"/>
    <p:sldId id="949" r:id="rId103"/>
    <p:sldId id="950" r:id="rId104"/>
    <p:sldId id="951" r:id="rId105"/>
    <p:sldId id="952" r:id="rId106"/>
    <p:sldId id="953" r:id="rId107"/>
    <p:sldId id="954" r:id="rId108"/>
    <p:sldId id="955" r:id="rId109"/>
    <p:sldId id="956" r:id="rId110"/>
    <p:sldId id="957" r:id="rId111"/>
    <p:sldId id="958" r:id="rId112"/>
    <p:sldId id="960" r:id="rId113"/>
    <p:sldId id="959" r:id="rId114"/>
    <p:sldId id="961" r:id="rId115"/>
    <p:sldId id="962" r:id="rId116"/>
    <p:sldId id="963" r:id="rId117"/>
    <p:sldId id="964" r:id="rId118"/>
    <p:sldId id="965" r:id="rId119"/>
    <p:sldId id="966" r:id="rId120"/>
    <p:sldId id="967" r:id="rId121"/>
    <p:sldId id="968" r:id="rId122"/>
    <p:sldId id="969" r:id="rId123"/>
    <p:sldId id="970" r:id="rId124"/>
    <p:sldId id="971" r:id="rId125"/>
    <p:sldId id="972" r:id="rId126"/>
    <p:sldId id="973" r:id="rId127"/>
    <p:sldId id="974" r:id="rId128"/>
    <p:sldId id="975" r:id="rId129"/>
    <p:sldId id="976" r:id="rId130"/>
    <p:sldId id="977" r:id="rId131"/>
    <p:sldId id="978" r:id="rId132"/>
    <p:sldId id="979" r:id="rId133"/>
    <p:sldId id="980" r:id="rId134"/>
    <p:sldId id="981" r:id="rId135"/>
    <p:sldId id="982" r:id="rId136"/>
    <p:sldId id="983" r:id="rId137"/>
    <p:sldId id="984" r:id="rId138"/>
    <p:sldId id="985" r:id="rId139"/>
    <p:sldId id="986" r:id="rId140"/>
    <p:sldId id="987" r:id="rId141"/>
    <p:sldId id="988" r:id="rId142"/>
    <p:sldId id="989" r:id="rId143"/>
    <p:sldId id="990" r:id="rId144"/>
    <p:sldId id="991" r:id="rId145"/>
    <p:sldId id="992" r:id="rId146"/>
    <p:sldId id="994" r:id="rId147"/>
    <p:sldId id="993" r:id="rId148"/>
    <p:sldId id="995" r:id="rId149"/>
    <p:sldId id="996" r:id="rId150"/>
    <p:sldId id="997" r:id="rId151"/>
    <p:sldId id="998" r:id="rId152"/>
    <p:sldId id="999" r:id="rId153"/>
    <p:sldId id="1000" r:id="rId154"/>
    <p:sldId id="1001" r:id="rId155"/>
    <p:sldId id="1002" r:id="rId156"/>
    <p:sldId id="1003" r:id="rId157"/>
    <p:sldId id="1004" r:id="rId158"/>
    <p:sldId id="1005" r:id="rId159"/>
    <p:sldId id="1006" r:id="rId160"/>
    <p:sldId id="1007" r:id="rId161"/>
    <p:sldId id="1008" r:id="rId162"/>
    <p:sldId id="1009" r:id="rId163"/>
    <p:sldId id="1010" r:id="rId164"/>
    <p:sldId id="1011" r:id="rId165"/>
    <p:sldId id="1012" r:id="rId166"/>
    <p:sldId id="1013" r:id="rId167"/>
    <p:sldId id="1014" r:id="rId168"/>
    <p:sldId id="1015" r:id="rId169"/>
    <p:sldId id="1016" r:id="rId170"/>
    <p:sldId id="1017" r:id="rId171"/>
    <p:sldId id="855" r:id="rId172"/>
    <p:sldId id="609" r:id="rId173"/>
    <p:sldId id="610" r:id="rId174"/>
    <p:sldId id="611" r:id="rId175"/>
    <p:sldId id="612" r:id="rId176"/>
    <p:sldId id="613" r:id="rId177"/>
    <p:sldId id="614" r:id="rId178"/>
    <p:sldId id="615" r:id="rId179"/>
    <p:sldId id="616" r:id="rId180"/>
    <p:sldId id="617" r:id="rId181"/>
    <p:sldId id="618" r:id="rId182"/>
    <p:sldId id="619" r:id="rId183"/>
    <p:sldId id="620" r:id="rId184"/>
    <p:sldId id="621" r:id="rId185"/>
    <p:sldId id="622" r:id="rId186"/>
    <p:sldId id="623" r:id="rId187"/>
    <p:sldId id="624" r:id="rId188"/>
    <p:sldId id="625" r:id="rId189"/>
    <p:sldId id="626" r:id="rId190"/>
    <p:sldId id="627" r:id="rId191"/>
    <p:sldId id="628" r:id="rId192"/>
    <p:sldId id="629" r:id="rId193"/>
    <p:sldId id="630" r:id="rId194"/>
    <p:sldId id="631" r:id="rId195"/>
    <p:sldId id="632" r:id="rId196"/>
    <p:sldId id="633" r:id="rId197"/>
    <p:sldId id="634" r:id="rId198"/>
    <p:sldId id="635" r:id="rId199"/>
    <p:sldId id="636" r:id="rId200"/>
    <p:sldId id="637" r:id="rId201"/>
    <p:sldId id="638" r:id="rId202"/>
    <p:sldId id="639" r:id="rId203"/>
    <p:sldId id="640" r:id="rId204"/>
    <p:sldId id="641" r:id="rId205"/>
    <p:sldId id="642" r:id="rId206"/>
    <p:sldId id="643" r:id="rId207"/>
    <p:sldId id="644" r:id="rId208"/>
    <p:sldId id="645" r:id="rId209"/>
    <p:sldId id="646" r:id="rId210"/>
    <p:sldId id="647" r:id="rId211"/>
    <p:sldId id="648" r:id="rId212"/>
    <p:sldId id="649" r:id="rId213"/>
    <p:sldId id="650" r:id="rId214"/>
    <p:sldId id="651" r:id="rId215"/>
    <p:sldId id="652" r:id="rId216"/>
    <p:sldId id="653" r:id="rId217"/>
    <p:sldId id="654" r:id="rId218"/>
    <p:sldId id="655" r:id="rId219"/>
    <p:sldId id="656" r:id="rId220"/>
    <p:sldId id="657" r:id="rId221"/>
    <p:sldId id="658" r:id="rId222"/>
    <p:sldId id="659" r:id="rId223"/>
    <p:sldId id="660" r:id="rId224"/>
    <p:sldId id="661" r:id="rId225"/>
    <p:sldId id="663" r:id="rId226"/>
    <p:sldId id="664" r:id="rId227"/>
    <p:sldId id="665" r:id="rId228"/>
    <p:sldId id="666" r:id="rId229"/>
    <p:sldId id="667" r:id="rId230"/>
    <p:sldId id="668" r:id="rId231"/>
    <p:sldId id="669" r:id="rId232"/>
    <p:sldId id="662" r:id="rId233"/>
    <p:sldId id="670" r:id="rId234"/>
    <p:sldId id="671" r:id="rId235"/>
    <p:sldId id="672" r:id="rId236"/>
    <p:sldId id="673" r:id="rId237"/>
    <p:sldId id="674" r:id="rId238"/>
    <p:sldId id="675" r:id="rId239"/>
    <p:sldId id="676" r:id="rId240"/>
    <p:sldId id="677" r:id="rId241"/>
    <p:sldId id="678" r:id="rId242"/>
    <p:sldId id="679" r:id="rId243"/>
    <p:sldId id="680" r:id="rId244"/>
    <p:sldId id="681" r:id="rId245"/>
    <p:sldId id="682" r:id="rId246"/>
    <p:sldId id="683" r:id="rId247"/>
    <p:sldId id="685" r:id="rId248"/>
    <p:sldId id="686" r:id="rId249"/>
    <p:sldId id="687" r:id="rId250"/>
    <p:sldId id="688" r:id="rId251"/>
    <p:sldId id="689" r:id="rId252"/>
    <p:sldId id="690" r:id="rId253"/>
    <p:sldId id="691" r:id="rId254"/>
    <p:sldId id="692" r:id="rId255"/>
    <p:sldId id="693" r:id="rId256"/>
    <p:sldId id="694" r:id="rId257"/>
    <p:sldId id="695" r:id="rId258"/>
    <p:sldId id="696" r:id="rId259"/>
    <p:sldId id="697" r:id="rId260"/>
    <p:sldId id="698" r:id="rId261"/>
    <p:sldId id="701" r:id="rId262"/>
    <p:sldId id="699" r:id="rId263"/>
    <p:sldId id="700" r:id="rId264"/>
    <p:sldId id="702" r:id="rId265"/>
    <p:sldId id="703" r:id="rId266"/>
    <p:sldId id="704" r:id="rId267"/>
    <p:sldId id="705" r:id="rId268"/>
    <p:sldId id="706" r:id="rId269"/>
    <p:sldId id="708" r:id="rId270"/>
    <p:sldId id="709" r:id="rId271"/>
    <p:sldId id="710" r:id="rId272"/>
    <p:sldId id="711" r:id="rId273"/>
    <p:sldId id="712" r:id="rId274"/>
    <p:sldId id="713" r:id="rId275"/>
    <p:sldId id="707" r:id="rId276"/>
    <p:sldId id="714" r:id="rId277"/>
    <p:sldId id="715" r:id="rId278"/>
    <p:sldId id="716" r:id="rId279"/>
    <p:sldId id="717" r:id="rId280"/>
    <p:sldId id="718" r:id="rId281"/>
    <p:sldId id="719" r:id="rId282"/>
    <p:sldId id="720" r:id="rId283"/>
    <p:sldId id="721" r:id="rId284"/>
    <p:sldId id="722" r:id="rId285"/>
    <p:sldId id="723" r:id="rId286"/>
    <p:sldId id="724" r:id="rId287"/>
    <p:sldId id="725" r:id="rId288"/>
    <p:sldId id="726" r:id="rId289"/>
    <p:sldId id="727" r:id="rId290"/>
    <p:sldId id="728" r:id="rId291"/>
    <p:sldId id="729" r:id="rId292"/>
    <p:sldId id="730" r:id="rId293"/>
    <p:sldId id="731" r:id="rId294"/>
    <p:sldId id="732" r:id="rId295"/>
    <p:sldId id="733" r:id="rId296"/>
    <p:sldId id="734" r:id="rId297"/>
    <p:sldId id="735" r:id="rId298"/>
    <p:sldId id="736" r:id="rId299"/>
    <p:sldId id="737" r:id="rId300"/>
    <p:sldId id="738" r:id="rId301"/>
    <p:sldId id="739" r:id="rId302"/>
    <p:sldId id="740" r:id="rId303"/>
    <p:sldId id="741" r:id="rId304"/>
    <p:sldId id="742" r:id="rId305"/>
    <p:sldId id="743" r:id="rId306"/>
    <p:sldId id="744" r:id="rId307"/>
    <p:sldId id="745" r:id="rId308"/>
    <p:sldId id="746" r:id="rId309"/>
    <p:sldId id="747" r:id="rId310"/>
    <p:sldId id="748" r:id="rId311"/>
    <p:sldId id="749" r:id="rId312"/>
    <p:sldId id="750" r:id="rId313"/>
    <p:sldId id="751" r:id="rId314"/>
    <p:sldId id="752" r:id="rId315"/>
    <p:sldId id="753" r:id="rId316"/>
    <p:sldId id="754" r:id="rId317"/>
    <p:sldId id="755" r:id="rId318"/>
    <p:sldId id="756" r:id="rId319"/>
    <p:sldId id="757" r:id="rId320"/>
    <p:sldId id="758" r:id="rId321"/>
    <p:sldId id="759" r:id="rId322"/>
    <p:sldId id="760" r:id="rId323"/>
    <p:sldId id="761" r:id="rId324"/>
    <p:sldId id="762" r:id="rId325"/>
    <p:sldId id="763" r:id="rId326"/>
    <p:sldId id="764" r:id="rId327"/>
    <p:sldId id="765" r:id="rId328"/>
    <p:sldId id="766" r:id="rId329"/>
    <p:sldId id="767" r:id="rId330"/>
    <p:sldId id="768" r:id="rId331"/>
    <p:sldId id="769" r:id="rId332"/>
    <p:sldId id="770" r:id="rId333"/>
    <p:sldId id="771" r:id="rId334"/>
    <p:sldId id="772" r:id="rId335"/>
    <p:sldId id="773" r:id="rId336"/>
    <p:sldId id="774" r:id="rId337"/>
    <p:sldId id="775" r:id="rId338"/>
    <p:sldId id="776" r:id="rId339"/>
    <p:sldId id="777" r:id="rId340"/>
    <p:sldId id="779" r:id="rId341"/>
    <p:sldId id="780" r:id="rId342"/>
    <p:sldId id="781" r:id="rId343"/>
    <p:sldId id="782" r:id="rId344"/>
    <p:sldId id="783" r:id="rId345"/>
    <p:sldId id="784" r:id="rId346"/>
    <p:sldId id="785" r:id="rId347"/>
    <p:sldId id="786" r:id="rId348"/>
    <p:sldId id="787" r:id="rId349"/>
    <p:sldId id="788" r:id="rId350"/>
    <p:sldId id="789" r:id="rId351"/>
    <p:sldId id="790" r:id="rId352"/>
    <p:sldId id="791" r:id="rId353"/>
    <p:sldId id="792" r:id="rId354"/>
    <p:sldId id="793" r:id="rId355"/>
    <p:sldId id="778" r:id="rId356"/>
    <p:sldId id="794" r:id="rId357"/>
    <p:sldId id="795" r:id="rId358"/>
    <p:sldId id="796" r:id="rId359"/>
    <p:sldId id="797" r:id="rId360"/>
    <p:sldId id="816" r:id="rId361"/>
    <p:sldId id="811" r:id="rId362"/>
    <p:sldId id="812" r:id="rId363"/>
    <p:sldId id="813" r:id="rId364"/>
    <p:sldId id="814" r:id="rId365"/>
    <p:sldId id="815" r:id="rId366"/>
    <p:sldId id="820" r:id="rId367"/>
    <p:sldId id="821" r:id="rId368"/>
    <p:sldId id="822" r:id="rId369"/>
    <p:sldId id="823" r:id="rId370"/>
    <p:sldId id="824" r:id="rId371"/>
    <p:sldId id="832" r:id="rId372"/>
    <p:sldId id="833" r:id="rId373"/>
    <p:sldId id="834" r:id="rId374"/>
    <p:sldId id="837" r:id="rId375"/>
    <p:sldId id="838" r:id="rId376"/>
    <p:sldId id="839" r:id="rId377"/>
    <p:sldId id="844" r:id="rId378"/>
    <p:sldId id="798" r:id="rId379"/>
    <p:sldId id="799" r:id="rId380"/>
    <p:sldId id="800" r:id="rId381"/>
    <p:sldId id="801" r:id="rId382"/>
    <p:sldId id="802" r:id="rId383"/>
    <p:sldId id="803" r:id="rId384"/>
    <p:sldId id="804" r:id="rId385"/>
    <p:sldId id="805" r:id="rId386"/>
    <p:sldId id="806" r:id="rId387"/>
    <p:sldId id="807" r:id="rId388"/>
    <p:sldId id="808" r:id="rId389"/>
    <p:sldId id="809" r:id="rId390"/>
    <p:sldId id="810" r:id="rId391"/>
    <p:sldId id="817" r:id="rId392"/>
    <p:sldId id="818" r:id="rId393"/>
    <p:sldId id="819" r:id="rId394"/>
    <p:sldId id="825" r:id="rId395"/>
    <p:sldId id="826" r:id="rId396"/>
    <p:sldId id="827" r:id="rId397"/>
    <p:sldId id="828" r:id="rId398"/>
    <p:sldId id="829" r:id="rId399"/>
    <p:sldId id="830" r:id="rId400"/>
    <p:sldId id="831" r:id="rId401"/>
    <p:sldId id="835" r:id="rId402"/>
    <p:sldId id="836" r:id="rId403"/>
    <p:sldId id="840" r:id="rId404"/>
    <p:sldId id="841" r:id="rId405"/>
    <p:sldId id="842" r:id="rId406"/>
    <p:sldId id="843" r:id="rId407"/>
    <p:sldId id="845" r:id="rId408"/>
    <p:sldId id="846" r:id="rId409"/>
    <p:sldId id="847" r:id="rId410"/>
    <p:sldId id="848" r:id="rId411"/>
    <p:sldId id="849" r:id="rId412"/>
    <p:sldId id="850" r:id="rId413"/>
    <p:sldId id="851" r:id="rId414"/>
    <p:sldId id="852" r:id="rId415"/>
    <p:sldId id="854" r:id="rId416"/>
    <p:sldId id="853" r:id="rId417"/>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stęp" id="{C974A6BC-63A0-8B40-A368-AB63C5BAA922}">
          <p14:sldIdLst>
            <p14:sldId id="260"/>
            <p14:sldId id="1019"/>
          </p14:sldIdLst>
        </p14:section>
        <p14:section name="Urządzenia zabezpieczające" id="{38C9E764-B3A1-7D47-816A-6D3009C08193}">
          <p14:sldIdLst>
            <p14:sldId id="1018"/>
            <p14:sldId id="856"/>
            <p14:sldId id="857"/>
            <p14:sldId id="858"/>
            <p14:sldId id="859"/>
            <p14:sldId id="860"/>
            <p14:sldId id="861"/>
            <p14:sldId id="863"/>
            <p14:sldId id="864"/>
            <p14:sldId id="862"/>
            <p14:sldId id="865"/>
            <p14:sldId id="866"/>
            <p14:sldId id="867"/>
            <p14:sldId id="868"/>
            <p14:sldId id="869"/>
            <p14:sldId id="870"/>
            <p14:sldId id="871"/>
            <p14:sldId id="872"/>
            <p14:sldId id="873"/>
            <p14:sldId id="874"/>
            <p14:sldId id="875"/>
            <p14:sldId id="876"/>
            <p14:sldId id="877"/>
          </p14:sldIdLst>
        </p14:section>
        <p14:section name="Działanie prądu na organizm ludzki" id="{EC7DFBD7-0AFF-3A44-8AA7-0589BB7B0636}">
          <p14:sldIdLst>
            <p14:sldId id="878"/>
            <p14:sldId id="879"/>
            <p14:sldId id="880"/>
            <p14:sldId id="881"/>
            <p14:sldId id="882"/>
            <p14:sldId id="883"/>
            <p14:sldId id="884"/>
            <p14:sldId id="885"/>
            <p14:sldId id="886"/>
            <p14:sldId id="887"/>
            <p14:sldId id="888"/>
            <p14:sldId id="889"/>
            <p14:sldId id="890"/>
            <p14:sldId id="891"/>
            <p14:sldId id="892"/>
            <p14:sldId id="893"/>
          </p14:sldIdLst>
        </p14:section>
        <p14:section name="Ochrona przeciwporażeniowa" id="{E9A51651-92F1-A24E-B475-821944130CD2}">
          <p14:sldIdLst>
            <p14:sldId id="894"/>
            <p14:sldId id="895"/>
            <p14:sldId id="896"/>
            <p14:sldId id="897"/>
            <p14:sldId id="898"/>
            <p14:sldId id="899"/>
            <p14:sldId id="900"/>
            <p14:sldId id="901"/>
            <p14:sldId id="902"/>
            <p14:sldId id="903"/>
            <p14:sldId id="904"/>
            <p14:sldId id="905"/>
            <p14:sldId id="906"/>
            <p14:sldId id="907"/>
            <p14:sldId id="908"/>
            <p14:sldId id="909"/>
            <p14:sldId id="910"/>
            <p14:sldId id="911"/>
            <p14:sldId id="912"/>
            <p14:sldId id="913"/>
            <p14:sldId id="914"/>
            <p14:sldId id="915"/>
            <p14:sldId id="916"/>
            <p14:sldId id="917"/>
            <p14:sldId id="918"/>
            <p14:sldId id="919"/>
            <p14:sldId id="920"/>
            <p14:sldId id="921"/>
            <p14:sldId id="922"/>
            <p14:sldId id="923"/>
            <p14:sldId id="924"/>
            <p14:sldId id="925"/>
            <p14:sldId id="926"/>
            <p14:sldId id="928"/>
            <p14:sldId id="927"/>
            <p14:sldId id="929"/>
            <p14:sldId id="930"/>
            <p14:sldId id="931"/>
            <p14:sldId id="932"/>
            <p14:sldId id="933"/>
            <p14:sldId id="934"/>
            <p14:sldId id="935"/>
            <p14:sldId id="936"/>
            <p14:sldId id="937"/>
            <p14:sldId id="938"/>
            <p14:sldId id="939"/>
            <p14:sldId id="940"/>
            <p14:sldId id="941"/>
            <p14:sldId id="942"/>
            <p14:sldId id="943"/>
            <p14:sldId id="944"/>
            <p14:sldId id="945"/>
            <p14:sldId id="946"/>
            <p14:sldId id="947"/>
            <p14:sldId id="948"/>
            <p14:sldId id="949"/>
            <p14:sldId id="950"/>
            <p14:sldId id="951"/>
            <p14:sldId id="952"/>
            <p14:sldId id="953"/>
            <p14:sldId id="954"/>
            <p14:sldId id="955"/>
            <p14:sldId id="956"/>
            <p14:sldId id="957"/>
            <p14:sldId id="958"/>
            <p14:sldId id="960"/>
            <p14:sldId id="959"/>
            <p14:sldId id="961"/>
            <p14:sldId id="962"/>
            <p14:sldId id="963"/>
            <p14:sldId id="964"/>
            <p14:sldId id="965"/>
            <p14:sldId id="966"/>
            <p14:sldId id="967"/>
            <p14:sldId id="968"/>
            <p14:sldId id="969"/>
            <p14:sldId id="970"/>
            <p14:sldId id="971"/>
            <p14:sldId id="972"/>
            <p14:sldId id="973"/>
            <p14:sldId id="974"/>
            <p14:sldId id="975"/>
            <p14:sldId id="976"/>
            <p14:sldId id="977"/>
            <p14:sldId id="978"/>
            <p14:sldId id="979"/>
            <p14:sldId id="980"/>
            <p14:sldId id="981"/>
            <p14:sldId id="982"/>
            <p14:sldId id="983"/>
            <p14:sldId id="984"/>
            <p14:sldId id="985"/>
            <p14:sldId id="986"/>
            <p14:sldId id="987"/>
            <p14:sldId id="988"/>
            <p14:sldId id="989"/>
            <p14:sldId id="990"/>
            <p14:sldId id="991"/>
            <p14:sldId id="992"/>
            <p14:sldId id="994"/>
            <p14:sldId id="993"/>
            <p14:sldId id="995"/>
            <p14:sldId id="996"/>
            <p14:sldId id="997"/>
            <p14:sldId id="998"/>
            <p14:sldId id="999"/>
            <p14:sldId id="1000"/>
            <p14:sldId id="1001"/>
            <p14:sldId id="1002"/>
            <p14:sldId id="1003"/>
            <p14:sldId id="1004"/>
            <p14:sldId id="1005"/>
            <p14:sldId id="1006"/>
            <p14:sldId id="1007"/>
            <p14:sldId id="1008"/>
            <p14:sldId id="1009"/>
            <p14:sldId id="1010"/>
            <p14:sldId id="1011"/>
            <p14:sldId id="1012"/>
            <p14:sldId id="1013"/>
            <p14:sldId id="1014"/>
            <p14:sldId id="1015"/>
            <p14:sldId id="1016"/>
            <p14:sldId id="1017"/>
          </p14:sldIdLst>
        </p14:section>
        <p14:section name="Wprowadzenie" id="{BC8A528A-F1D9-3545-8BA5-EB38A520D6AC}">
          <p14:sldIdLst>
            <p14:sldId id="855"/>
            <p14:sldId id="609"/>
            <p14:sldId id="610"/>
            <p14:sldId id="611"/>
            <p14:sldId id="612"/>
            <p14:sldId id="613"/>
            <p14:sldId id="614"/>
            <p14:sldId id="615"/>
            <p14:sldId id="616"/>
            <p14:sldId id="617"/>
            <p14:sldId id="618"/>
            <p14:sldId id="619"/>
            <p14:sldId id="620"/>
            <p14:sldId id="621"/>
            <p14:sldId id="622"/>
            <p14:sldId id="623"/>
            <p14:sldId id="624"/>
            <p14:sldId id="625"/>
            <p14:sldId id="626"/>
            <p14:sldId id="627"/>
            <p14:sldId id="628"/>
            <p14:sldId id="629"/>
            <p14:sldId id="630"/>
            <p14:sldId id="631"/>
            <p14:sldId id="632"/>
            <p14:sldId id="633"/>
            <p14:sldId id="634"/>
            <p14:sldId id="635"/>
            <p14:sldId id="636"/>
            <p14:sldId id="637"/>
            <p14:sldId id="638"/>
            <p14:sldId id="639"/>
            <p14:sldId id="640"/>
            <p14:sldId id="641"/>
            <p14:sldId id="642"/>
            <p14:sldId id="643"/>
          </p14:sldIdLst>
        </p14:section>
        <p14:section name="BMS" id="{5944DA84-4446-314E-AB7D-0001FC67ED55}">
          <p14:sldIdLst>
            <p14:sldId id="644"/>
            <p14:sldId id="645"/>
            <p14:sldId id="646"/>
            <p14:sldId id="647"/>
            <p14:sldId id="648"/>
            <p14:sldId id="649"/>
            <p14:sldId id="650"/>
            <p14:sldId id="651"/>
            <p14:sldId id="652"/>
            <p14:sldId id="653"/>
            <p14:sldId id="654"/>
            <p14:sldId id="655"/>
            <p14:sldId id="656"/>
            <p14:sldId id="657"/>
            <p14:sldId id="658"/>
            <p14:sldId id="659"/>
            <p14:sldId id="660"/>
            <p14:sldId id="661"/>
            <p14:sldId id="663"/>
            <p14:sldId id="664"/>
            <p14:sldId id="665"/>
            <p14:sldId id="666"/>
            <p14:sldId id="667"/>
            <p14:sldId id="668"/>
            <p14:sldId id="669"/>
            <p14:sldId id="662"/>
            <p14:sldId id="670"/>
            <p14:sldId id="671"/>
            <p14:sldId id="672"/>
            <p14:sldId id="673"/>
            <p14:sldId id="674"/>
            <p14:sldId id="675"/>
            <p14:sldId id="676"/>
            <p14:sldId id="677"/>
            <p14:sldId id="678"/>
            <p14:sldId id="679"/>
            <p14:sldId id="680"/>
            <p14:sldId id="681"/>
            <p14:sldId id="682"/>
            <p14:sldId id="683"/>
            <p14:sldId id="685"/>
            <p14:sldId id="686"/>
            <p14:sldId id="687"/>
            <p14:sldId id="688"/>
            <p14:sldId id="689"/>
            <p14:sldId id="690"/>
            <p14:sldId id="691"/>
            <p14:sldId id="692"/>
            <p14:sldId id="693"/>
            <p14:sldId id="694"/>
          </p14:sldIdLst>
        </p14:section>
        <p14:section name="Podzespoły automatyki budynkowej" id="{F7B0D458-5372-484A-A5E6-00D061FC12C1}">
          <p14:sldIdLst>
            <p14:sldId id="695"/>
            <p14:sldId id="696"/>
            <p14:sldId id="697"/>
            <p14:sldId id="698"/>
            <p14:sldId id="701"/>
            <p14:sldId id="699"/>
            <p14:sldId id="700"/>
            <p14:sldId id="702"/>
            <p14:sldId id="703"/>
            <p14:sldId id="704"/>
            <p14:sldId id="705"/>
            <p14:sldId id="706"/>
            <p14:sldId id="708"/>
            <p14:sldId id="709"/>
            <p14:sldId id="710"/>
            <p14:sldId id="711"/>
            <p14:sldId id="712"/>
            <p14:sldId id="713"/>
            <p14:sldId id="707"/>
          </p14:sldIdLst>
        </p14:section>
        <p14:section name="Bezpieczeństwo" id="{58A2D44C-9435-BD42-A29E-B5017BE87A70}">
          <p14:sldIdLst>
            <p14:sldId id="714"/>
            <p14:sldId id="715"/>
            <p14:sldId id="716"/>
            <p14:sldId id="717"/>
            <p14:sldId id="718"/>
            <p14:sldId id="719"/>
            <p14:sldId id="720"/>
            <p14:sldId id="721"/>
            <p14:sldId id="722"/>
            <p14:sldId id="723"/>
            <p14:sldId id="724"/>
            <p14:sldId id="725"/>
            <p14:sldId id="726"/>
            <p14:sldId id="727"/>
            <p14:sldId id="728"/>
            <p14:sldId id="729"/>
            <p14:sldId id="730"/>
            <p14:sldId id="731"/>
            <p14:sldId id="732"/>
            <p14:sldId id="733"/>
            <p14:sldId id="734"/>
            <p14:sldId id="735"/>
            <p14:sldId id="736"/>
            <p14:sldId id="737"/>
            <p14:sldId id="738"/>
            <p14:sldId id="739"/>
          </p14:sldIdLst>
        </p14:section>
        <p14:section name="Integracja" id="{388BCC90-9C16-F242-A189-555811C4221C}">
          <p14:sldIdLst>
            <p14:sldId id="740"/>
            <p14:sldId id="741"/>
            <p14:sldId id="742"/>
            <p14:sldId id="743"/>
            <p14:sldId id="744"/>
            <p14:sldId id="745"/>
            <p14:sldId id="746"/>
            <p14:sldId id="747"/>
          </p14:sldIdLst>
        </p14:section>
        <p14:section name="Projekt" id="{A7844B8A-4126-4E4A-8CBB-757B6379EEC5}">
          <p14:sldIdLst>
            <p14:sldId id="748"/>
            <p14:sldId id="749"/>
            <p14:sldId id="750"/>
            <p14:sldId id="751"/>
            <p14:sldId id="752"/>
            <p14:sldId id="753"/>
            <p14:sldId id="754"/>
            <p14:sldId id="755"/>
            <p14:sldId id="756"/>
            <p14:sldId id="757"/>
            <p14:sldId id="758"/>
            <p14:sldId id="759"/>
            <p14:sldId id="760"/>
            <p14:sldId id="761"/>
          </p14:sldIdLst>
        </p14:section>
        <p14:section name="Rozwiązania" id="{E60537AA-186A-5241-81F3-F98A417DAB4F}">
          <p14:sldIdLst>
            <p14:sldId id="762"/>
            <p14:sldId id="763"/>
            <p14:sldId id="764"/>
            <p14:sldId id="765"/>
            <p14:sldId id="766"/>
            <p14:sldId id="767"/>
            <p14:sldId id="768"/>
            <p14:sldId id="769"/>
            <p14:sldId id="770"/>
            <p14:sldId id="771"/>
            <p14:sldId id="772"/>
            <p14:sldId id="773"/>
            <p14:sldId id="774"/>
            <p14:sldId id="775"/>
            <p14:sldId id="776"/>
            <p14:sldId id="777"/>
            <p14:sldId id="779"/>
            <p14:sldId id="780"/>
            <p14:sldId id="781"/>
            <p14:sldId id="782"/>
            <p14:sldId id="783"/>
            <p14:sldId id="784"/>
            <p14:sldId id="785"/>
            <p14:sldId id="786"/>
            <p14:sldId id="787"/>
            <p14:sldId id="788"/>
            <p14:sldId id="789"/>
            <p14:sldId id="790"/>
            <p14:sldId id="791"/>
            <p14:sldId id="792"/>
            <p14:sldId id="793"/>
            <p14:sldId id="778"/>
            <p14:sldId id="794"/>
            <p14:sldId id="795"/>
            <p14:sldId id="796"/>
            <p14:sldId id="797"/>
            <p14:sldId id="816"/>
            <p14:sldId id="811"/>
            <p14:sldId id="812"/>
            <p14:sldId id="813"/>
            <p14:sldId id="814"/>
            <p14:sldId id="815"/>
            <p14:sldId id="820"/>
            <p14:sldId id="821"/>
            <p14:sldId id="822"/>
            <p14:sldId id="823"/>
            <p14:sldId id="824"/>
            <p14:sldId id="832"/>
            <p14:sldId id="833"/>
            <p14:sldId id="834"/>
            <p14:sldId id="837"/>
            <p14:sldId id="838"/>
            <p14:sldId id="839"/>
            <p14:sldId id="844"/>
            <p14:sldId id="798"/>
            <p14:sldId id="799"/>
            <p14:sldId id="800"/>
            <p14:sldId id="801"/>
            <p14:sldId id="802"/>
            <p14:sldId id="803"/>
            <p14:sldId id="804"/>
            <p14:sldId id="805"/>
            <p14:sldId id="806"/>
            <p14:sldId id="807"/>
            <p14:sldId id="808"/>
            <p14:sldId id="809"/>
            <p14:sldId id="810"/>
            <p14:sldId id="817"/>
            <p14:sldId id="818"/>
            <p14:sldId id="819"/>
            <p14:sldId id="825"/>
            <p14:sldId id="826"/>
            <p14:sldId id="827"/>
            <p14:sldId id="828"/>
            <p14:sldId id="829"/>
            <p14:sldId id="830"/>
            <p14:sldId id="831"/>
            <p14:sldId id="835"/>
            <p14:sldId id="836"/>
            <p14:sldId id="840"/>
            <p14:sldId id="841"/>
            <p14:sldId id="842"/>
            <p14:sldId id="843"/>
            <p14:sldId id="845"/>
            <p14:sldId id="846"/>
            <p14:sldId id="847"/>
            <p14:sldId id="848"/>
            <p14:sldId id="849"/>
            <p14:sldId id="850"/>
            <p14:sldId id="851"/>
            <p14:sldId id="852"/>
            <p14:sldId id="854"/>
            <p14:sldId id="85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D77488-3EC5-40E9-9F9E-ADA73749E5A3}" v="1" dt="2026-05-11T09:54:03.1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73"/>
    <p:restoredTop sz="94630"/>
  </p:normalViewPr>
  <p:slideViewPr>
    <p:cSldViewPr snapToGrid="0">
      <p:cViewPr varScale="1">
        <p:scale>
          <a:sx n="102" d="100"/>
          <a:sy n="102" d="100"/>
        </p:scale>
        <p:origin x="702" y="102"/>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1.xml"/><Relationship Id="rId299" Type="http://schemas.openxmlformats.org/officeDocument/2006/relationships/slide" Target="slides/slide293.xml"/><Relationship Id="rId21" Type="http://schemas.openxmlformats.org/officeDocument/2006/relationships/slide" Target="slides/slide15.xml"/><Relationship Id="rId63" Type="http://schemas.openxmlformats.org/officeDocument/2006/relationships/slide" Target="slides/slide57.xml"/><Relationship Id="rId159" Type="http://schemas.openxmlformats.org/officeDocument/2006/relationships/slide" Target="slides/slide153.xml"/><Relationship Id="rId324" Type="http://schemas.openxmlformats.org/officeDocument/2006/relationships/slide" Target="slides/slide318.xml"/><Relationship Id="rId366" Type="http://schemas.openxmlformats.org/officeDocument/2006/relationships/slide" Target="slides/slide360.xml"/><Relationship Id="rId170" Type="http://schemas.openxmlformats.org/officeDocument/2006/relationships/slide" Target="slides/slide164.xml"/><Relationship Id="rId226" Type="http://schemas.openxmlformats.org/officeDocument/2006/relationships/slide" Target="slides/slide220.xml"/><Relationship Id="rId268" Type="http://schemas.openxmlformats.org/officeDocument/2006/relationships/slide" Target="slides/slide262.xml"/><Relationship Id="rId32" Type="http://schemas.openxmlformats.org/officeDocument/2006/relationships/slide" Target="slides/slide26.xml"/><Relationship Id="rId74" Type="http://schemas.openxmlformats.org/officeDocument/2006/relationships/slide" Target="slides/slide68.xml"/><Relationship Id="rId128" Type="http://schemas.openxmlformats.org/officeDocument/2006/relationships/slide" Target="slides/slide122.xml"/><Relationship Id="rId335" Type="http://schemas.openxmlformats.org/officeDocument/2006/relationships/slide" Target="slides/slide329.xml"/><Relationship Id="rId377" Type="http://schemas.openxmlformats.org/officeDocument/2006/relationships/slide" Target="slides/slide371.xml"/><Relationship Id="rId5" Type="http://schemas.openxmlformats.org/officeDocument/2006/relationships/slideMaster" Target="slideMasters/slideMaster2.xml"/><Relationship Id="rId181" Type="http://schemas.openxmlformats.org/officeDocument/2006/relationships/slide" Target="slides/slide175.xml"/><Relationship Id="rId237" Type="http://schemas.openxmlformats.org/officeDocument/2006/relationships/slide" Target="slides/slide231.xml"/><Relationship Id="rId402" Type="http://schemas.openxmlformats.org/officeDocument/2006/relationships/slide" Target="slides/slide396.xml"/><Relationship Id="rId279" Type="http://schemas.openxmlformats.org/officeDocument/2006/relationships/slide" Target="slides/slide273.xml"/><Relationship Id="rId43" Type="http://schemas.openxmlformats.org/officeDocument/2006/relationships/slide" Target="slides/slide37.xml"/><Relationship Id="rId139" Type="http://schemas.openxmlformats.org/officeDocument/2006/relationships/slide" Target="slides/slide133.xml"/><Relationship Id="rId290" Type="http://schemas.openxmlformats.org/officeDocument/2006/relationships/slide" Target="slides/slide284.xml"/><Relationship Id="rId304" Type="http://schemas.openxmlformats.org/officeDocument/2006/relationships/slide" Target="slides/slide298.xml"/><Relationship Id="rId346" Type="http://schemas.openxmlformats.org/officeDocument/2006/relationships/slide" Target="slides/slide340.xml"/><Relationship Id="rId388" Type="http://schemas.openxmlformats.org/officeDocument/2006/relationships/slide" Target="slides/slide382.xml"/><Relationship Id="rId85" Type="http://schemas.openxmlformats.org/officeDocument/2006/relationships/slide" Target="slides/slide79.xml"/><Relationship Id="rId150" Type="http://schemas.openxmlformats.org/officeDocument/2006/relationships/slide" Target="slides/slide144.xml"/><Relationship Id="rId192" Type="http://schemas.openxmlformats.org/officeDocument/2006/relationships/slide" Target="slides/slide186.xml"/><Relationship Id="rId206" Type="http://schemas.openxmlformats.org/officeDocument/2006/relationships/slide" Target="slides/slide200.xml"/><Relationship Id="rId413" Type="http://schemas.openxmlformats.org/officeDocument/2006/relationships/slide" Target="slides/slide407.xml"/><Relationship Id="rId248" Type="http://schemas.openxmlformats.org/officeDocument/2006/relationships/slide" Target="slides/slide242.xml"/><Relationship Id="rId12" Type="http://schemas.openxmlformats.org/officeDocument/2006/relationships/slide" Target="slides/slide6.xml"/><Relationship Id="rId108" Type="http://schemas.openxmlformats.org/officeDocument/2006/relationships/slide" Target="slides/slide102.xml"/><Relationship Id="rId315" Type="http://schemas.openxmlformats.org/officeDocument/2006/relationships/slide" Target="slides/slide309.xml"/><Relationship Id="rId357" Type="http://schemas.openxmlformats.org/officeDocument/2006/relationships/slide" Target="slides/slide351.xml"/><Relationship Id="rId54" Type="http://schemas.openxmlformats.org/officeDocument/2006/relationships/slide" Target="slides/slide48.xml"/><Relationship Id="rId96" Type="http://schemas.openxmlformats.org/officeDocument/2006/relationships/slide" Target="slides/slide90.xml"/><Relationship Id="rId161" Type="http://schemas.openxmlformats.org/officeDocument/2006/relationships/slide" Target="slides/slide155.xml"/><Relationship Id="rId217" Type="http://schemas.openxmlformats.org/officeDocument/2006/relationships/slide" Target="slides/slide211.xml"/><Relationship Id="rId399" Type="http://schemas.openxmlformats.org/officeDocument/2006/relationships/slide" Target="slides/slide393.xml"/><Relationship Id="rId259" Type="http://schemas.openxmlformats.org/officeDocument/2006/relationships/slide" Target="slides/slide253.xml"/><Relationship Id="rId23" Type="http://schemas.openxmlformats.org/officeDocument/2006/relationships/slide" Target="slides/slide17.xml"/><Relationship Id="rId119" Type="http://schemas.openxmlformats.org/officeDocument/2006/relationships/slide" Target="slides/slide113.xml"/><Relationship Id="rId270" Type="http://schemas.openxmlformats.org/officeDocument/2006/relationships/slide" Target="slides/slide264.xml"/><Relationship Id="rId326" Type="http://schemas.openxmlformats.org/officeDocument/2006/relationships/slide" Target="slides/slide320.xml"/><Relationship Id="rId65" Type="http://schemas.openxmlformats.org/officeDocument/2006/relationships/slide" Target="slides/slide59.xml"/><Relationship Id="rId130" Type="http://schemas.openxmlformats.org/officeDocument/2006/relationships/slide" Target="slides/slide124.xml"/><Relationship Id="rId368" Type="http://schemas.openxmlformats.org/officeDocument/2006/relationships/slide" Target="slides/slide362.xml"/><Relationship Id="rId172" Type="http://schemas.openxmlformats.org/officeDocument/2006/relationships/slide" Target="slides/slide166.xml"/><Relationship Id="rId228" Type="http://schemas.openxmlformats.org/officeDocument/2006/relationships/slide" Target="slides/slide222.xml"/><Relationship Id="rId281" Type="http://schemas.openxmlformats.org/officeDocument/2006/relationships/slide" Target="slides/slide275.xml"/><Relationship Id="rId337" Type="http://schemas.openxmlformats.org/officeDocument/2006/relationships/slide" Target="slides/slide331.xml"/><Relationship Id="rId34" Type="http://schemas.openxmlformats.org/officeDocument/2006/relationships/slide" Target="slides/slide28.xml"/><Relationship Id="rId76" Type="http://schemas.openxmlformats.org/officeDocument/2006/relationships/slide" Target="slides/slide70.xml"/><Relationship Id="rId141" Type="http://schemas.openxmlformats.org/officeDocument/2006/relationships/slide" Target="slides/slide135.xml"/><Relationship Id="rId379" Type="http://schemas.openxmlformats.org/officeDocument/2006/relationships/slide" Target="slides/slide373.xml"/><Relationship Id="rId7" Type="http://schemas.openxmlformats.org/officeDocument/2006/relationships/slide" Target="slides/slide1.xml"/><Relationship Id="rId183" Type="http://schemas.openxmlformats.org/officeDocument/2006/relationships/slide" Target="slides/slide177.xml"/><Relationship Id="rId239" Type="http://schemas.openxmlformats.org/officeDocument/2006/relationships/slide" Target="slides/slide233.xml"/><Relationship Id="rId390" Type="http://schemas.openxmlformats.org/officeDocument/2006/relationships/slide" Target="slides/slide384.xml"/><Relationship Id="rId404" Type="http://schemas.openxmlformats.org/officeDocument/2006/relationships/slide" Target="slides/slide398.xml"/><Relationship Id="rId250" Type="http://schemas.openxmlformats.org/officeDocument/2006/relationships/slide" Target="slides/slide244.xml"/><Relationship Id="rId292" Type="http://schemas.openxmlformats.org/officeDocument/2006/relationships/slide" Target="slides/slide286.xml"/><Relationship Id="rId306" Type="http://schemas.openxmlformats.org/officeDocument/2006/relationships/slide" Target="slides/slide300.xml"/><Relationship Id="rId45" Type="http://schemas.openxmlformats.org/officeDocument/2006/relationships/slide" Target="slides/slide39.xml"/><Relationship Id="rId87" Type="http://schemas.openxmlformats.org/officeDocument/2006/relationships/slide" Target="slides/slide81.xml"/><Relationship Id="rId110" Type="http://schemas.openxmlformats.org/officeDocument/2006/relationships/slide" Target="slides/slide104.xml"/><Relationship Id="rId348" Type="http://schemas.openxmlformats.org/officeDocument/2006/relationships/slide" Target="slides/slide342.xml"/><Relationship Id="rId152" Type="http://schemas.openxmlformats.org/officeDocument/2006/relationships/slide" Target="slides/slide146.xml"/><Relationship Id="rId194" Type="http://schemas.openxmlformats.org/officeDocument/2006/relationships/slide" Target="slides/slide188.xml"/><Relationship Id="rId208" Type="http://schemas.openxmlformats.org/officeDocument/2006/relationships/slide" Target="slides/slide202.xml"/><Relationship Id="rId415" Type="http://schemas.openxmlformats.org/officeDocument/2006/relationships/slide" Target="slides/slide409.xml"/><Relationship Id="rId261" Type="http://schemas.openxmlformats.org/officeDocument/2006/relationships/slide" Target="slides/slide255.xml"/><Relationship Id="rId14" Type="http://schemas.openxmlformats.org/officeDocument/2006/relationships/slide" Target="slides/slide8.xml"/><Relationship Id="rId56" Type="http://schemas.openxmlformats.org/officeDocument/2006/relationships/slide" Target="slides/slide50.xml"/><Relationship Id="rId317" Type="http://schemas.openxmlformats.org/officeDocument/2006/relationships/slide" Target="slides/slide311.xml"/><Relationship Id="rId359" Type="http://schemas.openxmlformats.org/officeDocument/2006/relationships/slide" Target="slides/slide353.xml"/><Relationship Id="rId98" Type="http://schemas.openxmlformats.org/officeDocument/2006/relationships/slide" Target="slides/slide92.xml"/><Relationship Id="rId121" Type="http://schemas.openxmlformats.org/officeDocument/2006/relationships/slide" Target="slides/slide115.xml"/><Relationship Id="rId163" Type="http://schemas.openxmlformats.org/officeDocument/2006/relationships/slide" Target="slides/slide157.xml"/><Relationship Id="rId219" Type="http://schemas.openxmlformats.org/officeDocument/2006/relationships/slide" Target="slides/slide213.xml"/><Relationship Id="rId370" Type="http://schemas.openxmlformats.org/officeDocument/2006/relationships/slide" Target="slides/slide364.xml"/><Relationship Id="rId230" Type="http://schemas.openxmlformats.org/officeDocument/2006/relationships/slide" Target="slides/slide224.xml"/><Relationship Id="rId25" Type="http://schemas.openxmlformats.org/officeDocument/2006/relationships/slide" Target="slides/slide19.xml"/><Relationship Id="rId67" Type="http://schemas.openxmlformats.org/officeDocument/2006/relationships/slide" Target="slides/slide61.xml"/><Relationship Id="rId272" Type="http://schemas.openxmlformats.org/officeDocument/2006/relationships/slide" Target="slides/slide266.xml"/><Relationship Id="rId328" Type="http://schemas.openxmlformats.org/officeDocument/2006/relationships/slide" Target="slides/slide322.xml"/><Relationship Id="rId132" Type="http://schemas.openxmlformats.org/officeDocument/2006/relationships/slide" Target="slides/slide126.xml"/><Relationship Id="rId174" Type="http://schemas.openxmlformats.org/officeDocument/2006/relationships/slide" Target="slides/slide168.xml"/><Relationship Id="rId381" Type="http://schemas.openxmlformats.org/officeDocument/2006/relationships/slide" Target="slides/slide375.xml"/><Relationship Id="rId241" Type="http://schemas.openxmlformats.org/officeDocument/2006/relationships/slide" Target="slides/slide235.xml"/><Relationship Id="rId36" Type="http://schemas.openxmlformats.org/officeDocument/2006/relationships/slide" Target="slides/slide30.xml"/><Relationship Id="rId283" Type="http://schemas.openxmlformats.org/officeDocument/2006/relationships/slide" Target="slides/slide277.xml"/><Relationship Id="rId339" Type="http://schemas.openxmlformats.org/officeDocument/2006/relationships/slide" Target="slides/slide333.xml"/><Relationship Id="rId78" Type="http://schemas.openxmlformats.org/officeDocument/2006/relationships/slide" Target="slides/slide72.xml"/><Relationship Id="rId101" Type="http://schemas.openxmlformats.org/officeDocument/2006/relationships/slide" Target="slides/slide95.xml"/><Relationship Id="rId143" Type="http://schemas.openxmlformats.org/officeDocument/2006/relationships/slide" Target="slides/slide137.xml"/><Relationship Id="rId185" Type="http://schemas.openxmlformats.org/officeDocument/2006/relationships/slide" Target="slides/slide179.xml"/><Relationship Id="rId350" Type="http://schemas.openxmlformats.org/officeDocument/2006/relationships/slide" Target="slides/slide344.xml"/><Relationship Id="rId406" Type="http://schemas.openxmlformats.org/officeDocument/2006/relationships/slide" Target="slides/slide400.xml"/><Relationship Id="rId9" Type="http://schemas.openxmlformats.org/officeDocument/2006/relationships/slide" Target="slides/slide3.xml"/><Relationship Id="rId210" Type="http://schemas.openxmlformats.org/officeDocument/2006/relationships/slide" Target="slides/slide204.xml"/><Relationship Id="rId392" Type="http://schemas.openxmlformats.org/officeDocument/2006/relationships/slide" Target="slides/slide386.xml"/><Relationship Id="rId252" Type="http://schemas.openxmlformats.org/officeDocument/2006/relationships/slide" Target="slides/slide246.xml"/><Relationship Id="rId294" Type="http://schemas.openxmlformats.org/officeDocument/2006/relationships/slide" Target="slides/slide288.xml"/><Relationship Id="rId308" Type="http://schemas.openxmlformats.org/officeDocument/2006/relationships/slide" Target="slides/slide302.xml"/><Relationship Id="rId47" Type="http://schemas.openxmlformats.org/officeDocument/2006/relationships/slide" Target="slides/slide41.xml"/><Relationship Id="rId89" Type="http://schemas.openxmlformats.org/officeDocument/2006/relationships/slide" Target="slides/slide83.xml"/><Relationship Id="rId112" Type="http://schemas.openxmlformats.org/officeDocument/2006/relationships/slide" Target="slides/slide106.xml"/><Relationship Id="rId154" Type="http://schemas.openxmlformats.org/officeDocument/2006/relationships/slide" Target="slides/slide148.xml"/><Relationship Id="rId361" Type="http://schemas.openxmlformats.org/officeDocument/2006/relationships/slide" Target="slides/slide355.xml"/><Relationship Id="rId196" Type="http://schemas.openxmlformats.org/officeDocument/2006/relationships/slide" Target="slides/slide190.xml"/><Relationship Id="rId417" Type="http://schemas.openxmlformats.org/officeDocument/2006/relationships/slide" Target="slides/slide411.xml"/><Relationship Id="rId16" Type="http://schemas.openxmlformats.org/officeDocument/2006/relationships/slide" Target="slides/slide10.xml"/><Relationship Id="rId221" Type="http://schemas.openxmlformats.org/officeDocument/2006/relationships/slide" Target="slides/slide215.xml"/><Relationship Id="rId263" Type="http://schemas.openxmlformats.org/officeDocument/2006/relationships/slide" Target="slides/slide257.xml"/><Relationship Id="rId319" Type="http://schemas.openxmlformats.org/officeDocument/2006/relationships/slide" Target="slides/slide313.xml"/><Relationship Id="rId58" Type="http://schemas.openxmlformats.org/officeDocument/2006/relationships/slide" Target="slides/slide52.xml"/><Relationship Id="rId123" Type="http://schemas.openxmlformats.org/officeDocument/2006/relationships/slide" Target="slides/slide117.xml"/><Relationship Id="rId330" Type="http://schemas.openxmlformats.org/officeDocument/2006/relationships/slide" Target="slides/slide324.xml"/><Relationship Id="rId165" Type="http://schemas.openxmlformats.org/officeDocument/2006/relationships/slide" Target="slides/slide159.xml"/><Relationship Id="rId372" Type="http://schemas.openxmlformats.org/officeDocument/2006/relationships/slide" Target="slides/slide366.xml"/><Relationship Id="rId232" Type="http://schemas.openxmlformats.org/officeDocument/2006/relationships/slide" Target="slides/slide226.xml"/><Relationship Id="rId274" Type="http://schemas.openxmlformats.org/officeDocument/2006/relationships/slide" Target="slides/slide268.xml"/><Relationship Id="rId27" Type="http://schemas.openxmlformats.org/officeDocument/2006/relationships/slide" Target="slides/slide21.xml"/><Relationship Id="rId69" Type="http://schemas.openxmlformats.org/officeDocument/2006/relationships/slide" Target="slides/slide63.xml"/><Relationship Id="rId134" Type="http://schemas.openxmlformats.org/officeDocument/2006/relationships/slide" Target="slides/slide128.xml"/><Relationship Id="rId80" Type="http://schemas.openxmlformats.org/officeDocument/2006/relationships/slide" Target="slides/slide74.xml"/><Relationship Id="rId176" Type="http://schemas.openxmlformats.org/officeDocument/2006/relationships/slide" Target="slides/slide170.xml"/><Relationship Id="rId341" Type="http://schemas.openxmlformats.org/officeDocument/2006/relationships/slide" Target="slides/slide335.xml"/><Relationship Id="rId383" Type="http://schemas.openxmlformats.org/officeDocument/2006/relationships/slide" Target="slides/slide377.xml"/><Relationship Id="rId201" Type="http://schemas.openxmlformats.org/officeDocument/2006/relationships/slide" Target="slides/slide195.xml"/><Relationship Id="rId243" Type="http://schemas.openxmlformats.org/officeDocument/2006/relationships/slide" Target="slides/slide237.xml"/><Relationship Id="rId285" Type="http://schemas.openxmlformats.org/officeDocument/2006/relationships/slide" Target="slides/slide279.xml"/><Relationship Id="rId17" Type="http://schemas.openxmlformats.org/officeDocument/2006/relationships/slide" Target="slides/slide11.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24" Type="http://schemas.openxmlformats.org/officeDocument/2006/relationships/slide" Target="slides/slide118.xml"/><Relationship Id="rId310" Type="http://schemas.openxmlformats.org/officeDocument/2006/relationships/slide" Target="slides/slide304.xml"/><Relationship Id="rId70" Type="http://schemas.openxmlformats.org/officeDocument/2006/relationships/slide" Target="slides/slide64.xml"/><Relationship Id="rId91" Type="http://schemas.openxmlformats.org/officeDocument/2006/relationships/slide" Target="slides/slide85.xml"/><Relationship Id="rId145" Type="http://schemas.openxmlformats.org/officeDocument/2006/relationships/slide" Target="slides/slide139.xml"/><Relationship Id="rId166" Type="http://schemas.openxmlformats.org/officeDocument/2006/relationships/slide" Target="slides/slide160.xml"/><Relationship Id="rId187" Type="http://schemas.openxmlformats.org/officeDocument/2006/relationships/slide" Target="slides/slide181.xml"/><Relationship Id="rId331" Type="http://schemas.openxmlformats.org/officeDocument/2006/relationships/slide" Target="slides/slide325.xml"/><Relationship Id="rId352" Type="http://schemas.openxmlformats.org/officeDocument/2006/relationships/slide" Target="slides/slide346.xml"/><Relationship Id="rId373" Type="http://schemas.openxmlformats.org/officeDocument/2006/relationships/slide" Target="slides/slide367.xml"/><Relationship Id="rId394" Type="http://schemas.openxmlformats.org/officeDocument/2006/relationships/slide" Target="slides/slide388.xml"/><Relationship Id="rId408" Type="http://schemas.openxmlformats.org/officeDocument/2006/relationships/slide" Target="slides/slide402.xml"/><Relationship Id="rId1" Type="http://schemas.openxmlformats.org/officeDocument/2006/relationships/customXml" Target="../customXml/item1.xml"/><Relationship Id="rId212" Type="http://schemas.openxmlformats.org/officeDocument/2006/relationships/slide" Target="slides/slide206.xml"/><Relationship Id="rId233" Type="http://schemas.openxmlformats.org/officeDocument/2006/relationships/slide" Target="slides/slide227.xml"/><Relationship Id="rId254" Type="http://schemas.openxmlformats.org/officeDocument/2006/relationships/slide" Target="slides/slide248.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275" Type="http://schemas.openxmlformats.org/officeDocument/2006/relationships/slide" Target="slides/slide269.xml"/><Relationship Id="rId296" Type="http://schemas.openxmlformats.org/officeDocument/2006/relationships/slide" Target="slides/slide290.xml"/><Relationship Id="rId300" Type="http://schemas.openxmlformats.org/officeDocument/2006/relationships/slide" Target="slides/slide294.xml"/><Relationship Id="rId60" Type="http://schemas.openxmlformats.org/officeDocument/2006/relationships/slide" Target="slides/slide54.xml"/><Relationship Id="rId81" Type="http://schemas.openxmlformats.org/officeDocument/2006/relationships/slide" Target="slides/slide75.xml"/><Relationship Id="rId135" Type="http://schemas.openxmlformats.org/officeDocument/2006/relationships/slide" Target="slides/slide129.xml"/><Relationship Id="rId156" Type="http://schemas.openxmlformats.org/officeDocument/2006/relationships/slide" Target="slides/slide150.xml"/><Relationship Id="rId177" Type="http://schemas.openxmlformats.org/officeDocument/2006/relationships/slide" Target="slides/slide171.xml"/><Relationship Id="rId198" Type="http://schemas.openxmlformats.org/officeDocument/2006/relationships/slide" Target="slides/slide192.xml"/><Relationship Id="rId321" Type="http://schemas.openxmlformats.org/officeDocument/2006/relationships/slide" Target="slides/slide315.xml"/><Relationship Id="rId342" Type="http://schemas.openxmlformats.org/officeDocument/2006/relationships/slide" Target="slides/slide336.xml"/><Relationship Id="rId363" Type="http://schemas.openxmlformats.org/officeDocument/2006/relationships/slide" Target="slides/slide357.xml"/><Relationship Id="rId384" Type="http://schemas.openxmlformats.org/officeDocument/2006/relationships/slide" Target="slides/slide378.xml"/><Relationship Id="rId419" Type="http://schemas.openxmlformats.org/officeDocument/2006/relationships/presProps" Target="presProps.xml"/><Relationship Id="rId202" Type="http://schemas.openxmlformats.org/officeDocument/2006/relationships/slide" Target="slides/slide196.xml"/><Relationship Id="rId223" Type="http://schemas.openxmlformats.org/officeDocument/2006/relationships/slide" Target="slides/slide217.xml"/><Relationship Id="rId244" Type="http://schemas.openxmlformats.org/officeDocument/2006/relationships/slide" Target="slides/slide238.xml"/><Relationship Id="rId18" Type="http://schemas.openxmlformats.org/officeDocument/2006/relationships/slide" Target="slides/slide12.xml"/><Relationship Id="rId39" Type="http://schemas.openxmlformats.org/officeDocument/2006/relationships/slide" Target="slides/slide33.xml"/><Relationship Id="rId265" Type="http://schemas.openxmlformats.org/officeDocument/2006/relationships/slide" Target="slides/slide259.xml"/><Relationship Id="rId286" Type="http://schemas.openxmlformats.org/officeDocument/2006/relationships/slide" Target="slides/slide280.xml"/><Relationship Id="rId50" Type="http://schemas.openxmlformats.org/officeDocument/2006/relationships/slide" Target="slides/slide44.xml"/><Relationship Id="rId104" Type="http://schemas.openxmlformats.org/officeDocument/2006/relationships/slide" Target="slides/slide98.xml"/><Relationship Id="rId125" Type="http://schemas.openxmlformats.org/officeDocument/2006/relationships/slide" Target="slides/slide119.xml"/><Relationship Id="rId146" Type="http://schemas.openxmlformats.org/officeDocument/2006/relationships/slide" Target="slides/slide140.xml"/><Relationship Id="rId167" Type="http://schemas.openxmlformats.org/officeDocument/2006/relationships/slide" Target="slides/slide161.xml"/><Relationship Id="rId188" Type="http://schemas.openxmlformats.org/officeDocument/2006/relationships/slide" Target="slides/slide182.xml"/><Relationship Id="rId311" Type="http://schemas.openxmlformats.org/officeDocument/2006/relationships/slide" Target="slides/slide305.xml"/><Relationship Id="rId332" Type="http://schemas.openxmlformats.org/officeDocument/2006/relationships/slide" Target="slides/slide326.xml"/><Relationship Id="rId353" Type="http://schemas.openxmlformats.org/officeDocument/2006/relationships/slide" Target="slides/slide347.xml"/><Relationship Id="rId374" Type="http://schemas.openxmlformats.org/officeDocument/2006/relationships/slide" Target="slides/slide368.xml"/><Relationship Id="rId395" Type="http://schemas.openxmlformats.org/officeDocument/2006/relationships/slide" Target="slides/slide389.xml"/><Relationship Id="rId409" Type="http://schemas.openxmlformats.org/officeDocument/2006/relationships/slide" Target="slides/slide403.xml"/><Relationship Id="rId71" Type="http://schemas.openxmlformats.org/officeDocument/2006/relationships/slide" Target="slides/slide65.xml"/><Relationship Id="rId92" Type="http://schemas.openxmlformats.org/officeDocument/2006/relationships/slide" Target="slides/slide86.xml"/><Relationship Id="rId213" Type="http://schemas.openxmlformats.org/officeDocument/2006/relationships/slide" Target="slides/slide207.xml"/><Relationship Id="rId234" Type="http://schemas.openxmlformats.org/officeDocument/2006/relationships/slide" Target="slides/slide228.xml"/><Relationship Id="rId420" Type="http://schemas.openxmlformats.org/officeDocument/2006/relationships/viewProps" Target="viewProps.xml"/><Relationship Id="rId2" Type="http://schemas.openxmlformats.org/officeDocument/2006/relationships/customXml" Target="../customXml/item2.xml"/><Relationship Id="rId29" Type="http://schemas.openxmlformats.org/officeDocument/2006/relationships/slide" Target="slides/slide23.xml"/><Relationship Id="rId255" Type="http://schemas.openxmlformats.org/officeDocument/2006/relationships/slide" Target="slides/slide249.xml"/><Relationship Id="rId276" Type="http://schemas.openxmlformats.org/officeDocument/2006/relationships/slide" Target="slides/slide270.xml"/><Relationship Id="rId297" Type="http://schemas.openxmlformats.org/officeDocument/2006/relationships/slide" Target="slides/slide291.xml"/><Relationship Id="rId40" Type="http://schemas.openxmlformats.org/officeDocument/2006/relationships/slide" Target="slides/slide34.xml"/><Relationship Id="rId115" Type="http://schemas.openxmlformats.org/officeDocument/2006/relationships/slide" Target="slides/slide109.xml"/><Relationship Id="rId136" Type="http://schemas.openxmlformats.org/officeDocument/2006/relationships/slide" Target="slides/slide130.xml"/><Relationship Id="rId157" Type="http://schemas.openxmlformats.org/officeDocument/2006/relationships/slide" Target="slides/slide151.xml"/><Relationship Id="rId178" Type="http://schemas.openxmlformats.org/officeDocument/2006/relationships/slide" Target="slides/slide172.xml"/><Relationship Id="rId301" Type="http://schemas.openxmlformats.org/officeDocument/2006/relationships/slide" Target="slides/slide295.xml"/><Relationship Id="rId322" Type="http://schemas.openxmlformats.org/officeDocument/2006/relationships/slide" Target="slides/slide316.xml"/><Relationship Id="rId343" Type="http://schemas.openxmlformats.org/officeDocument/2006/relationships/slide" Target="slides/slide337.xml"/><Relationship Id="rId364" Type="http://schemas.openxmlformats.org/officeDocument/2006/relationships/slide" Target="slides/slide358.xml"/><Relationship Id="rId61" Type="http://schemas.openxmlformats.org/officeDocument/2006/relationships/slide" Target="slides/slide55.xml"/><Relationship Id="rId82" Type="http://schemas.openxmlformats.org/officeDocument/2006/relationships/slide" Target="slides/slide76.xml"/><Relationship Id="rId199" Type="http://schemas.openxmlformats.org/officeDocument/2006/relationships/slide" Target="slides/slide193.xml"/><Relationship Id="rId203" Type="http://schemas.openxmlformats.org/officeDocument/2006/relationships/slide" Target="slides/slide197.xml"/><Relationship Id="rId385" Type="http://schemas.openxmlformats.org/officeDocument/2006/relationships/slide" Target="slides/slide379.xml"/><Relationship Id="rId19" Type="http://schemas.openxmlformats.org/officeDocument/2006/relationships/slide" Target="slides/slide13.xml"/><Relationship Id="rId224" Type="http://schemas.openxmlformats.org/officeDocument/2006/relationships/slide" Target="slides/slide218.xml"/><Relationship Id="rId245" Type="http://schemas.openxmlformats.org/officeDocument/2006/relationships/slide" Target="slides/slide239.xml"/><Relationship Id="rId266" Type="http://schemas.openxmlformats.org/officeDocument/2006/relationships/slide" Target="slides/slide260.xml"/><Relationship Id="rId287" Type="http://schemas.openxmlformats.org/officeDocument/2006/relationships/slide" Target="slides/slide281.xml"/><Relationship Id="rId410" Type="http://schemas.openxmlformats.org/officeDocument/2006/relationships/slide" Target="slides/slide404.xml"/><Relationship Id="rId30" Type="http://schemas.openxmlformats.org/officeDocument/2006/relationships/slide" Target="slides/slide2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slide" Target="slides/slide141.xml"/><Relationship Id="rId168" Type="http://schemas.openxmlformats.org/officeDocument/2006/relationships/slide" Target="slides/slide162.xml"/><Relationship Id="rId312" Type="http://schemas.openxmlformats.org/officeDocument/2006/relationships/slide" Target="slides/slide306.xml"/><Relationship Id="rId333" Type="http://schemas.openxmlformats.org/officeDocument/2006/relationships/slide" Target="slides/slide327.xml"/><Relationship Id="rId354" Type="http://schemas.openxmlformats.org/officeDocument/2006/relationships/slide" Target="slides/slide348.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189" Type="http://schemas.openxmlformats.org/officeDocument/2006/relationships/slide" Target="slides/slide183.xml"/><Relationship Id="rId375" Type="http://schemas.openxmlformats.org/officeDocument/2006/relationships/slide" Target="slides/slide369.xml"/><Relationship Id="rId396" Type="http://schemas.openxmlformats.org/officeDocument/2006/relationships/slide" Target="slides/slide390.xml"/><Relationship Id="rId3" Type="http://schemas.openxmlformats.org/officeDocument/2006/relationships/customXml" Target="../customXml/item3.xml"/><Relationship Id="rId214" Type="http://schemas.openxmlformats.org/officeDocument/2006/relationships/slide" Target="slides/slide208.xml"/><Relationship Id="rId235" Type="http://schemas.openxmlformats.org/officeDocument/2006/relationships/slide" Target="slides/slide229.xml"/><Relationship Id="rId256" Type="http://schemas.openxmlformats.org/officeDocument/2006/relationships/slide" Target="slides/slide250.xml"/><Relationship Id="rId277" Type="http://schemas.openxmlformats.org/officeDocument/2006/relationships/slide" Target="slides/slide271.xml"/><Relationship Id="rId298" Type="http://schemas.openxmlformats.org/officeDocument/2006/relationships/slide" Target="slides/slide292.xml"/><Relationship Id="rId400" Type="http://schemas.openxmlformats.org/officeDocument/2006/relationships/slide" Target="slides/slide394.xml"/><Relationship Id="rId421" Type="http://schemas.openxmlformats.org/officeDocument/2006/relationships/theme" Target="theme/theme1.xml"/><Relationship Id="rId116" Type="http://schemas.openxmlformats.org/officeDocument/2006/relationships/slide" Target="slides/slide110.xml"/><Relationship Id="rId137" Type="http://schemas.openxmlformats.org/officeDocument/2006/relationships/slide" Target="slides/slide131.xml"/><Relationship Id="rId158" Type="http://schemas.openxmlformats.org/officeDocument/2006/relationships/slide" Target="slides/slide152.xml"/><Relationship Id="rId302" Type="http://schemas.openxmlformats.org/officeDocument/2006/relationships/slide" Target="slides/slide296.xml"/><Relationship Id="rId323" Type="http://schemas.openxmlformats.org/officeDocument/2006/relationships/slide" Target="slides/slide317.xml"/><Relationship Id="rId344" Type="http://schemas.openxmlformats.org/officeDocument/2006/relationships/slide" Target="slides/slide338.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179" Type="http://schemas.openxmlformats.org/officeDocument/2006/relationships/slide" Target="slides/slide173.xml"/><Relationship Id="rId365" Type="http://schemas.openxmlformats.org/officeDocument/2006/relationships/slide" Target="slides/slide359.xml"/><Relationship Id="rId386" Type="http://schemas.openxmlformats.org/officeDocument/2006/relationships/slide" Target="slides/slide380.xml"/><Relationship Id="rId190" Type="http://schemas.openxmlformats.org/officeDocument/2006/relationships/slide" Target="slides/slide184.xml"/><Relationship Id="rId204" Type="http://schemas.openxmlformats.org/officeDocument/2006/relationships/slide" Target="slides/slide198.xml"/><Relationship Id="rId225" Type="http://schemas.openxmlformats.org/officeDocument/2006/relationships/slide" Target="slides/slide219.xml"/><Relationship Id="rId246" Type="http://schemas.openxmlformats.org/officeDocument/2006/relationships/slide" Target="slides/slide240.xml"/><Relationship Id="rId267" Type="http://schemas.openxmlformats.org/officeDocument/2006/relationships/slide" Target="slides/slide261.xml"/><Relationship Id="rId288" Type="http://schemas.openxmlformats.org/officeDocument/2006/relationships/slide" Target="slides/slide282.xml"/><Relationship Id="rId411" Type="http://schemas.openxmlformats.org/officeDocument/2006/relationships/slide" Target="slides/slide405.xml"/><Relationship Id="rId106" Type="http://schemas.openxmlformats.org/officeDocument/2006/relationships/slide" Target="slides/slide100.xml"/><Relationship Id="rId127" Type="http://schemas.openxmlformats.org/officeDocument/2006/relationships/slide" Target="slides/slide121.xml"/><Relationship Id="rId313" Type="http://schemas.openxmlformats.org/officeDocument/2006/relationships/slide" Target="slides/slide307.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94" Type="http://schemas.openxmlformats.org/officeDocument/2006/relationships/slide" Target="slides/slide88.xml"/><Relationship Id="rId148" Type="http://schemas.openxmlformats.org/officeDocument/2006/relationships/slide" Target="slides/slide142.xml"/><Relationship Id="rId169" Type="http://schemas.openxmlformats.org/officeDocument/2006/relationships/slide" Target="slides/slide163.xml"/><Relationship Id="rId334" Type="http://schemas.openxmlformats.org/officeDocument/2006/relationships/slide" Target="slides/slide328.xml"/><Relationship Id="rId355" Type="http://schemas.openxmlformats.org/officeDocument/2006/relationships/slide" Target="slides/slide349.xml"/><Relationship Id="rId376" Type="http://schemas.openxmlformats.org/officeDocument/2006/relationships/slide" Target="slides/slide370.xml"/><Relationship Id="rId397" Type="http://schemas.openxmlformats.org/officeDocument/2006/relationships/slide" Target="slides/slide391.xml"/><Relationship Id="rId4" Type="http://schemas.openxmlformats.org/officeDocument/2006/relationships/slideMaster" Target="slideMasters/slideMaster1.xml"/><Relationship Id="rId180" Type="http://schemas.openxmlformats.org/officeDocument/2006/relationships/slide" Target="slides/slide174.xml"/><Relationship Id="rId215" Type="http://schemas.openxmlformats.org/officeDocument/2006/relationships/slide" Target="slides/slide209.xml"/><Relationship Id="rId236" Type="http://schemas.openxmlformats.org/officeDocument/2006/relationships/slide" Target="slides/slide230.xml"/><Relationship Id="rId257" Type="http://schemas.openxmlformats.org/officeDocument/2006/relationships/slide" Target="slides/slide251.xml"/><Relationship Id="rId278" Type="http://schemas.openxmlformats.org/officeDocument/2006/relationships/slide" Target="slides/slide272.xml"/><Relationship Id="rId401" Type="http://schemas.openxmlformats.org/officeDocument/2006/relationships/slide" Target="slides/slide395.xml"/><Relationship Id="rId422" Type="http://schemas.openxmlformats.org/officeDocument/2006/relationships/tableStyles" Target="tableStyles.xml"/><Relationship Id="rId303" Type="http://schemas.openxmlformats.org/officeDocument/2006/relationships/slide" Target="slides/slide297.xml"/><Relationship Id="rId42" Type="http://schemas.openxmlformats.org/officeDocument/2006/relationships/slide" Target="slides/slide36.xml"/><Relationship Id="rId84" Type="http://schemas.openxmlformats.org/officeDocument/2006/relationships/slide" Target="slides/slide78.xml"/><Relationship Id="rId138" Type="http://schemas.openxmlformats.org/officeDocument/2006/relationships/slide" Target="slides/slide132.xml"/><Relationship Id="rId345" Type="http://schemas.openxmlformats.org/officeDocument/2006/relationships/slide" Target="slides/slide339.xml"/><Relationship Id="rId387" Type="http://schemas.openxmlformats.org/officeDocument/2006/relationships/slide" Target="slides/slide381.xml"/><Relationship Id="rId191" Type="http://schemas.openxmlformats.org/officeDocument/2006/relationships/slide" Target="slides/slide185.xml"/><Relationship Id="rId205" Type="http://schemas.openxmlformats.org/officeDocument/2006/relationships/slide" Target="slides/slide199.xml"/><Relationship Id="rId247" Type="http://schemas.openxmlformats.org/officeDocument/2006/relationships/slide" Target="slides/slide241.xml"/><Relationship Id="rId412" Type="http://schemas.openxmlformats.org/officeDocument/2006/relationships/slide" Target="slides/slide406.xml"/><Relationship Id="rId107" Type="http://schemas.openxmlformats.org/officeDocument/2006/relationships/slide" Target="slides/slide101.xml"/><Relationship Id="rId289" Type="http://schemas.openxmlformats.org/officeDocument/2006/relationships/slide" Target="slides/slide283.xml"/><Relationship Id="rId11" Type="http://schemas.openxmlformats.org/officeDocument/2006/relationships/slide" Target="slides/slide5.xml"/><Relationship Id="rId53" Type="http://schemas.openxmlformats.org/officeDocument/2006/relationships/slide" Target="slides/slide47.xml"/><Relationship Id="rId149" Type="http://schemas.openxmlformats.org/officeDocument/2006/relationships/slide" Target="slides/slide143.xml"/><Relationship Id="rId314" Type="http://schemas.openxmlformats.org/officeDocument/2006/relationships/slide" Target="slides/slide308.xml"/><Relationship Id="rId356" Type="http://schemas.openxmlformats.org/officeDocument/2006/relationships/slide" Target="slides/slide350.xml"/><Relationship Id="rId398" Type="http://schemas.openxmlformats.org/officeDocument/2006/relationships/slide" Target="slides/slide392.xml"/><Relationship Id="rId95" Type="http://schemas.openxmlformats.org/officeDocument/2006/relationships/slide" Target="slides/slide89.xml"/><Relationship Id="rId160" Type="http://schemas.openxmlformats.org/officeDocument/2006/relationships/slide" Target="slides/slide154.xml"/><Relationship Id="rId216" Type="http://schemas.openxmlformats.org/officeDocument/2006/relationships/slide" Target="slides/slide210.xml"/><Relationship Id="rId423" Type="http://schemas.microsoft.com/office/2015/10/relationships/revisionInfo" Target="revisionInfo.xml"/><Relationship Id="rId258" Type="http://schemas.openxmlformats.org/officeDocument/2006/relationships/slide" Target="slides/slide252.xml"/><Relationship Id="rId22" Type="http://schemas.openxmlformats.org/officeDocument/2006/relationships/slide" Target="slides/slide16.xml"/><Relationship Id="rId64" Type="http://schemas.openxmlformats.org/officeDocument/2006/relationships/slide" Target="slides/slide58.xml"/><Relationship Id="rId118" Type="http://schemas.openxmlformats.org/officeDocument/2006/relationships/slide" Target="slides/slide112.xml"/><Relationship Id="rId325" Type="http://schemas.openxmlformats.org/officeDocument/2006/relationships/slide" Target="slides/slide319.xml"/><Relationship Id="rId367" Type="http://schemas.openxmlformats.org/officeDocument/2006/relationships/slide" Target="slides/slide361.xml"/><Relationship Id="rId171" Type="http://schemas.openxmlformats.org/officeDocument/2006/relationships/slide" Target="slides/slide165.xml"/><Relationship Id="rId227" Type="http://schemas.openxmlformats.org/officeDocument/2006/relationships/slide" Target="slides/slide221.xml"/><Relationship Id="rId269" Type="http://schemas.openxmlformats.org/officeDocument/2006/relationships/slide" Target="slides/slide263.xml"/><Relationship Id="rId33" Type="http://schemas.openxmlformats.org/officeDocument/2006/relationships/slide" Target="slides/slide27.xml"/><Relationship Id="rId129" Type="http://schemas.openxmlformats.org/officeDocument/2006/relationships/slide" Target="slides/slide123.xml"/><Relationship Id="rId280" Type="http://schemas.openxmlformats.org/officeDocument/2006/relationships/slide" Target="slides/slide274.xml"/><Relationship Id="rId336" Type="http://schemas.openxmlformats.org/officeDocument/2006/relationships/slide" Target="slides/slide330.xml"/><Relationship Id="rId75" Type="http://schemas.openxmlformats.org/officeDocument/2006/relationships/slide" Target="slides/slide69.xml"/><Relationship Id="rId140" Type="http://schemas.openxmlformats.org/officeDocument/2006/relationships/slide" Target="slides/slide134.xml"/><Relationship Id="rId182" Type="http://schemas.openxmlformats.org/officeDocument/2006/relationships/slide" Target="slides/slide176.xml"/><Relationship Id="rId378" Type="http://schemas.openxmlformats.org/officeDocument/2006/relationships/slide" Target="slides/slide372.xml"/><Relationship Id="rId403" Type="http://schemas.openxmlformats.org/officeDocument/2006/relationships/slide" Target="slides/slide397.xml"/><Relationship Id="rId6" Type="http://schemas.openxmlformats.org/officeDocument/2006/relationships/slideMaster" Target="slideMasters/slideMaster3.xml"/><Relationship Id="rId238" Type="http://schemas.openxmlformats.org/officeDocument/2006/relationships/slide" Target="slides/slide232.xml"/><Relationship Id="rId291" Type="http://schemas.openxmlformats.org/officeDocument/2006/relationships/slide" Target="slides/slide285.xml"/><Relationship Id="rId305" Type="http://schemas.openxmlformats.org/officeDocument/2006/relationships/slide" Target="slides/slide299.xml"/><Relationship Id="rId347" Type="http://schemas.openxmlformats.org/officeDocument/2006/relationships/slide" Target="slides/slide341.xml"/><Relationship Id="rId44" Type="http://schemas.openxmlformats.org/officeDocument/2006/relationships/slide" Target="slides/slide38.xml"/><Relationship Id="rId86" Type="http://schemas.openxmlformats.org/officeDocument/2006/relationships/slide" Target="slides/slide80.xml"/><Relationship Id="rId151" Type="http://schemas.openxmlformats.org/officeDocument/2006/relationships/slide" Target="slides/slide145.xml"/><Relationship Id="rId389" Type="http://schemas.openxmlformats.org/officeDocument/2006/relationships/slide" Target="slides/slide383.xml"/><Relationship Id="rId193" Type="http://schemas.openxmlformats.org/officeDocument/2006/relationships/slide" Target="slides/slide187.xml"/><Relationship Id="rId207" Type="http://schemas.openxmlformats.org/officeDocument/2006/relationships/slide" Target="slides/slide201.xml"/><Relationship Id="rId249" Type="http://schemas.openxmlformats.org/officeDocument/2006/relationships/slide" Target="slides/slide243.xml"/><Relationship Id="rId414" Type="http://schemas.openxmlformats.org/officeDocument/2006/relationships/slide" Target="slides/slide408.xml"/><Relationship Id="rId13" Type="http://schemas.openxmlformats.org/officeDocument/2006/relationships/slide" Target="slides/slide7.xml"/><Relationship Id="rId109" Type="http://schemas.openxmlformats.org/officeDocument/2006/relationships/slide" Target="slides/slide103.xml"/><Relationship Id="rId260" Type="http://schemas.openxmlformats.org/officeDocument/2006/relationships/slide" Target="slides/slide254.xml"/><Relationship Id="rId316" Type="http://schemas.openxmlformats.org/officeDocument/2006/relationships/slide" Target="slides/slide310.xml"/><Relationship Id="rId55" Type="http://schemas.openxmlformats.org/officeDocument/2006/relationships/slide" Target="slides/slide49.xml"/><Relationship Id="rId97" Type="http://schemas.openxmlformats.org/officeDocument/2006/relationships/slide" Target="slides/slide91.xml"/><Relationship Id="rId120" Type="http://schemas.openxmlformats.org/officeDocument/2006/relationships/slide" Target="slides/slide114.xml"/><Relationship Id="rId358" Type="http://schemas.openxmlformats.org/officeDocument/2006/relationships/slide" Target="slides/slide352.xml"/><Relationship Id="rId162" Type="http://schemas.openxmlformats.org/officeDocument/2006/relationships/slide" Target="slides/slide156.xml"/><Relationship Id="rId218" Type="http://schemas.openxmlformats.org/officeDocument/2006/relationships/slide" Target="slides/slide212.xml"/><Relationship Id="rId271" Type="http://schemas.openxmlformats.org/officeDocument/2006/relationships/slide" Target="slides/slide265.xml"/><Relationship Id="rId24" Type="http://schemas.openxmlformats.org/officeDocument/2006/relationships/slide" Target="slides/slide18.xml"/><Relationship Id="rId66" Type="http://schemas.openxmlformats.org/officeDocument/2006/relationships/slide" Target="slides/slide60.xml"/><Relationship Id="rId131" Type="http://schemas.openxmlformats.org/officeDocument/2006/relationships/slide" Target="slides/slide125.xml"/><Relationship Id="rId327" Type="http://schemas.openxmlformats.org/officeDocument/2006/relationships/slide" Target="slides/slide321.xml"/><Relationship Id="rId369" Type="http://schemas.openxmlformats.org/officeDocument/2006/relationships/slide" Target="slides/slide363.xml"/><Relationship Id="rId173" Type="http://schemas.openxmlformats.org/officeDocument/2006/relationships/slide" Target="slides/slide167.xml"/><Relationship Id="rId229" Type="http://schemas.openxmlformats.org/officeDocument/2006/relationships/slide" Target="slides/slide223.xml"/><Relationship Id="rId380" Type="http://schemas.openxmlformats.org/officeDocument/2006/relationships/slide" Target="slides/slide374.xml"/><Relationship Id="rId240" Type="http://schemas.openxmlformats.org/officeDocument/2006/relationships/slide" Target="slides/slide234.xml"/><Relationship Id="rId35" Type="http://schemas.openxmlformats.org/officeDocument/2006/relationships/slide" Target="slides/slide29.xml"/><Relationship Id="rId77" Type="http://schemas.openxmlformats.org/officeDocument/2006/relationships/slide" Target="slides/slide71.xml"/><Relationship Id="rId100" Type="http://schemas.openxmlformats.org/officeDocument/2006/relationships/slide" Target="slides/slide94.xml"/><Relationship Id="rId282" Type="http://schemas.openxmlformats.org/officeDocument/2006/relationships/slide" Target="slides/slide276.xml"/><Relationship Id="rId338" Type="http://schemas.openxmlformats.org/officeDocument/2006/relationships/slide" Target="slides/slide332.xml"/><Relationship Id="rId8" Type="http://schemas.openxmlformats.org/officeDocument/2006/relationships/slide" Target="slides/slide2.xml"/><Relationship Id="rId142" Type="http://schemas.openxmlformats.org/officeDocument/2006/relationships/slide" Target="slides/slide136.xml"/><Relationship Id="rId184" Type="http://schemas.openxmlformats.org/officeDocument/2006/relationships/slide" Target="slides/slide178.xml"/><Relationship Id="rId391" Type="http://schemas.openxmlformats.org/officeDocument/2006/relationships/slide" Target="slides/slide385.xml"/><Relationship Id="rId405" Type="http://schemas.openxmlformats.org/officeDocument/2006/relationships/slide" Target="slides/slide399.xml"/><Relationship Id="rId251" Type="http://schemas.openxmlformats.org/officeDocument/2006/relationships/slide" Target="slides/slide245.xml"/><Relationship Id="rId46" Type="http://schemas.openxmlformats.org/officeDocument/2006/relationships/slide" Target="slides/slide40.xml"/><Relationship Id="rId293" Type="http://schemas.openxmlformats.org/officeDocument/2006/relationships/slide" Target="slides/slide287.xml"/><Relationship Id="rId307" Type="http://schemas.openxmlformats.org/officeDocument/2006/relationships/slide" Target="slides/slide301.xml"/><Relationship Id="rId349" Type="http://schemas.openxmlformats.org/officeDocument/2006/relationships/slide" Target="slides/slide343.xml"/><Relationship Id="rId88" Type="http://schemas.openxmlformats.org/officeDocument/2006/relationships/slide" Target="slides/slide82.xml"/><Relationship Id="rId111" Type="http://schemas.openxmlformats.org/officeDocument/2006/relationships/slide" Target="slides/slide105.xml"/><Relationship Id="rId153" Type="http://schemas.openxmlformats.org/officeDocument/2006/relationships/slide" Target="slides/slide147.xml"/><Relationship Id="rId195" Type="http://schemas.openxmlformats.org/officeDocument/2006/relationships/slide" Target="slides/slide189.xml"/><Relationship Id="rId209" Type="http://schemas.openxmlformats.org/officeDocument/2006/relationships/slide" Target="slides/slide203.xml"/><Relationship Id="rId360" Type="http://schemas.openxmlformats.org/officeDocument/2006/relationships/slide" Target="slides/slide354.xml"/><Relationship Id="rId416" Type="http://schemas.openxmlformats.org/officeDocument/2006/relationships/slide" Target="slides/slide410.xml"/><Relationship Id="rId220" Type="http://schemas.openxmlformats.org/officeDocument/2006/relationships/slide" Target="slides/slide214.xml"/><Relationship Id="rId15" Type="http://schemas.openxmlformats.org/officeDocument/2006/relationships/slide" Target="slides/slide9.xml"/><Relationship Id="rId57" Type="http://schemas.openxmlformats.org/officeDocument/2006/relationships/slide" Target="slides/slide51.xml"/><Relationship Id="rId262" Type="http://schemas.openxmlformats.org/officeDocument/2006/relationships/slide" Target="slides/slide256.xml"/><Relationship Id="rId318" Type="http://schemas.openxmlformats.org/officeDocument/2006/relationships/slide" Target="slides/slide312.xml"/><Relationship Id="rId99" Type="http://schemas.openxmlformats.org/officeDocument/2006/relationships/slide" Target="slides/slide93.xml"/><Relationship Id="rId122" Type="http://schemas.openxmlformats.org/officeDocument/2006/relationships/slide" Target="slides/slide116.xml"/><Relationship Id="rId164" Type="http://schemas.openxmlformats.org/officeDocument/2006/relationships/slide" Target="slides/slide158.xml"/><Relationship Id="rId371" Type="http://schemas.openxmlformats.org/officeDocument/2006/relationships/slide" Target="slides/slide365.xml"/><Relationship Id="rId26" Type="http://schemas.openxmlformats.org/officeDocument/2006/relationships/slide" Target="slides/slide20.xml"/><Relationship Id="rId231" Type="http://schemas.openxmlformats.org/officeDocument/2006/relationships/slide" Target="slides/slide225.xml"/><Relationship Id="rId273" Type="http://schemas.openxmlformats.org/officeDocument/2006/relationships/slide" Target="slides/slide267.xml"/><Relationship Id="rId329" Type="http://schemas.openxmlformats.org/officeDocument/2006/relationships/slide" Target="slides/slide323.xml"/><Relationship Id="rId68" Type="http://schemas.openxmlformats.org/officeDocument/2006/relationships/slide" Target="slides/slide62.xml"/><Relationship Id="rId133" Type="http://schemas.openxmlformats.org/officeDocument/2006/relationships/slide" Target="slides/slide127.xml"/><Relationship Id="rId175" Type="http://schemas.openxmlformats.org/officeDocument/2006/relationships/slide" Target="slides/slide169.xml"/><Relationship Id="rId340" Type="http://schemas.openxmlformats.org/officeDocument/2006/relationships/slide" Target="slides/slide334.xml"/><Relationship Id="rId200" Type="http://schemas.openxmlformats.org/officeDocument/2006/relationships/slide" Target="slides/slide194.xml"/><Relationship Id="rId382" Type="http://schemas.openxmlformats.org/officeDocument/2006/relationships/slide" Target="slides/slide376.xml"/><Relationship Id="rId242" Type="http://schemas.openxmlformats.org/officeDocument/2006/relationships/slide" Target="slides/slide236.xml"/><Relationship Id="rId284" Type="http://schemas.openxmlformats.org/officeDocument/2006/relationships/slide" Target="slides/slide278.xml"/><Relationship Id="rId37" Type="http://schemas.openxmlformats.org/officeDocument/2006/relationships/slide" Target="slides/slide31.xml"/><Relationship Id="rId79" Type="http://schemas.openxmlformats.org/officeDocument/2006/relationships/slide" Target="slides/slide73.xml"/><Relationship Id="rId102" Type="http://schemas.openxmlformats.org/officeDocument/2006/relationships/slide" Target="slides/slide96.xml"/><Relationship Id="rId144" Type="http://schemas.openxmlformats.org/officeDocument/2006/relationships/slide" Target="slides/slide138.xml"/><Relationship Id="rId90" Type="http://schemas.openxmlformats.org/officeDocument/2006/relationships/slide" Target="slides/slide84.xml"/><Relationship Id="rId186" Type="http://schemas.openxmlformats.org/officeDocument/2006/relationships/slide" Target="slides/slide180.xml"/><Relationship Id="rId351" Type="http://schemas.openxmlformats.org/officeDocument/2006/relationships/slide" Target="slides/slide345.xml"/><Relationship Id="rId393" Type="http://schemas.openxmlformats.org/officeDocument/2006/relationships/slide" Target="slides/slide387.xml"/><Relationship Id="rId407" Type="http://schemas.openxmlformats.org/officeDocument/2006/relationships/slide" Target="slides/slide401.xml"/><Relationship Id="rId211" Type="http://schemas.openxmlformats.org/officeDocument/2006/relationships/slide" Target="slides/slide205.xml"/><Relationship Id="rId253" Type="http://schemas.openxmlformats.org/officeDocument/2006/relationships/slide" Target="slides/slide247.xml"/><Relationship Id="rId295" Type="http://schemas.openxmlformats.org/officeDocument/2006/relationships/slide" Target="slides/slide289.xml"/><Relationship Id="rId309" Type="http://schemas.openxmlformats.org/officeDocument/2006/relationships/slide" Target="slides/slide303.xml"/><Relationship Id="rId48" Type="http://schemas.openxmlformats.org/officeDocument/2006/relationships/slide" Target="slides/slide42.xml"/><Relationship Id="rId113" Type="http://schemas.openxmlformats.org/officeDocument/2006/relationships/slide" Target="slides/slide107.xml"/><Relationship Id="rId320" Type="http://schemas.openxmlformats.org/officeDocument/2006/relationships/slide" Target="slides/slide314.xml"/><Relationship Id="rId155" Type="http://schemas.openxmlformats.org/officeDocument/2006/relationships/slide" Target="slides/slide149.xml"/><Relationship Id="rId197" Type="http://schemas.openxmlformats.org/officeDocument/2006/relationships/slide" Target="slides/slide191.xml"/><Relationship Id="rId362" Type="http://schemas.openxmlformats.org/officeDocument/2006/relationships/slide" Target="slides/slide356.xml"/><Relationship Id="rId418" Type="http://schemas.openxmlformats.org/officeDocument/2006/relationships/notesMaster" Target="notesMasters/notesMaster1.xml"/><Relationship Id="rId222" Type="http://schemas.openxmlformats.org/officeDocument/2006/relationships/slide" Target="slides/slide216.xml"/><Relationship Id="rId264" Type="http://schemas.openxmlformats.org/officeDocument/2006/relationships/slide" Target="slides/slide2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05D78A-39A9-5647-9112-76A69425956F}" type="datetimeFigureOut">
              <a:rPr lang="pl-PL" smtClean="0"/>
              <a:t>11.05.2026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DF9BAB-5F67-4742-864A-CC480E9D2185}" type="slidenum">
              <a:rPr lang="pl-PL" smtClean="0"/>
              <a:t>‹#›</a:t>
            </a:fld>
            <a:endParaRPr lang="pl-PL"/>
          </a:p>
        </p:txBody>
      </p:sp>
    </p:spTree>
    <p:extLst>
      <p:ext uri="{BB962C8B-B14F-4D97-AF65-F5344CB8AC3E}">
        <p14:creationId xmlns:p14="http://schemas.microsoft.com/office/powerpoint/2010/main" val="2775398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94.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95.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96.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97.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98.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299.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00.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301.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302.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303.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304.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305.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306.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307.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308.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309.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0.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311.xml.rels><?xml version="1.0" encoding="UTF-8" standalone="yes"?>
<Relationships xmlns="http://schemas.openxmlformats.org/package/2006/relationships"><Relationship Id="rId2" Type="http://schemas.openxmlformats.org/officeDocument/2006/relationships/slide" Target="../slides/slide312.xml"/><Relationship Id="rId1" Type="http://schemas.openxmlformats.org/officeDocument/2006/relationships/notesMaster" Target="../notesMasters/notesMaster1.xml"/></Relationships>
</file>

<file path=ppt/notesSlides/_rels/notesSlide312.xml.rels><?xml version="1.0" encoding="UTF-8" standalone="yes"?>
<Relationships xmlns="http://schemas.openxmlformats.org/package/2006/relationships"><Relationship Id="rId2" Type="http://schemas.openxmlformats.org/officeDocument/2006/relationships/slide" Target="../slides/slide313.xml"/><Relationship Id="rId1" Type="http://schemas.openxmlformats.org/officeDocument/2006/relationships/notesMaster" Target="../notesMasters/notesMaster1.xml"/></Relationships>
</file>

<file path=ppt/notesSlides/_rels/notesSlide313.xml.rels><?xml version="1.0" encoding="UTF-8" standalone="yes"?>
<Relationships xmlns="http://schemas.openxmlformats.org/package/2006/relationships"><Relationship Id="rId2" Type="http://schemas.openxmlformats.org/officeDocument/2006/relationships/slide" Target="../slides/slide314.xml"/><Relationship Id="rId1" Type="http://schemas.openxmlformats.org/officeDocument/2006/relationships/notesMaster" Target="../notesMasters/notesMaster1.xml"/></Relationships>
</file>

<file path=ppt/notesSlides/_rels/notesSlide314.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315.xml.rels><?xml version="1.0" encoding="UTF-8" standalone="yes"?>
<Relationships xmlns="http://schemas.openxmlformats.org/package/2006/relationships"><Relationship Id="rId2" Type="http://schemas.openxmlformats.org/officeDocument/2006/relationships/slide" Target="../slides/slide316.xml"/><Relationship Id="rId1" Type="http://schemas.openxmlformats.org/officeDocument/2006/relationships/notesMaster" Target="../notesMasters/notesMaster1.xml"/></Relationships>
</file>

<file path=ppt/notesSlides/_rels/notesSlide316.xml.rels><?xml version="1.0" encoding="UTF-8" standalone="yes"?>
<Relationships xmlns="http://schemas.openxmlformats.org/package/2006/relationships"><Relationship Id="rId2" Type="http://schemas.openxmlformats.org/officeDocument/2006/relationships/slide" Target="../slides/slide317.xml"/><Relationship Id="rId1" Type="http://schemas.openxmlformats.org/officeDocument/2006/relationships/notesMaster" Target="../notesMasters/notesMaster1.xml"/></Relationships>
</file>

<file path=ppt/notesSlides/_rels/notesSlide317.xml.rels><?xml version="1.0" encoding="UTF-8" standalone="yes"?>
<Relationships xmlns="http://schemas.openxmlformats.org/package/2006/relationships"><Relationship Id="rId2" Type="http://schemas.openxmlformats.org/officeDocument/2006/relationships/slide" Target="../slides/slide318.xml"/><Relationship Id="rId1" Type="http://schemas.openxmlformats.org/officeDocument/2006/relationships/notesMaster" Target="../notesMasters/notesMaster1.xml"/></Relationships>
</file>

<file path=ppt/notesSlides/_rels/notesSlide318.xml.rels><?xml version="1.0" encoding="UTF-8" standalone="yes"?>
<Relationships xmlns="http://schemas.openxmlformats.org/package/2006/relationships"><Relationship Id="rId2" Type="http://schemas.openxmlformats.org/officeDocument/2006/relationships/slide" Target="../slides/slide319.xml"/><Relationship Id="rId1" Type="http://schemas.openxmlformats.org/officeDocument/2006/relationships/notesMaster" Target="../notesMasters/notesMaster1.xml"/></Relationships>
</file>

<file path=ppt/notesSlides/_rels/notesSlide319.xml.rels><?xml version="1.0" encoding="UTF-8" standalone="yes"?>
<Relationships xmlns="http://schemas.openxmlformats.org/package/2006/relationships"><Relationship Id="rId2" Type="http://schemas.openxmlformats.org/officeDocument/2006/relationships/slide" Target="../slides/slide32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0.xml.rels><?xml version="1.0" encoding="UTF-8" standalone="yes"?>
<Relationships xmlns="http://schemas.openxmlformats.org/package/2006/relationships"><Relationship Id="rId2" Type="http://schemas.openxmlformats.org/officeDocument/2006/relationships/slide" Target="../slides/slide321.xml"/><Relationship Id="rId1" Type="http://schemas.openxmlformats.org/officeDocument/2006/relationships/notesMaster" Target="../notesMasters/notesMaster1.xml"/></Relationships>
</file>

<file path=ppt/notesSlides/_rels/notesSlide321.xml.rels><?xml version="1.0" encoding="UTF-8" standalone="yes"?>
<Relationships xmlns="http://schemas.openxmlformats.org/package/2006/relationships"><Relationship Id="rId2" Type="http://schemas.openxmlformats.org/officeDocument/2006/relationships/slide" Target="../slides/slide322.xml"/><Relationship Id="rId1" Type="http://schemas.openxmlformats.org/officeDocument/2006/relationships/notesMaster" Target="../notesMasters/notesMaster1.xml"/></Relationships>
</file>

<file path=ppt/notesSlides/_rels/notesSlide322.xml.rels><?xml version="1.0" encoding="UTF-8" standalone="yes"?>
<Relationships xmlns="http://schemas.openxmlformats.org/package/2006/relationships"><Relationship Id="rId2" Type="http://schemas.openxmlformats.org/officeDocument/2006/relationships/slide" Target="../slides/slide323.xml"/><Relationship Id="rId1" Type="http://schemas.openxmlformats.org/officeDocument/2006/relationships/notesMaster" Target="../notesMasters/notesMaster1.xml"/></Relationships>
</file>

<file path=ppt/notesSlides/_rels/notesSlide323.xml.rels><?xml version="1.0" encoding="UTF-8" standalone="yes"?>
<Relationships xmlns="http://schemas.openxmlformats.org/package/2006/relationships"><Relationship Id="rId2" Type="http://schemas.openxmlformats.org/officeDocument/2006/relationships/slide" Target="../slides/slide324.xml"/><Relationship Id="rId1" Type="http://schemas.openxmlformats.org/officeDocument/2006/relationships/notesMaster" Target="../notesMasters/notesMaster1.xml"/></Relationships>
</file>

<file path=ppt/notesSlides/_rels/notesSlide324.xml.rels><?xml version="1.0" encoding="UTF-8" standalone="yes"?>
<Relationships xmlns="http://schemas.openxmlformats.org/package/2006/relationships"><Relationship Id="rId2" Type="http://schemas.openxmlformats.org/officeDocument/2006/relationships/slide" Target="../slides/slide325.xml"/><Relationship Id="rId1" Type="http://schemas.openxmlformats.org/officeDocument/2006/relationships/notesMaster" Target="../notesMasters/notesMaster1.xml"/></Relationships>
</file>

<file path=ppt/notesSlides/_rels/notesSlide325.xml.rels><?xml version="1.0" encoding="UTF-8" standalone="yes"?>
<Relationships xmlns="http://schemas.openxmlformats.org/package/2006/relationships"><Relationship Id="rId2" Type="http://schemas.openxmlformats.org/officeDocument/2006/relationships/slide" Target="../slides/slide326.xml"/><Relationship Id="rId1" Type="http://schemas.openxmlformats.org/officeDocument/2006/relationships/notesMaster" Target="../notesMasters/notesMaster1.xml"/></Relationships>
</file>

<file path=ppt/notesSlides/_rels/notesSlide326.xml.rels><?xml version="1.0" encoding="UTF-8" standalone="yes"?>
<Relationships xmlns="http://schemas.openxmlformats.org/package/2006/relationships"><Relationship Id="rId2" Type="http://schemas.openxmlformats.org/officeDocument/2006/relationships/slide" Target="../slides/slide327.xml"/><Relationship Id="rId1" Type="http://schemas.openxmlformats.org/officeDocument/2006/relationships/notesMaster" Target="../notesMasters/notesMaster1.xml"/></Relationships>
</file>

<file path=ppt/notesSlides/_rels/notesSlide327.xml.rels><?xml version="1.0" encoding="UTF-8" standalone="yes"?>
<Relationships xmlns="http://schemas.openxmlformats.org/package/2006/relationships"><Relationship Id="rId2" Type="http://schemas.openxmlformats.org/officeDocument/2006/relationships/slide" Target="../slides/slide328.xml"/><Relationship Id="rId1" Type="http://schemas.openxmlformats.org/officeDocument/2006/relationships/notesMaster" Target="../notesMasters/notesMaster1.xml"/></Relationships>
</file>

<file path=ppt/notesSlides/_rels/notesSlide328.xml.rels><?xml version="1.0" encoding="UTF-8" standalone="yes"?>
<Relationships xmlns="http://schemas.openxmlformats.org/package/2006/relationships"><Relationship Id="rId2" Type="http://schemas.openxmlformats.org/officeDocument/2006/relationships/slide" Target="../slides/slide329.xml"/><Relationship Id="rId1" Type="http://schemas.openxmlformats.org/officeDocument/2006/relationships/notesMaster" Target="../notesMasters/notesMaster1.xml"/></Relationships>
</file>

<file path=ppt/notesSlides/_rels/notesSlide329.xml.rels><?xml version="1.0" encoding="UTF-8" standalone="yes"?>
<Relationships xmlns="http://schemas.openxmlformats.org/package/2006/relationships"><Relationship Id="rId2" Type="http://schemas.openxmlformats.org/officeDocument/2006/relationships/slide" Target="../slides/slide33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0.xml.rels><?xml version="1.0" encoding="UTF-8" standalone="yes"?>
<Relationships xmlns="http://schemas.openxmlformats.org/package/2006/relationships"><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331.xml.rels><?xml version="1.0" encoding="UTF-8" standalone="yes"?>
<Relationships xmlns="http://schemas.openxmlformats.org/package/2006/relationships"><Relationship Id="rId2" Type="http://schemas.openxmlformats.org/officeDocument/2006/relationships/slide" Target="../slides/slide332.xml"/><Relationship Id="rId1" Type="http://schemas.openxmlformats.org/officeDocument/2006/relationships/notesMaster" Target="../notesMasters/notesMaster1.xml"/></Relationships>
</file>

<file path=ppt/notesSlides/_rels/notesSlide332.xml.rels><?xml version="1.0" encoding="UTF-8" standalone="yes"?>
<Relationships xmlns="http://schemas.openxmlformats.org/package/2006/relationships"><Relationship Id="rId2" Type="http://schemas.openxmlformats.org/officeDocument/2006/relationships/slide" Target="../slides/slide333.xml"/><Relationship Id="rId1" Type="http://schemas.openxmlformats.org/officeDocument/2006/relationships/notesMaster" Target="../notesMasters/notesMaster1.xml"/></Relationships>
</file>

<file path=ppt/notesSlides/_rels/notesSlide333.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334.xml.rels><?xml version="1.0" encoding="UTF-8" standalone="yes"?>
<Relationships xmlns="http://schemas.openxmlformats.org/package/2006/relationships"><Relationship Id="rId2" Type="http://schemas.openxmlformats.org/officeDocument/2006/relationships/slide" Target="../slides/slide335.xml"/><Relationship Id="rId1" Type="http://schemas.openxmlformats.org/officeDocument/2006/relationships/notesMaster" Target="../notesMasters/notesMaster1.xml"/></Relationships>
</file>

<file path=ppt/notesSlides/_rels/notesSlide335.xml.rels><?xml version="1.0" encoding="UTF-8" standalone="yes"?>
<Relationships xmlns="http://schemas.openxmlformats.org/package/2006/relationships"><Relationship Id="rId2" Type="http://schemas.openxmlformats.org/officeDocument/2006/relationships/slide" Target="../slides/slide336.xml"/><Relationship Id="rId1" Type="http://schemas.openxmlformats.org/officeDocument/2006/relationships/notesMaster" Target="../notesMasters/notesMaster1.xml"/></Relationships>
</file>

<file path=ppt/notesSlides/_rels/notesSlide336.xml.rels><?xml version="1.0" encoding="UTF-8" standalone="yes"?>
<Relationships xmlns="http://schemas.openxmlformats.org/package/2006/relationships"><Relationship Id="rId2" Type="http://schemas.openxmlformats.org/officeDocument/2006/relationships/slide" Target="../slides/slide337.xml"/><Relationship Id="rId1" Type="http://schemas.openxmlformats.org/officeDocument/2006/relationships/notesMaster" Target="../notesMasters/notesMaster1.xml"/></Relationships>
</file>

<file path=ppt/notesSlides/_rels/notesSlide337.xml.rels><?xml version="1.0" encoding="UTF-8" standalone="yes"?>
<Relationships xmlns="http://schemas.openxmlformats.org/package/2006/relationships"><Relationship Id="rId2" Type="http://schemas.openxmlformats.org/officeDocument/2006/relationships/slide" Target="../slides/slide338.xml"/><Relationship Id="rId1" Type="http://schemas.openxmlformats.org/officeDocument/2006/relationships/notesMaster" Target="../notesMasters/notesMaster1.xml"/></Relationships>
</file>

<file path=ppt/notesSlides/_rels/notesSlide338.xml.rels><?xml version="1.0" encoding="UTF-8" standalone="yes"?>
<Relationships xmlns="http://schemas.openxmlformats.org/package/2006/relationships"><Relationship Id="rId2" Type="http://schemas.openxmlformats.org/officeDocument/2006/relationships/slide" Target="../slides/slide339.xml"/><Relationship Id="rId1" Type="http://schemas.openxmlformats.org/officeDocument/2006/relationships/notesMaster" Target="../notesMasters/notesMaster1.xml"/></Relationships>
</file>

<file path=ppt/notesSlides/_rels/notesSlide339.xml.rels><?xml version="1.0" encoding="UTF-8" standalone="yes"?>
<Relationships xmlns="http://schemas.openxmlformats.org/package/2006/relationships"><Relationship Id="rId2" Type="http://schemas.openxmlformats.org/officeDocument/2006/relationships/slide" Target="../slides/slide3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0.xml.rels><?xml version="1.0" encoding="UTF-8" standalone="yes"?>
<Relationships xmlns="http://schemas.openxmlformats.org/package/2006/relationships"><Relationship Id="rId2" Type="http://schemas.openxmlformats.org/officeDocument/2006/relationships/slide" Target="../slides/slide341.xml"/><Relationship Id="rId1" Type="http://schemas.openxmlformats.org/officeDocument/2006/relationships/notesMaster" Target="../notesMasters/notesMaster1.xml"/></Relationships>
</file>

<file path=ppt/notesSlides/_rels/notesSlide341.xml.rels><?xml version="1.0" encoding="UTF-8" standalone="yes"?>
<Relationships xmlns="http://schemas.openxmlformats.org/package/2006/relationships"><Relationship Id="rId2" Type="http://schemas.openxmlformats.org/officeDocument/2006/relationships/slide" Target="../slides/slide342.xml"/><Relationship Id="rId1" Type="http://schemas.openxmlformats.org/officeDocument/2006/relationships/notesMaster" Target="../notesMasters/notesMaster1.xml"/></Relationships>
</file>

<file path=ppt/notesSlides/_rels/notesSlide342.xml.rels><?xml version="1.0" encoding="UTF-8" standalone="yes"?>
<Relationships xmlns="http://schemas.openxmlformats.org/package/2006/relationships"><Relationship Id="rId2" Type="http://schemas.openxmlformats.org/officeDocument/2006/relationships/slide" Target="../slides/slide343.xml"/><Relationship Id="rId1" Type="http://schemas.openxmlformats.org/officeDocument/2006/relationships/notesMaster" Target="../notesMasters/notesMaster1.xml"/></Relationships>
</file>

<file path=ppt/notesSlides/_rels/notesSlide343.xml.rels><?xml version="1.0" encoding="UTF-8" standalone="yes"?>
<Relationships xmlns="http://schemas.openxmlformats.org/package/2006/relationships"><Relationship Id="rId2" Type="http://schemas.openxmlformats.org/officeDocument/2006/relationships/slide" Target="../slides/slide344.xml"/><Relationship Id="rId1" Type="http://schemas.openxmlformats.org/officeDocument/2006/relationships/notesMaster" Target="../notesMasters/notesMaster1.xml"/></Relationships>
</file>

<file path=ppt/notesSlides/_rels/notesSlide344.xml.rels><?xml version="1.0" encoding="UTF-8" standalone="yes"?>
<Relationships xmlns="http://schemas.openxmlformats.org/package/2006/relationships"><Relationship Id="rId2" Type="http://schemas.openxmlformats.org/officeDocument/2006/relationships/slide" Target="../slides/slide345.xml"/><Relationship Id="rId1" Type="http://schemas.openxmlformats.org/officeDocument/2006/relationships/notesMaster" Target="../notesMasters/notesMaster1.xml"/></Relationships>
</file>

<file path=ppt/notesSlides/_rels/notesSlide345.xml.rels><?xml version="1.0" encoding="UTF-8" standalone="yes"?>
<Relationships xmlns="http://schemas.openxmlformats.org/package/2006/relationships"><Relationship Id="rId2" Type="http://schemas.openxmlformats.org/officeDocument/2006/relationships/slide" Target="../slides/slide346.xml"/><Relationship Id="rId1" Type="http://schemas.openxmlformats.org/officeDocument/2006/relationships/notesMaster" Target="../notesMasters/notesMaster1.xml"/></Relationships>
</file>

<file path=ppt/notesSlides/_rels/notesSlide346.xml.rels><?xml version="1.0" encoding="UTF-8" standalone="yes"?>
<Relationships xmlns="http://schemas.openxmlformats.org/package/2006/relationships"><Relationship Id="rId2" Type="http://schemas.openxmlformats.org/officeDocument/2006/relationships/slide" Target="../slides/slide347.xml"/><Relationship Id="rId1" Type="http://schemas.openxmlformats.org/officeDocument/2006/relationships/notesMaster" Target="../notesMasters/notesMaster1.xml"/></Relationships>
</file>

<file path=ppt/notesSlides/_rels/notesSlide347.xml.rels><?xml version="1.0" encoding="UTF-8" standalone="yes"?>
<Relationships xmlns="http://schemas.openxmlformats.org/package/2006/relationships"><Relationship Id="rId2" Type="http://schemas.openxmlformats.org/officeDocument/2006/relationships/slide" Target="../slides/slide348.xml"/><Relationship Id="rId1" Type="http://schemas.openxmlformats.org/officeDocument/2006/relationships/notesMaster" Target="../notesMasters/notesMaster1.xml"/></Relationships>
</file>

<file path=ppt/notesSlides/_rels/notesSlide348.xml.rels><?xml version="1.0" encoding="UTF-8" standalone="yes"?>
<Relationships xmlns="http://schemas.openxmlformats.org/package/2006/relationships"><Relationship Id="rId2" Type="http://schemas.openxmlformats.org/officeDocument/2006/relationships/slide" Target="../slides/slide349.xml"/><Relationship Id="rId1" Type="http://schemas.openxmlformats.org/officeDocument/2006/relationships/notesMaster" Target="../notesMasters/notesMaster1.xml"/></Relationships>
</file>

<file path=ppt/notesSlides/_rels/notesSlide349.xml.rels><?xml version="1.0" encoding="UTF-8" standalone="yes"?>
<Relationships xmlns="http://schemas.openxmlformats.org/package/2006/relationships"><Relationship Id="rId2" Type="http://schemas.openxmlformats.org/officeDocument/2006/relationships/slide" Target="../slides/slide3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0.xml.rels><?xml version="1.0" encoding="UTF-8" standalone="yes"?>
<Relationships xmlns="http://schemas.openxmlformats.org/package/2006/relationships"><Relationship Id="rId2" Type="http://schemas.openxmlformats.org/officeDocument/2006/relationships/slide" Target="../slides/slide351.xml"/><Relationship Id="rId1" Type="http://schemas.openxmlformats.org/officeDocument/2006/relationships/notesMaster" Target="../notesMasters/notesMaster1.xml"/></Relationships>
</file>

<file path=ppt/notesSlides/_rels/notesSlide351.xml.rels><?xml version="1.0" encoding="UTF-8" standalone="yes"?>
<Relationships xmlns="http://schemas.openxmlformats.org/package/2006/relationships"><Relationship Id="rId2" Type="http://schemas.openxmlformats.org/officeDocument/2006/relationships/slide" Target="../slides/slide352.xml"/><Relationship Id="rId1" Type="http://schemas.openxmlformats.org/officeDocument/2006/relationships/notesMaster" Target="../notesMasters/notesMaster1.xml"/></Relationships>
</file>

<file path=ppt/notesSlides/_rels/notesSlide352.xml.rels><?xml version="1.0" encoding="UTF-8" standalone="yes"?>
<Relationships xmlns="http://schemas.openxmlformats.org/package/2006/relationships"><Relationship Id="rId2" Type="http://schemas.openxmlformats.org/officeDocument/2006/relationships/slide" Target="../slides/slide353.xml"/><Relationship Id="rId1" Type="http://schemas.openxmlformats.org/officeDocument/2006/relationships/notesMaster" Target="../notesMasters/notesMaster1.xml"/></Relationships>
</file>

<file path=ppt/notesSlides/_rels/notesSlide353.xml.rels><?xml version="1.0" encoding="UTF-8" standalone="yes"?>
<Relationships xmlns="http://schemas.openxmlformats.org/package/2006/relationships"><Relationship Id="rId2" Type="http://schemas.openxmlformats.org/officeDocument/2006/relationships/slide" Target="../slides/slide354.xml"/><Relationship Id="rId1" Type="http://schemas.openxmlformats.org/officeDocument/2006/relationships/notesMaster" Target="../notesMasters/notesMaster1.xml"/></Relationships>
</file>

<file path=ppt/notesSlides/_rels/notesSlide354.xml.rels><?xml version="1.0" encoding="UTF-8" standalone="yes"?>
<Relationships xmlns="http://schemas.openxmlformats.org/package/2006/relationships"><Relationship Id="rId2" Type="http://schemas.openxmlformats.org/officeDocument/2006/relationships/slide" Target="../slides/slide355.xml"/><Relationship Id="rId1" Type="http://schemas.openxmlformats.org/officeDocument/2006/relationships/notesMaster" Target="../notesMasters/notesMaster1.xml"/></Relationships>
</file>

<file path=ppt/notesSlides/_rels/notesSlide355.xml.rels><?xml version="1.0" encoding="UTF-8" standalone="yes"?>
<Relationships xmlns="http://schemas.openxmlformats.org/package/2006/relationships"><Relationship Id="rId2" Type="http://schemas.openxmlformats.org/officeDocument/2006/relationships/slide" Target="../slides/slide356.xml"/><Relationship Id="rId1" Type="http://schemas.openxmlformats.org/officeDocument/2006/relationships/notesMaster" Target="../notesMasters/notesMaster1.xml"/></Relationships>
</file>

<file path=ppt/notesSlides/_rels/notesSlide356.xml.rels><?xml version="1.0" encoding="UTF-8" standalone="yes"?>
<Relationships xmlns="http://schemas.openxmlformats.org/package/2006/relationships"><Relationship Id="rId2" Type="http://schemas.openxmlformats.org/officeDocument/2006/relationships/slide" Target="../slides/slide357.xml"/><Relationship Id="rId1" Type="http://schemas.openxmlformats.org/officeDocument/2006/relationships/notesMaster" Target="../notesMasters/notesMaster1.xml"/></Relationships>
</file>

<file path=ppt/notesSlides/_rels/notesSlide357.xml.rels><?xml version="1.0" encoding="UTF-8" standalone="yes"?>
<Relationships xmlns="http://schemas.openxmlformats.org/package/2006/relationships"><Relationship Id="rId2" Type="http://schemas.openxmlformats.org/officeDocument/2006/relationships/slide" Target="../slides/slide358.xml"/><Relationship Id="rId1" Type="http://schemas.openxmlformats.org/officeDocument/2006/relationships/notesMaster" Target="../notesMasters/notesMaster1.xml"/></Relationships>
</file>

<file path=ppt/notesSlides/_rels/notesSlide358.xml.rels><?xml version="1.0" encoding="UTF-8" standalone="yes"?>
<Relationships xmlns="http://schemas.openxmlformats.org/package/2006/relationships"><Relationship Id="rId2" Type="http://schemas.openxmlformats.org/officeDocument/2006/relationships/slide" Target="../slides/slide359.xml"/><Relationship Id="rId1" Type="http://schemas.openxmlformats.org/officeDocument/2006/relationships/notesMaster" Target="../notesMasters/notesMaster1.xml"/></Relationships>
</file>

<file path=ppt/notesSlides/_rels/notesSlide359.xml.rels><?xml version="1.0" encoding="UTF-8" standalone="yes"?>
<Relationships xmlns="http://schemas.openxmlformats.org/package/2006/relationships"><Relationship Id="rId2" Type="http://schemas.openxmlformats.org/officeDocument/2006/relationships/slide" Target="../slides/slide36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0.xml.rels><?xml version="1.0" encoding="UTF-8" standalone="yes"?>
<Relationships xmlns="http://schemas.openxmlformats.org/package/2006/relationships"><Relationship Id="rId2" Type="http://schemas.openxmlformats.org/officeDocument/2006/relationships/slide" Target="../slides/slide361.xml"/><Relationship Id="rId1" Type="http://schemas.openxmlformats.org/officeDocument/2006/relationships/notesMaster" Target="../notesMasters/notesMaster1.xml"/></Relationships>
</file>

<file path=ppt/notesSlides/_rels/notesSlide361.xml.rels><?xml version="1.0" encoding="UTF-8" standalone="yes"?>
<Relationships xmlns="http://schemas.openxmlformats.org/package/2006/relationships"><Relationship Id="rId2" Type="http://schemas.openxmlformats.org/officeDocument/2006/relationships/slide" Target="../slides/slide362.xml"/><Relationship Id="rId1" Type="http://schemas.openxmlformats.org/officeDocument/2006/relationships/notesMaster" Target="../notesMasters/notesMaster1.xml"/></Relationships>
</file>

<file path=ppt/notesSlides/_rels/notesSlide362.xml.rels><?xml version="1.0" encoding="UTF-8" standalone="yes"?>
<Relationships xmlns="http://schemas.openxmlformats.org/package/2006/relationships"><Relationship Id="rId2" Type="http://schemas.openxmlformats.org/officeDocument/2006/relationships/slide" Target="../slides/slide363.xml"/><Relationship Id="rId1" Type="http://schemas.openxmlformats.org/officeDocument/2006/relationships/notesMaster" Target="../notesMasters/notesMaster1.xml"/></Relationships>
</file>

<file path=ppt/notesSlides/_rels/notesSlide363.xml.rels><?xml version="1.0" encoding="UTF-8" standalone="yes"?>
<Relationships xmlns="http://schemas.openxmlformats.org/package/2006/relationships"><Relationship Id="rId2" Type="http://schemas.openxmlformats.org/officeDocument/2006/relationships/slide" Target="../slides/slide364.xml"/><Relationship Id="rId1" Type="http://schemas.openxmlformats.org/officeDocument/2006/relationships/notesMaster" Target="../notesMasters/notesMaster1.xml"/></Relationships>
</file>

<file path=ppt/notesSlides/_rels/notesSlide364.xml.rels><?xml version="1.0" encoding="UTF-8" standalone="yes"?>
<Relationships xmlns="http://schemas.openxmlformats.org/package/2006/relationships"><Relationship Id="rId2" Type="http://schemas.openxmlformats.org/officeDocument/2006/relationships/slide" Target="../slides/slide365.xml"/><Relationship Id="rId1" Type="http://schemas.openxmlformats.org/officeDocument/2006/relationships/notesMaster" Target="../notesMasters/notesMaster1.xml"/></Relationships>
</file>

<file path=ppt/notesSlides/_rels/notesSlide365.xml.rels><?xml version="1.0" encoding="UTF-8" standalone="yes"?>
<Relationships xmlns="http://schemas.openxmlformats.org/package/2006/relationships"><Relationship Id="rId2" Type="http://schemas.openxmlformats.org/officeDocument/2006/relationships/slide" Target="../slides/slide366.xml"/><Relationship Id="rId1" Type="http://schemas.openxmlformats.org/officeDocument/2006/relationships/notesMaster" Target="../notesMasters/notesMaster1.xml"/></Relationships>
</file>

<file path=ppt/notesSlides/_rels/notesSlide366.xml.rels><?xml version="1.0" encoding="UTF-8" standalone="yes"?>
<Relationships xmlns="http://schemas.openxmlformats.org/package/2006/relationships"><Relationship Id="rId2" Type="http://schemas.openxmlformats.org/officeDocument/2006/relationships/slide" Target="../slides/slide367.xml"/><Relationship Id="rId1" Type="http://schemas.openxmlformats.org/officeDocument/2006/relationships/notesMaster" Target="../notesMasters/notesMaster1.xml"/></Relationships>
</file>

<file path=ppt/notesSlides/_rels/notesSlide367.xml.rels><?xml version="1.0" encoding="UTF-8" standalone="yes"?>
<Relationships xmlns="http://schemas.openxmlformats.org/package/2006/relationships"><Relationship Id="rId2" Type="http://schemas.openxmlformats.org/officeDocument/2006/relationships/slide" Target="../slides/slide368.xml"/><Relationship Id="rId1" Type="http://schemas.openxmlformats.org/officeDocument/2006/relationships/notesMaster" Target="../notesMasters/notesMaster1.xml"/></Relationships>
</file>

<file path=ppt/notesSlides/_rels/notesSlide368.xml.rels><?xml version="1.0" encoding="UTF-8" standalone="yes"?>
<Relationships xmlns="http://schemas.openxmlformats.org/package/2006/relationships"><Relationship Id="rId2" Type="http://schemas.openxmlformats.org/officeDocument/2006/relationships/slide" Target="../slides/slide369.xml"/><Relationship Id="rId1" Type="http://schemas.openxmlformats.org/officeDocument/2006/relationships/notesMaster" Target="../notesMasters/notesMaster1.xml"/></Relationships>
</file>

<file path=ppt/notesSlides/_rels/notesSlide369.xml.rels><?xml version="1.0" encoding="UTF-8" standalone="yes"?>
<Relationships xmlns="http://schemas.openxmlformats.org/package/2006/relationships"><Relationship Id="rId2" Type="http://schemas.openxmlformats.org/officeDocument/2006/relationships/slide" Target="../slides/slide3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0.xml.rels><?xml version="1.0" encoding="UTF-8" standalone="yes"?>
<Relationships xmlns="http://schemas.openxmlformats.org/package/2006/relationships"><Relationship Id="rId2" Type="http://schemas.openxmlformats.org/officeDocument/2006/relationships/slide" Target="../slides/slide371.xml"/><Relationship Id="rId1" Type="http://schemas.openxmlformats.org/officeDocument/2006/relationships/notesMaster" Target="../notesMasters/notesMaster1.xml"/></Relationships>
</file>

<file path=ppt/notesSlides/_rels/notesSlide371.xml.rels><?xml version="1.0" encoding="UTF-8" standalone="yes"?>
<Relationships xmlns="http://schemas.openxmlformats.org/package/2006/relationships"><Relationship Id="rId2" Type="http://schemas.openxmlformats.org/officeDocument/2006/relationships/slide" Target="../slides/slide372.xml"/><Relationship Id="rId1" Type="http://schemas.openxmlformats.org/officeDocument/2006/relationships/notesMaster" Target="../notesMasters/notesMaster1.xml"/></Relationships>
</file>

<file path=ppt/notesSlides/_rels/notesSlide372.xml.rels><?xml version="1.0" encoding="UTF-8" standalone="yes"?>
<Relationships xmlns="http://schemas.openxmlformats.org/package/2006/relationships"><Relationship Id="rId2" Type="http://schemas.openxmlformats.org/officeDocument/2006/relationships/slide" Target="../slides/slide373.xml"/><Relationship Id="rId1" Type="http://schemas.openxmlformats.org/officeDocument/2006/relationships/notesMaster" Target="../notesMasters/notesMaster1.xml"/></Relationships>
</file>

<file path=ppt/notesSlides/_rels/notesSlide373.xml.rels><?xml version="1.0" encoding="UTF-8" standalone="yes"?>
<Relationships xmlns="http://schemas.openxmlformats.org/package/2006/relationships"><Relationship Id="rId2" Type="http://schemas.openxmlformats.org/officeDocument/2006/relationships/slide" Target="../slides/slide374.xml"/><Relationship Id="rId1" Type="http://schemas.openxmlformats.org/officeDocument/2006/relationships/notesMaster" Target="../notesMasters/notesMaster1.xml"/></Relationships>
</file>

<file path=ppt/notesSlides/_rels/notesSlide374.xml.rels><?xml version="1.0" encoding="UTF-8" standalone="yes"?>
<Relationships xmlns="http://schemas.openxmlformats.org/package/2006/relationships"><Relationship Id="rId2" Type="http://schemas.openxmlformats.org/officeDocument/2006/relationships/slide" Target="../slides/slide375.xml"/><Relationship Id="rId1" Type="http://schemas.openxmlformats.org/officeDocument/2006/relationships/notesMaster" Target="../notesMasters/notesMaster1.xml"/></Relationships>
</file>

<file path=ppt/notesSlides/_rels/notesSlide375.xml.rels><?xml version="1.0" encoding="UTF-8" standalone="yes"?>
<Relationships xmlns="http://schemas.openxmlformats.org/package/2006/relationships"><Relationship Id="rId2" Type="http://schemas.openxmlformats.org/officeDocument/2006/relationships/slide" Target="../slides/slide376.xml"/><Relationship Id="rId1" Type="http://schemas.openxmlformats.org/officeDocument/2006/relationships/notesMaster" Target="../notesMasters/notesMaster1.xml"/></Relationships>
</file>

<file path=ppt/notesSlides/_rels/notesSlide376.xml.rels><?xml version="1.0" encoding="UTF-8" standalone="yes"?>
<Relationships xmlns="http://schemas.openxmlformats.org/package/2006/relationships"><Relationship Id="rId2" Type="http://schemas.openxmlformats.org/officeDocument/2006/relationships/slide" Target="../slides/slide377.xml"/><Relationship Id="rId1" Type="http://schemas.openxmlformats.org/officeDocument/2006/relationships/notesMaster" Target="../notesMasters/notesMaster1.xml"/></Relationships>
</file>

<file path=ppt/notesSlides/_rels/notesSlide377.xml.rels><?xml version="1.0" encoding="UTF-8" standalone="yes"?>
<Relationships xmlns="http://schemas.openxmlformats.org/package/2006/relationships"><Relationship Id="rId2" Type="http://schemas.openxmlformats.org/officeDocument/2006/relationships/slide" Target="../slides/slide378.xml"/><Relationship Id="rId1" Type="http://schemas.openxmlformats.org/officeDocument/2006/relationships/notesMaster" Target="../notesMasters/notesMaster1.xml"/></Relationships>
</file>

<file path=ppt/notesSlides/_rels/notesSlide378.xml.rels><?xml version="1.0" encoding="UTF-8" standalone="yes"?>
<Relationships xmlns="http://schemas.openxmlformats.org/package/2006/relationships"><Relationship Id="rId2" Type="http://schemas.openxmlformats.org/officeDocument/2006/relationships/slide" Target="../slides/slide379.xml"/><Relationship Id="rId1" Type="http://schemas.openxmlformats.org/officeDocument/2006/relationships/notesMaster" Target="../notesMasters/notesMaster1.xml"/></Relationships>
</file>

<file path=ppt/notesSlides/_rels/notesSlide379.xml.rels><?xml version="1.0" encoding="UTF-8" standalone="yes"?>
<Relationships xmlns="http://schemas.openxmlformats.org/package/2006/relationships"><Relationship Id="rId2" Type="http://schemas.openxmlformats.org/officeDocument/2006/relationships/slide" Target="../slides/slide38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0.xml.rels><?xml version="1.0" encoding="UTF-8" standalone="yes"?>
<Relationships xmlns="http://schemas.openxmlformats.org/package/2006/relationships"><Relationship Id="rId2" Type="http://schemas.openxmlformats.org/officeDocument/2006/relationships/slide" Target="../slides/slide381.xml"/><Relationship Id="rId1" Type="http://schemas.openxmlformats.org/officeDocument/2006/relationships/notesMaster" Target="../notesMasters/notesMaster1.xml"/></Relationships>
</file>

<file path=ppt/notesSlides/_rels/notesSlide381.xml.rels><?xml version="1.0" encoding="UTF-8" standalone="yes"?>
<Relationships xmlns="http://schemas.openxmlformats.org/package/2006/relationships"><Relationship Id="rId2" Type="http://schemas.openxmlformats.org/officeDocument/2006/relationships/slide" Target="../slides/slide382.xml"/><Relationship Id="rId1" Type="http://schemas.openxmlformats.org/officeDocument/2006/relationships/notesMaster" Target="../notesMasters/notesMaster1.xml"/></Relationships>
</file>

<file path=ppt/notesSlides/_rels/notesSlide382.xml.rels><?xml version="1.0" encoding="UTF-8" standalone="yes"?>
<Relationships xmlns="http://schemas.openxmlformats.org/package/2006/relationships"><Relationship Id="rId2" Type="http://schemas.openxmlformats.org/officeDocument/2006/relationships/slide" Target="../slides/slide383.xml"/><Relationship Id="rId1" Type="http://schemas.openxmlformats.org/officeDocument/2006/relationships/notesMaster" Target="../notesMasters/notesMaster1.xml"/></Relationships>
</file>

<file path=ppt/notesSlides/_rels/notesSlide383.xml.rels><?xml version="1.0" encoding="UTF-8" standalone="yes"?>
<Relationships xmlns="http://schemas.openxmlformats.org/package/2006/relationships"><Relationship Id="rId2" Type="http://schemas.openxmlformats.org/officeDocument/2006/relationships/slide" Target="../slides/slide384.xml"/><Relationship Id="rId1" Type="http://schemas.openxmlformats.org/officeDocument/2006/relationships/notesMaster" Target="../notesMasters/notesMaster1.xml"/></Relationships>
</file>

<file path=ppt/notesSlides/_rels/notesSlide384.xml.rels><?xml version="1.0" encoding="UTF-8" standalone="yes"?>
<Relationships xmlns="http://schemas.openxmlformats.org/package/2006/relationships"><Relationship Id="rId2" Type="http://schemas.openxmlformats.org/officeDocument/2006/relationships/slide" Target="../slides/slide385.xml"/><Relationship Id="rId1" Type="http://schemas.openxmlformats.org/officeDocument/2006/relationships/notesMaster" Target="../notesMasters/notesMaster1.xml"/></Relationships>
</file>

<file path=ppt/notesSlides/_rels/notesSlide385.xml.rels><?xml version="1.0" encoding="UTF-8" standalone="yes"?>
<Relationships xmlns="http://schemas.openxmlformats.org/package/2006/relationships"><Relationship Id="rId2" Type="http://schemas.openxmlformats.org/officeDocument/2006/relationships/slide" Target="../slides/slide386.xml"/><Relationship Id="rId1" Type="http://schemas.openxmlformats.org/officeDocument/2006/relationships/notesMaster" Target="../notesMasters/notesMaster1.xml"/></Relationships>
</file>

<file path=ppt/notesSlides/_rels/notesSlide386.xml.rels><?xml version="1.0" encoding="UTF-8" standalone="yes"?>
<Relationships xmlns="http://schemas.openxmlformats.org/package/2006/relationships"><Relationship Id="rId2" Type="http://schemas.openxmlformats.org/officeDocument/2006/relationships/slide" Target="../slides/slide387.xml"/><Relationship Id="rId1" Type="http://schemas.openxmlformats.org/officeDocument/2006/relationships/notesMaster" Target="../notesMasters/notesMaster1.xml"/></Relationships>
</file>

<file path=ppt/notesSlides/_rels/notesSlide387.xml.rels><?xml version="1.0" encoding="UTF-8" standalone="yes"?>
<Relationships xmlns="http://schemas.openxmlformats.org/package/2006/relationships"><Relationship Id="rId2" Type="http://schemas.openxmlformats.org/officeDocument/2006/relationships/slide" Target="../slides/slide388.xml"/><Relationship Id="rId1" Type="http://schemas.openxmlformats.org/officeDocument/2006/relationships/notesMaster" Target="../notesMasters/notesMaster1.xml"/></Relationships>
</file>

<file path=ppt/notesSlides/_rels/notesSlide388.xml.rels><?xml version="1.0" encoding="UTF-8" standalone="yes"?>
<Relationships xmlns="http://schemas.openxmlformats.org/package/2006/relationships"><Relationship Id="rId2" Type="http://schemas.openxmlformats.org/officeDocument/2006/relationships/slide" Target="../slides/slide389.xml"/><Relationship Id="rId1" Type="http://schemas.openxmlformats.org/officeDocument/2006/relationships/notesMaster" Target="../notesMasters/notesMaster1.xml"/></Relationships>
</file>

<file path=ppt/notesSlides/_rels/notesSlide389.xml.rels><?xml version="1.0" encoding="UTF-8" standalone="yes"?>
<Relationships xmlns="http://schemas.openxmlformats.org/package/2006/relationships"><Relationship Id="rId2" Type="http://schemas.openxmlformats.org/officeDocument/2006/relationships/slide" Target="../slides/slide39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0.xml.rels><?xml version="1.0" encoding="UTF-8" standalone="yes"?>
<Relationships xmlns="http://schemas.openxmlformats.org/package/2006/relationships"><Relationship Id="rId2" Type="http://schemas.openxmlformats.org/officeDocument/2006/relationships/slide" Target="../slides/slide391.xml"/><Relationship Id="rId1" Type="http://schemas.openxmlformats.org/officeDocument/2006/relationships/notesMaster" Target="../notesMasters/notesMaster1.xml"/></Relationships>
</file>

<file path=ppt/notesSlides/_rels/notesSlide391.xml.rels><?xml version="1.0" encoding="UTF-8" standalone="yes"?>
<Relationships xmlns="http://schemas.openxmlformats.org/package/2006/relationships"><Relationship Id="rId2" Type="http://schemas.openxmlformats.org/officeDocument/2006/relationships/slide" Target="../slides/slide392.xml"/><Relationship Id="rId1" Type="http://schemas.openxmlformats.org/officeDocument/2006/relationships/notesMaster" Target="../notesMasters/notesMaster1.xml"/></Relationships>
</file>

<file path=ppt/notesSlides/_rels/notesSlide392.xml.rels><?xml version="1.0" encoding="UTF-8" standalone="yes"?>
<Relationships xmlns="http://schemas.openxmlformats.org/package/2006/relationships"><Relationship Id="rId2" Type="http://schemas.openxmlformats.org/officeDocument/2006/relationships/slide" Target="../slides/slide393.xml"/><Relationship Id="rId1" Type="http://schemas.openxmlformats.org/officeDocument/2006/relationships/notesMaster" Target="../notesMasters/notesMaster1.xml"/></Relationships>
</file>

<file path=ppt/notesSlides/_rels/notesSlide393.xml.rels><?xml version="1.0" encoding="UTF-8" standalone="yes"?>
<Relationships xmlns="http://schemas.openxmlformats.org/package/2006/relationships"><Relationship Id="rId2" Type="http://schemas.openxmlformats.org/officeDocument/2006/relationships/slide" Target="../slides/slide394.xml"/><Relationship Id="rId1" Type="http://schemas.openxmlformats.org/officeDocument/2006/relationships/notesMaster" Target="../notesMasters/notesMaster1.xml"/></Relationships>
</file>

<file path=ppt/notesSlides/_rels/notesSlide394.xml.rels><?xml version="1.0" encoding="UTF-8" standalone="yes"?>
<Relationships xmlns="http://schemas.openxmlformats.org/package/2006/relationships"><Relationship Id="rId2" Type="http://schemas.openxmlformats.org/officeDocument/2006/relationships/slide" Target="../slides/slide395.xml"/><Relationship Id="rId1" Type="http://schemas.openxmlformats.org/officeDocument/2006/relationships/notesMaster" Target="../notesMasters/notesMaster1.xml"/></Relationships>
</file>

<file path=ppt/notesSlides/_rels/notesSlide395.xml.rels><?xml version="1.0" encoding="UTF-8" standalone="yes"?>
<Relationships xmlns="http://schemas.openxmlformats.org/package/2006/relationships"><Relationship Id="rId2" Type="http://schemas.openxmlformats.org/officeDocument/2006/relationships/slide" Target="../slides/slide396.xml"/><Relationship Id="rId1" Type="http://schemas.openxmlformats.org/officeDocument/2006/relationships/notesMaster" Target="../notesMasters/notesMaster1.xml"/></Relationships>
</file>

<file path=ppt/notesSlides/_rels/notesSlide396.xml.rels><?xml version="1.0" encoding="UTF-8" standalone="yes"?>
<Relationships xmlns="http://schemas.openxmlformats.org/package/2006/relationships"><Relationship Id="rId2" Type="http://schemas.openxmlformats.org/officeDocument/2006/relationships/slide" Target="../slides/slide397.xml"/><Relationship Id="rId1" Type="http://schemas.openxmlformats.org/officeDocument/2006/relationships/notesMaster" Target="../notesMasters/notesMaster1.xml"/></Relationships>
</file>

<file path=ppt/notesSlides/_rels/notesSlide397.xml.rels><?xml version="1.0" encoding="UTF-8" standalone="yes"?>
<Relationships xmlns="http://schemas.openxmlformats.org/package/2006/relationships"><Relationship Id="rId2" Type="http://schemas.openxmlformats.org/officeDocument/2006/relationships/slide" Target="../slides/slide398.xml"/><Relationship Id="rId1" Type="http://schemas.openxmlformats.org/officeDocument/2006/relationships/notesMaster" Target="../notesMasters/notesMaster1.xml"/></Relationships>
</file>

<file path=ppt/notesSlides/_rels/notesSlide398.xml.rels><?xml version="1.0" encoding="UTF-8" standalone="yes"?>
<Relationships xmlns="http://schemas.openxmlformats.org/package/2006/relationships"><Relationship Id="rId2" Type="http://schemas.openxmlformats.org/officeDocument/2006/relationships/slide" Target="../slides/slide399.xml"/><Relationship Id="rId1" Type="http://schemas.openxmlformats.org/officeDocument/2006/relationships/notesMaster" Target="../notesMasters/notesMaster1.xml"/></Relationships>
</file>

<file path=ppt/notesSlides/_rels/notesSlide399.xml.rels><?xml version="1.0" encoding="UTF-8" standalone="yes"?>
<Relationships xmlns="http://schemas.openxmlformats.org/package/2006/relationships"><Relationship Id="rId2" Type="http://schemas.openxmlformats.org/officeDocument/2006/relationships/slide" Target="../slides/slide40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00.xml.rels><?xml version="1.0" encoding="UTF-8" standalone="yes"?>
<Relationships xmlns="http://schemas.openxmlformats.org/package/2006/relationships"><Relationship Id="rId2" Type="http://schemas.openxmlformats.org/officeDocument/2006/relationships/slide" Target="../slides/slide401.xml"/><Relationship Id="rId1" Type="http://schemas.openxmlformats.org/officeDocument/2006/relationships/notesMaster" Target="../notesMasters/notesMaster1.xml"/></Relationships>
</file>

<file path=ppt/notesSlides/_rels/notesSlide401.xml.rels><?xml version="1.0" encoding="UTF-8" standalone="yes"?>
<Relationships xmlns="http://schemas.openxmlformats.org/package/2006/relationships"><Relationship Id="rId2" Type="http://schemas.openxmlformats.org/officeDocument/2006/relationships/slide" Target="../slides/slide402.xml"/><Relationship Id="rId1" Type="http://schemas.openxmlformats.org/officeDocument/2006/relationships/notesMaster" Target="../notesMasters/notesMaster1.xml"/></Relationships>
</file>

<file path=ppt/notesSlides/_rels/notesSlide402.xml.rels><?xml version="1.0" encoding="UTF-8" standalone="yes"?>
<Relationships xmlns="http://schemas.openxmlformats.org/package/2006/relationships"><Relationship Id="rId2" Type="http://schemas.openxmlformats.org/officeDocument/2006/relationships/slide" Target="../slides/slide403.xml"/><Relationship Id="rId1" Type="http://schemas.openxmlformats.org/officeDocument/2006/relationships/notesMaster" Target="../notesMasters/notesMaster1.xml"/></Relationships>
</file>

<file path=ppt/notesSlides/_rels/notesSlide403.xml.rels><?xml version="1.0" encoding="UTF-8" standalone="yes"?>
<Relationships xmlns="http://schemas.openxmlformats.org/package/2006/relationships"><Relationship Id="rId2" Type="http://schemas.openxmlformats.org/officeDocument/2006/relationships/slide" Target="../slides/slide404.xml"/><Relationship Id="rId1" Type="http://schemas.openxmlformats.org/officeDocument/2006/relationships/notesMaster" Target="../notesMasters/notesMaster1.xml"/></Relationships>
</file>

<file path=ppt/notesSlides/_rels/notesSlide404.xml.rels><?xml version="1.0" encoding="UTF-8" standalone="yes"?>
<Relationships xmlns="http://schemas.openxmlformats.org/package/2006/relationships"><Relationship Id="rId2" Type="http://schemas.openxmlformats.org/officeDocument/2006/relationships/slide" Target="../slides/slide405.xml"/><Relationship Id="rId1" Type="http://schemas.openxmlformats.org/officeDocument/2006/relationships/notesMaster" Target="../notesMasters/notesMaster1.xml"/></Relationships>
</file>

<file path=ppt/notesSlides/_rels/notesSlide405.xml.rels><?xml version="1.0" encoding="UTF-8" standalone="yes"?>
<Relationships xmlns="http://schemas.openxmlformats.org/package/2006/relationships"><Relationship Id="rId2" Type="http://schemas.openxmlformats.org/officeDocument/2006/relationships/slide" Target="../slides/slide406.xml"/><Relationship Id="rId1" Type="http://schemas.openxmlformats.org/officeDocument/2006/relationships/notesMaster" Target="../notesMasters/notesMaster1.xml"/></Relationships>
</file>

<file path=ppt/notesSlides/_rels/notesSlide406.xml.rels><?xml version="1.0" encoding="UTF-8" standalone="yes"?>
<Relationships xmlns="http://schemas.openxmlformats.org/package/2006/relationships"><Relationship Id="rId2" Type="http://schemas.openxmlformats.org/officeDocument/2006/relationships/slide" Target="../slides/slide407.xml"/><Relationship Id="rId1" Type="http://schemas.openxmlformats.org/officeDocument/2006/relationships/notesMaster" Target="../notesMasters/notesMaster1.xml"/></Relationships>
</file>

<file path=ppt/notesSlides/_rels/notesSlide407.xml.rels><?xml version="1.0" encoding="UTF-8" standalone="yes"?>
<Relationships xmlns="http://schemas.openxmlformats.org/package/2006/relationships"><Relationship Id="rId2" Type="http://schemas.openxmlformats.org/officeDocument/2006/relationships/slide" Target="../slides/slide408.xml"/><Relationship Id="rId1" Type="http://schemas.openxmlformats.org/officeDocument/2006/relationships/notesMaster" Target="../notesMasters/notesMaster1.xml"/></Relationships>
</file>

<file path=ppt/notesSlides/_rels/notesSlide408.xml.rels><?xml version="1.0" encoding="UTF-8" standalone="yes"?>
<Relationships xmlns="http://schemas.openxmlformats.org/package/2006/relationships"><Relationship Id="rId2" Type="http://schemas.openxmlformats.org/officeDocument/2006/relationships/slide" Target="../slides/slide409.xml"/><Relationship Id="rId1" Type="http://schemas.openxmlformats.org/officeDocument/2006/relationships/notesMaster" Target="../notesMasters/notesMaster1.xml"/></Relationships>
</file>

<file path=ppt/notesSlides/_rels/notesSlide409.xml.rels><?xml version="1.0" encoding="UTF-8" standalone="yes"?>
<Relationships xmlns="http://schemas.openxmlformats.org/package/2006/relationships"><Relationship Id="rId2" Type="http://schemas.openxmlformats.org/officeDocument/2006/relationships/slide" Target="../slides/slide41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0.xml.rels><?xml version="1.0" encoding="UTF-8" standalone="yes"?>
<Relationships xmlns="http://schemas.openxmlformats.org/package/2006/relationships"><Relationship Id="rId2" Type="http://schemas.openxmlformats.org/officeDocument/2006/relationships/slide" Target="../slides/slide41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79CAE-031D-BBD8-B2DA-64E9E3B8A8F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CDBF212-2C47-8F1B-1E55-1D3D75DA4B5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650AC42-3E2F-3516-02C0-4436178337E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6CF1C00-C71C-39BB-62C0-A8F2BDF624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867356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A548A-CB29-D5B4-C733-A213BC759DB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5942653-C552-F2FD-5AFD-44E3B4B29C9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F166D9F-0E45-009A-C1E8-1D7399EA993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D6085B6-42B4-621F-896F-6EB84002C82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819057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01C84-B41B-D8D7-D1C5-20FE92D0D99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A9879D7-2F4B-AEE5-19A5-F26C91A0F84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85A814E-25B0-75A4-4454-193F9BF2107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45F4AC9-BC69-AEBF-8375-00E3ADF4392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9389403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1DC63-E167-84E6-7DEA-FEA58C1FCAD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979B81A-0FB6-D923-64BF-44F821E2D9F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7625915-9C88-839E-D251-96E0B605EFE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B55393F-E57A-DB3F-DBEC-EEFB4677F6D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916161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F7E42-83E0-D5E6-7D19-B55EA4538C6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14CED7D-3139-5EE4-89EF-C5CFB33EF91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BB2EE07-28CF-C1CC-3A1B-6C0E5B58B60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9AADDCD-5546-281A-C3A3-045FFF2D1E1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3323785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5ACE8-E2F0-B2DB-0D7E-530B01840E1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DA98A2E-CDAA-3E7A-E35A-BEBF5765227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389EC31-7944-7FA4-0B1B-1DF5E6FA912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C8BD6AF-59F8-9B42-FE98-8314EE3854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5239974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138B0-F944-A244-BAC1-13466880666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EF1F4E7-CE6F-A462-A9E8-9D04AC8451A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8BB04F1-61EE-0B75-E888-895A3E15A58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451E775-67AA-C0E0-DE74-155BE8ED6D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647282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1D051-1FD2-5446-D9C1-A4AB1C85E4C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BE248B3-B966-66B1-CA3C-E96A1C312A3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C96B203-FFA1-04CB-16E1-13ADA4DAF6C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616D90E-A2AA-209D-03C3-BAD07DC097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8267356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3E794-80A1-F7C7-DF4D-F76CF66C1C5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00D7071-1737-5CEB-6B71-54D7F76B468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7A264D1-D288-5D18-A53D-DEF19BE384E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D141908-0BC8-41F4-8E00-DF95B4CC64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3072640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F861A-AE52-33B9-ADC4-9CB9AAD70BC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80E047D-CFF6-B001-47F0-92F2BA5A179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24FE5DC-B295-90EA-23A9-9493D019FB6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40940B8-D5D8-F323-FF76-F1789082C50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6652622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7DDC1-8AC2-47E9-1C23-CB7937AB3F0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5F9C04E-ECD6-4353-BE0A-4120F4E1379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FA4A474-422A-0458-98D0-FC07A5C672A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32381BD-45A0-AECE-3C5C-BA94526CFF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36894893"/>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CCC8E-A34F-6010-B3FC-7FC413BE2F3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1C51EC3-D9EB-13BB-877E-514C67C39CE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D940E1F-9EF7-88A0-86A1-341BA65F8C0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D964B86-17BA-789C-A434-FB22B81059C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990679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67796-061E-86FD-8848-0A703E5E2C8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EB7BA95-DECD-4268-B608-5F46D64EB0C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9640B13-6723-DEE4-7BF4-28C3CAAAD67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D59B499-01A1-CE1B-7BF3-A9E4085459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87387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E1640-1AD8-FA61-F8E1-E5F95AD3341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3E96D50-04F0-5E32-98C7-75E676DD732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CF1619E-F97B-06F9-2248-6601AAFBD56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765CDB7-163E-223F-B363-1F48CC318A6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9538322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33358-05AE-5B2E-F813-12F063A602D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E8796A3-FED0-F218-9221-A40CAFFBEC1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1BEB7D7-5C17-F9EA-0734-670CBDBFF4B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51C0DB8-61B2-530B-82BA-E592AD91E2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4758291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74796-9ED8-60E2-36E0-84E68C325F3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217AC88-B45C-026B-476E-BD18B3F1715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16FC984-4C08-EE67-46DC-D1483B3E2AC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E648FD4-654F-D9B5-6657-AE19494F18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63691197"/>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99CD5-ABC2-E6A5-469A-47BEBA6841F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80EF1AF-BA41-9997-9F03-09742E22281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A8652F1-956D-2FE1-BE28-0BC6FA88104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89E2DDE-5792-675E-14B4-54D9464741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40626227"/>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A38A9-F3DC-FFD5-B49E-EBD1E82BC9B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B622965-6308-5C6C-7005-536C3DEDCE8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988BD6D-BDFD-D881-624D-06DE3A1EBA3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B70E013-C65F-F512-A4BC-FBE0156D22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619686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4C060-02DF-00CF-6EA3-A65DC422BD9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042CCA0-C27C-C265-0873-7B8E869785B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B2EFD11-70BD-DB87-5E22-9EA243302D3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6A1E59F-CECF-9ECE-B225-4BF066329A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22741485"/>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C5B26-D7B1-9A13-78F6-65E057F39CD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B028B48-BEB1-060F-EDF8-AF76DEF1B3B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A417A5E-239B-7923-788D-0BE36942393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DF068D1-0418-D3D6-31BD-DAE998EBA5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4432903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63353-B2AE-F35C-124F-6569EF299E3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E47B989-1D29-6DCA-7FD3-E641D34C1FA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40A1161-2385-C62B-9F04-D15344BD552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B5D668D-A41A-2173-5758-BD6A9FE73F6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7086168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3C02F-151F-2E69-83CF-4A3FDE8655D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A1BEF75-DEFD-47E5-37BC-C6D1F4ED82F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BDB9654-4F88-1DA9-A8FF-059CCD8FD01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BB49B9A-9BE2-C330-6FF4-FB40969883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18823162"/>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B8728-5EDF-AD21-76BB-3465EC3650C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3DEDD4A-AEB8-C82F-7199-604AB4CDF25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DBDF11B-E897-AB59-04C6-07D011660AB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6D100F0-8BDF-88F4-DA4F-0EF4846E3A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613096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62CB1-7FAB-18D1-033E-92ADE3CB6FC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6EDA309-EC90-F6D2-AB32-3F2F4FC5801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82F5A1F-8903-348B-BF80-64C655D3143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A7F860B-EA54-2573-4FC9-E07FD0DCDD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73940668"/>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74161-3D26-8952-E0B7-92072DB61CC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744CA05-E710-D917-5041-A3D88E88ACB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E93CDBC-E6D3-CF04-0C01-ED8F13E0CF8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D04F758-CC24-21FE-60C3-05B593721CB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53275762"/>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F85C8-C012-229C-18B0-6F9E17F6A74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6951AEF-80EF-13D9-1F7D-77E3F589946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835D993-5389-40E2-55A8-6B97F7606B4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9B8C021-1CB8-6891-94A7-D442E3011C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247899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AEB50-EC0E-1684-0BDA-A6EE68DEE51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F103B73-9580-EF5C-EE48-7549C4AAE5C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4807106-EA3C-D8AC-E27B-82A65057226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69B5129-3708-D43A-1825-F72785CD85D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034310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9867A-85ED-5C17-16FA-6877CF03B4B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82F8745-8329-68AB-2BA2-94AF1680EF3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8CD4C66-2B66-1E6E-917E-17C41629AF5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8E7C320-5B72-AC82-29B5-BD2020E0D4A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10290583"/>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5FE8B-5BCA-F1E6-8AF3-4B5CD545328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2E44EFA-1B79-58A3-8358-FEA179768BA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06B0E09-097E-E5D1-F614-728FB27B16A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A831D66-2BDE-27C3-D6F6-4D5CEE9E48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32180634"/>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2DB69-3B0F-26B1-734C-FE218C03979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2A0BB48-EA52-EDA2-2CCA-095F16A241D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3877680-28D3-E132-6435-F1A1E6736F2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60067D0-8962-CC17-681C-A31A684E8F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3996949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3158B-8141-4441-5B43-10E6389110F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D769B75-FC8C-ED00-3938-33EDD8C85F5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FEEEFF2-B320-570E-7B28-82CCB0B5ABD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869FB00-0373-419B-5A1A-9C19919BDC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08712554"/>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FDDE9-AD13-0DA2-BD72-6CEDAC22158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72771CF-0F3E-F732-0F22-244A2857AD8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3D11F71-DD28-4945-55AD-578AB060ADC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6CF33C2-C415-DA2A-45C1-3CAC164E1A1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5065470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45B7E-8790-7698-93E4-D358DAFCBA4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8B4644F-96FE-1935-45E0-F486DFE2D4C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2151465-F099-9CE6-5A82-6224EEFBE51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61D2008-1B28-C463-B523-E956276BECA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9411206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3BA1B-45B9-D82D-B405-CF9FA39F200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7D18B9A-B952-D241-DBD1-39329D70AB4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26A671F-8CFF-2286-7FD2-5EABFAC38EE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FDFFD5C-5012-06A9-D4EC-37D093B1091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57558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8EBA2-14B6-D7E6-5A55-82CCBCA8ED1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68C560C-FA06-A03A-4290-22190F32184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ED9DFCC-31BF-ACC2-F215-4BF5AD22B6D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2B0ED99-2A32-5514-9280-FB50806B72B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54157579"/>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133C8-DDCF-1F94-F8FC-EC99E5779DE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0B5CC6C-D619-37BB-060E-E2C87D31525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F7861B1-39DF-7587-2B2A-D40D8A0E6D9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7B8F36B-1452-06C6-1254-18CDF36641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2894595"/>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DA825-7741-57F6-AC39-48B7061A294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2C94B76-3746-EC34-AFD5-8155350E4C8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CA3E2AB-8384-D3E3-5C86-5A751593AAF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2BD01EB-5E27-AE9E-C19A-BA3A94A93B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8135303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B0DE3-7D66-72BD-28F3-F4A6FD20A8E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E6B9A5F-1C06-6526-5B65-A89A4A25672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604F115-4E77-FF6E-3503-DF03000B88C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46561AE-0487-315A-3E2A-3CF9EFB0A25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56852897"/>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42DC0-7BB2-E80F-94E2-FE4C99B3EAD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60DEE11-9912-C41F-B475-B621066D240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D1FFA52-B4F1-1F29-2D29-B42DFDDB781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FCA50EC-2AC1-111C-AF37-3053F68BFF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52465269"/>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C1B29-C906-144D-30D5-1343DC03D10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E8CBE8B-ADF3-4F06-9B41-F057347C4A1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9C62689-DF2A-F99F-E128-624B191D6C9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B0A0D6B-CFDD-8FA2-A37A-2C89F3F98F6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2770998"/>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FC94D-DF52-DB3D-EF8F-630D7F4A250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58408CE-909D-8B2B-370D-9E36741D499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B7C272E-1F18-278F-0A5F-A70A05B6AD2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9B4EAE4-912F-0213-72D9-FD1FBBA365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568222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11AD0-9F85-C631-B0A5-E629E2431F2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EEFB0D7-9F93-4882-45B2-4521A81A1BB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01D6810-635D-6A87-B1A4-4DD1BF58E61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F40DAF6-CDBB-045E-53C8-8239FCD510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76231184"/>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9D282-F7B5-3AF4-0176-6626EA6A5FB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50F5E5E-3080-D5F9-6EA2-03763195E1A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07AA88A-8010-6EC2-59BD-CC08F9CC1A6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E777816-5335-BF65-CE36-569C77F01A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18823776"/>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4C1ED-4CC3-B38C-D5A3-583463A1AFF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9576D3F-4158-1C59-32EC-39C827EA1EE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2D5D4AA-8408-66BC-2ADB-3CFC42263AB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AD4A198-519A-5997-8093-A60D301C2E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14550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62994-DCD4-90D8-4236-8D26B02A6DB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EA076CE-8E81-85D9-C39F-EB7F802A679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8D9A23E-3943-94BE-6045-E5C0B15A102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29348CA-35FE-D01D-2B99-2D734BBB274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25311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1542B-EEC7-0416-0181-78FB0A49863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4E1DF74-27D3-9AC8-285E-D94B5FB1095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3E8183C-73B6-3AFC-C1B6-FF7D3F2CAB2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0815323-2132-A4AA-8A12-90468DBEA7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8015300"/>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DBB58-9A43-E645-08EF-EFB93800026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0E2232B-7AC8-10C7-25D9-78FEEA9FED8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4721478-24E0-07FA-8478-44E67B96A9F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BB4C104-EC81-5B80-46E8-34A6988E975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5382920"/>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7C2CE-4A04-7D6C-4A59-2F3898A5B58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1FC67F9-422D-7549-0B55-F99232109F0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0F3CDC6-D43D-EF7B-194A-69D59431736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3450808-88B0-7AF4-3C4E-EA21A57C41F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68096605"/>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67783-8EEF-977C-6A83-7AFC1CCC093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2312F66-DF3C-9531-0F67-6C14DB9FC41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1D746BD-5D44-55EB-BAEA-40A6CC63FE9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ABAECBB-229C-2291-79DB-ECAD1C12C8C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97515263"/>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3398E-4E32-F80E-BF73-1B6F1EAABA6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D1C219A-92C8-CEA9-DCBA-AEDAD3FC193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3C502F0-4024-55AC-1CB5-CC74DEF263F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8AB0E2C-4B07-A3AD-8921-28E9636824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2979305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8EEA9-BFA4-C620-F381-6D80004F79F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E622D2F-AF13-06A6-C9E5-62944462888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16DA529-E0D8-E581-A2CD-CF000139132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44F6349-AE36-31DB-824C-C505688D173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76351104"/>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6BD59-9033-44FB-F340-1AE4D832BA0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23D70E0-465F-91E9-6353-C17DB62E742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2041222-78D1-0163-37C4-46C9B4CC550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69AD1B8-6B00-DC9D-DBF1-45BC2BA7FBA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29226214"/>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7F84E-F8E3-7F78-B085-01380932690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96FCDB5-BEEB-2771-5778-A9AA591E370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0751B8A-C837-B613-845D-0D0B989630E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0D7C865-0CFD-68F0-31E7-F66DCB017A5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69434204"/>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679F3-29B9-9FD4-286F-E74A3BFEB8E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989D565-D9FF-B4D8-5135-591F25F1459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6B63308-7F36-8731-D3CD-B44CBCD7A83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C6E5C16-C02D-648A-9D83-67491C7FBF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68792294"/>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9BD6F-FC8A-91C1-0407-603E88DE17E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6CB092E-D9AD-0CFC-95C5-27966A49CBD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6EB298B-0558-29C6-7FA6-F04B4F5F830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6FE831B-466B-398F-15A9-76B5C765900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14395954"/>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15990-1514-2A7D-0769-5B5C4F03136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526993F-84CA-27CB-56AA-E92ADEAE024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1731E7F-F6D1-513E-4460-0C6E88919C7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9391932-2836-A59A-2429-728031413A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71330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16DCA-FA4C-3DE0-B085-F01057FC490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31ED8D6-4A47-EEE6-CFAA-1DFABBCCA24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48E89A9-74B6-34EE-D56D-7BF902F2AE1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3CFDEEE-EB4E-48B6-0CEC-69FC1227C70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41769433"/>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6144B-1807-8920-1174-31E4AA30A18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6AF6A1C-A66E-2A2A-A2AB-729D39A546F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BEC8716-23C2-6EA5-E200-3A892D8F9A2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7BD33EB-ACFC-1507-90AD-54D564F44BF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5997780"/>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FCFEF-EC28-A314-61BB-765FB34576C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532D1A3-788F-0CEE-1D8D-57C8647A71F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3426A45-1F5E-4477-878E-74CC16112EA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DB76AE9-CD3B-1705-3B3D-80C32CF880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3595242"/>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4A8BD-4AC7-4DEE-D10A-45A1EF5FC14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F5D989D-6E83-B101-B8A2-F9AC0149609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6CFE5EC-BF64-F512-DDDC-6079E772E87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1CA05BE-57AF-820C-2680-149638E7709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09143726"/>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FD4A9-3796-1B05-B79E-E39B0415F4C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BCFA0EF-6FAD-E431-1F9F-4542CC105F0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B95B77F-BE7F-1070-CB81-DDD16302E00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82EA0E6-5655-DE5B-77AB-A9DEEFB54D5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2186497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1F861-B013-6277-234A-16F59438D33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58A0655-1DFF-AEAC-9AFC-C325E3C655E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6A69DFE-896A-AF93-031F-1F03BD186C5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3991E34-F062-B438-6A51-AB783A4A6E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01327710"/>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83750-1DAD-57BA-E91D-F61E7FDECA4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1FE98A7-85E6-F2EB-95E1-1607CE7E760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5DD001F-CA97-E4F0-F1BD-94670E22BE6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AD7E0D4-4D0A-D2A1-44AE-20BE5883C2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6206230"/>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65584-1279-EE15-DA55-16A7DA1B275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F4B7691-7B7F-8CE5-1528-2DCF87A36CF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9B48642-9A80-A0FA-8DAA-9189038D9BF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1685FE1-039A-8E52-E981-7D12A61E91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57504227"/>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81EFE-5B77-A98D-4C34-5C20AADDC02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063D4AA-76BB-0B1D-186C-21D31836CFB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DF49A60-8CF1-595C-3FB4-BAF1D55D194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FA21BB9-A69C-CA5F-B9F5-288EE12F8E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813661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59A2F-0C23-A6E8-935D-1FBF50B6CA9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5757D21-92F2-1A6C-6400-4771D312691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A55B4C0-836F-97C5-488E-EFBA68225C9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C4E8F31-EC2C-193A-7B6D-76B9762240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87746173"/>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F949D-8A68-C355-3007-191ED2E42F1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37A3099-D996-5005-5586-E196EAE1BB1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E807A7D-A8D4-AB4D-3D76-71C76916AD1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1DAA2CB-607D-89E7-6BC6-B4CDDD9DADC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520851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B6B29-8A05-A279-A802-CDB418C21A9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61AE404-9D0E-25E2-3056-1E10948EBBC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10C32A8-9821-FCB7-C683-8D4214A71A6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846D1ED-6E5A-0D94-6FEA-20749F3FD2A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7672495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0E5B8-E291-19DB-7D5D-198B627CB3C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E7BD67D-1E1C-5BE1-0E01-C85598EC6B2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AC0E931-6042-92ED-A1E4-5E1F2F2F250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CA67213-B02E-3853-0096-103EB4F1EA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28780462"/>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F91B4-C693-A687-39FF-0A74C52188C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62751F0-EE5A-59B2-FCA0-FFFAE4A3307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705BD32-EBBB-39FE-21E7-7910B882965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816526C-F401-1818-DB42-E2F65F681A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92697766"/>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C6E5E-27E7-DC86-7C98-CAF64AE1B55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EB1A4F1-F70B-265F-18EE-B02A6979784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035E1F4-486E-C781-BD89-2A67D549415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F91A9DE-E36B-B2AD-F65A-066F51B18D9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2725116"/>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B7F45-B701-A79D-07D6-24F055C3D56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D26D251-BFC9-AB22-2EA4-C98C5F29C88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7FB8D81-96BE-A9AB-8F52-32B05220CDE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51A996F-C1FF-865B-1C42-3C99AB84FB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9875101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CDA88-04E8-4F6D-74D3-22EC86D7F1B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49331D5-EF38-E3E7-05E9-D40A4A1807D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FEBF95F-FFA8-B144-C87D-C6529CE622E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404ABDC-5F9A-390E-D019-D5BE4585FCB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0247100"/>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347E6-7A61-8CD2-F12E-3864FE5409F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9B11D2C-761B-E524-E615-56037893A2D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34B608F-5C10-AB71-4013-0F08D53D6C8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82AA164-325B-FC90-463A-E9750E366D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99441862"/>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D846A-7B5E-4DB5-5090-5AB5E71B3F9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8446D5E-6BD6-999D-0EA5-E6C80D4D850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7E9BD4C-02F1-93E6-517F-048CA4ED008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630DF9B-1A6C-6841-D2FF-EC0673D6F2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975791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902DD-479F-B10C-BE46-9CF4667C376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88D93ED-309F-738B-88EB-2555B07E123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2C87FF3-7FF7-73CA-2AC3-4550BFAB13F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2EF4129-F78B-3D52-4351-1DF1A41E0AB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00605089"/>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551FE-59E0-7301-C202-BA6BCF419B0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D9F288B-1935-FD96-009E-3C252665A04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E9A34CD-4D69-53A2-B6A9-2FC6C05CA86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C233AEF-6AD2-BBCC-D5A2-6A73D671EC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0397822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EFAEB-2A31-D577-B00E-91AC729A234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2A4E091-3AB7-477A-82ED-5978EFED520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A7F3D4C-DAAE-233B-D3FC-A00F8882A3F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759081B-DA37-33C6-BC88-177272DD595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510545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23263-8858-C684-5A43-FBBA16CF089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E3AB2B4-7EE3-20E0-F2FE-00C7E1AA9A2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506AE28-B4F4-E208-4A50-49F1D3F78CE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2A94268-7B11-DD38-1174-AEAED5AE9FB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72695653"/>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6C91C-1C0B-C888-EA0E-59B9F59FCB5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55F16E0-C236-734D-BAA5-59D27E8FE04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2BB0570-C9F8-4227-06C0-BCEFCE6A0B9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B90650E-24B0-C126-EBE2-5E7FFF2C950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83519556"/>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4A0D5-DFE1-D835-ECC1-685783E397E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D89FC65-6D36-6713-7EF7-291436177D9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501C050-7127-64B5-CF85-3CF48B347FE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50A3ABC-6834-05D6-739D-E2A2949669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016942"/>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B736C-1CA7-F8E0-49F5-19E0AC83C44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C3D4318-EC55-FA44-5A62-E7A914F9AD5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ADD0511-B201-9F9C-CBEA-E04E35F8F2A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940DFB1-562C-2950-94B1-8F94F67D9D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77789240"/>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EA82C-44FD-0D4C-BA83-0720CCE6D46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5FB8A20-9A14-EC80-8B3D-2CDD4E7B7A2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637F5AB-DFC3-77A3-F22A-EE8561ED5A4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4D46835-B6A2-E1CA-0E5D-0C6ADF2815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45441132"/>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90EB7-7291-0315-C0D8-722821D615E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1EADD83-C667-635B-F260-FEF3773CFCF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6E565DF-E302-6E67-BA24-6A520CDDF6F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8DEFE52-2AB9-ABBC-DE94-F54543F75F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15339746"/>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58370-A002-3C6E-B77B-6EE57B427D7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8AC85A2-B0BD-6E23-B8EB-76076D11772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DD15CE9-B31D-39C2-3F7D-4E5C4E2CAAC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7C61BB7-AE6D-6E1D-73B3-0689126F65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8154638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C2C42-1B1C-EBF8-A58E-50F235C8C3A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3460552-61EB-79A9-7AE9-A8EF30205E5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ABF6CB7-427C-C592-C114-E26B93CD921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7826CAF-7244-E062-4138-DE1C9591984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17449203"/>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DFA09-CB9F-8301-9F94-974B2593F59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D8BF7E3-865E-5F99-F927-7AC6EADFDCC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FBBB718-1D82-2348-5D44-BF049351F40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426B2F4-E89C-7B9C-C0C4-CAFD355116C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88100906"/>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B1A17-70DD-F06F-BB51-DF2E825F2DB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F72DC85-E84D-22A7-5237-18923117AEC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07DA444-5CDB-A6AD-F242-0C663FABF20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FE4D89A-CC5D-417B-F04A-252077ADBE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3348112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013DF-B257-A270-E311-6771124D845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4DE7B8F-4255-F13F-1F7D-63B5B3A5AC5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363C522-755D-F25B-83A7-CC0B8A1E459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D132D4F-F8E5-0F03-961F-C2B29486CA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48543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B5B1E-0F97-285D-08BD-4803BB990FE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05FDEBF-E2ED-2271-1435-D7092C438C7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1A781ED-0943-2CD2-E194-E41615E89EC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99E805E-C964-2AA9-9BF1-C6057C800D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026784"/>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065B9-BD60-4278-DA8C-D1B6A328BF8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832EE56-EC28-B40D-4F16-76D23D990A5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4345D8D-0E23-8F71-2644-04A65D28BCD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7C73244-C533-D51F-FCA4-2F6CBC1B453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3382930"/>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CDAEC-9B47-9973-12FA-6C9CE67C01F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C1D85FE-DB75-F4F4-C2D6-3D10F3C6444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894F1A5-755E-B157-F8A1-790B8157F5F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D27AE2E-1FF4-3E62-1A8D-8CBA231314D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6525153"/>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F67F4-24CA-77B6-7410-EC2D2A84499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6836582-C214-C820-5C25-A92D6310E30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B6A4D2B-4DE8-D11E-FBC3-253527A8F38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C48700D-0309-5D3E-6857-771D05F215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79694373"/>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6DD53-892E-2D7E-DD78-C6F5A66B092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3F5A7C9-7B4D-768D-2D2D-DCB000A73AB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30D87BE-76EC-574A-CBC1-4ADEED15306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B5014FE-EF04-6A06-83FA-0246B6ADB6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21248957"/>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E87C7-BB2D-A904-D1B6-431CA927152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9099BF9-D1FE-662B-FCB1-1056E88BBC6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A2A89D4-A908-FC48-E6BF-52FC8A59705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36F2645-3FB4-F271-8905-4DC1D4D9036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9901512"/>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931EB-5882-694D-1C0E-F478B2D63C4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48F5167-9C08-ED2C-A831-4F9AF6C36C4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C4A811A-99BA-5FB6-D019-CCAF1570753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F1931D7-7C6C-CF7F-90EC-1DF8EEA7DF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79040766"/>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88DEF-8919-090D-1C8F-571B11B47BA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917451F-3E13-6B5B-1C6B-222F9F788F1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DEED49A-D966-AD73-ABEC-F55178CD3EE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24B7DB3-2172-ECDC-838B-0A8379F1347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8821224"/>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70529-DADC-C157-716E-98DC4F62D3A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A88E627-41C3-1F4F-D8B2-D19AE3920F6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2214886-E3F4-09F1-C79D-F12AAB60069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33D3914-EB15-03CE-1D6E-DDD1C87BC5D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7342675"/>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94D20-6AF9-9A9E-9AA4-AFC09AA2EAB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7465ECD-8584-AE2B-BF9F-7A59691E754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097353F-E815-A570-E997-2FA1CF5E8F4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A4326B1-C443-6796-E9FE-062867E0810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03002575"/>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E213D-3334-6FAD-06B7-55E89D9A7A3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1DCA093-4392-72E3-1C58-F1713C46D2E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F3FDD6C-71C4-0A22-75D4-2655CA9E474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059E59C-496A-788F-91D2-75CA8E65ECF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205808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F2659-8030-0AE5-993B-09340A14949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D7502DA-BEC9-D37C-2EDC-62FE11158E8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4DDE276-8E3C-C9DE-D9F6-DC4A4CC56D2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1916D68-DC3C-5542-CB0F-DD4164CD6A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7939323"/>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5046A-38A5-C0A8-23A5-F940737B06D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963EBF7-EF4B-54CB-E51B-125C79E3ED1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4BC88BC-3985-B3BC-E728-24C7BC3192C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F073146-5463-905B-2002-D0B90691F5F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7705240"/>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B5AAA-E25D-D53C-BE67-63F55F85992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E0D1571-262C-A2D7-3086-259FC355E93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A1F02D6-EB28-564D-ED7B-7699E8F14D1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7353E40-B801-795D-5314-6498F76EDE2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869205"/>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793A4-FDA0-AE63-F3D6-2E95A901C55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1C8918A-BFE8-D771-168E-5A675517AB0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E7B0A74-0AF4-7EDE-DF4B-A42FCF1DAC9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9EDB2A2-435F-62A2-3389-74CCFAB3591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02831286"/>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B4AF5-FB84-1081-0EF0-C77E2B9D497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C1A9E46-2B26-8538-7085-61CFC1086BE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0F9D2BF-2890-C610-BD6C-1BFB0CF82D1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2FBF023-50B6-EF25-5F4B-BDF3542C98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52855738"/>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7D2B1-FCAA-52B7-FF72-D679B827F47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DF3A9ED-D812-E333-0301-5A75B41DB5E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31A99DD-8B23-E199-4E6C-A2D7D50E703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E7F1A90-AE03-733D-CFCB-1808DC2805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49439085"/>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CFE6A-6E74-94E8-0017-77E773F5F76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265DDDA-2180-EF5C-FC19-D27633AFCFC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21CF7D8-057C-6C2F-5FE5-6FDAB624F3C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7C89B4B-DC47-BA21-9AE2-58CA2EFBDEA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68657032"/>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7B1E8-786C-D104-AE62-1512596ABB2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6256841-9CF5-6A64-63BD-4652CDA30B2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51F2629-3243-54A4-AD30-5FF76ABC956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FC97FF3-1CBA-5BAA-3ABA-A10F7EC711A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53335423"/>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912D0-AA76-215B-1B85-E2EDB18C95E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D957C59-A1F6-3224-6010-BC4FCECC8A8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7316873-03A5-7EFA-A468-AC52E6DCED9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B43D4C1-9B15-BD13-4EF1-5CA40CA9FA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24008582"/>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21B58-F1DD-C70B-E9BB-ECE64A2F7C4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FB41B43-98E4-47B2-7636-127F09B80C4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38C7D25-B695-9151-164D-9B01B209B71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64E325E-D4E6-FD49-1018-868B7A6988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29771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50A5E-81E6-A1F5-5077-C9C23C7A57D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686761A-C76E-1CE5-F7BA-99742945E18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9F43B89-7299-EE66-7DA7-C2992D12DE6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6596095-AAA2-9B78-1E03-0732AE68ED4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39127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E4234-BDF4-5767-6F97-03628329F44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F4C5EBF-D1D1-5654-DF5F-01D87948551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08AA752-016E-AD32-CD1C-CCF688916D5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B701211-96D4-88E1-C88D-0D374B627A4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692816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33C79-9D49-0E32-9E66-11AF79D998D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870E749-ADCD-A2F9-A02F-48B72C90501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CA7F652-54F8-1C90-7283-B11785094A5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6C69A98-C45F-2A4D-0503-AB76959F49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76934370"/>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711B6-D7C8-46BC-9CC0-70A64960E66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D56D533-A163-144C-0A66-5BBC3C53E58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3E2D375-1949-0E3F-1339-4BDD87F150F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3A21602-4591-DAFF-591D-311A21D700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72516849"/>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E5049-ABED-9320-F3C9-97818F12170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9E71ADE-B83A-859F-20D4-DB892E056F1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80EA42D-09DD-4ABA-268D-84698E86B6D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107997E-2AAB-9133-60D5-B211D221265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8778443"/>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57C2E-A870-EFC0-05AE-D4A7F91AB09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E0BC3EA-EC26-CF85-4F85-7FB6B3D791C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9709021-6147-82CE-D2FA-F2B8901076F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3C41FF3-2FAA-9D21-A413-026D5802A15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0989068"/>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77530-EFEC-C606-6874-3DD90AD9F3E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157F8F6-5B89-0C5F-3627-77D0E4A6609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2FE3FDD-EBFA-F431-2E3F-3748A2749C8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B360835-77E5-91D7-3730-B795262071C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2299262"/>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497D1-F935-B405-DBBA-DBBAE0E3ACF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D64E7C1-DD86-AF7F-9223-346385978DB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D3E0267-3FA9-4667-A851-29D01C74C6B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B8AEE59-5357-7CFE-9C84-A1709637B3D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7657063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B90D1-22E4-8766-CFF4-F0E2A012588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6DC709F-1D6E-02CB-0D91-76F292E120E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FC65FD1-6618-ED7E-2016-B5A999C7628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5706F13-AEF5-BAF4-37E0-DE81BF4792C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99091472"/>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2A524-B788-7E53-4191-05D06FA7385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4C375D7-08D9-3BBC-4923-25400371EFA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94CB019-1669-5CEE-89E2-57C66E33CC3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70D6A96-D170-8F0C-F9C1-AE3A128897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05260069"/>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BC1CD-DD93-5CBA-734C-8BEA28FEAD6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ABB58F4-2AE3-E6DD-54A1-6F5A1570E27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D1787BE-AD1E-36FF-7752-4EE1D79DE89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19E4BB1-52B3-81D6-615A-A3CA59D4718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79534363"/>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BEAE0-16EE-D092-8F99-65ADB3ECAF1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785C722-52F5-966F-755B-7B682E58920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C35DF54-B2B5-5F32-75FC-04149F5ACA7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DFCF861-B8B7-E7AD-879A-43B0C8D5B5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90071090"/>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4C25D-9147-2FBF-B8F0-944235D9D8D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5E4C743-ADEF-9C45-7F09-981C2FB3016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2351D85-3C16-7788-C3AB-9A0826CD136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E8007D0-18E4-1DF8-819F-70C5F7C6B4C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656642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3061D-80CB-7DB8-59FA-B794924F064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A2A241F-FB42-7E2F-5977-3748AEE89B0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70CA576-A9FC-6AD3-8DF9-07B0B108243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5906C3A-6E60-F8FD-782F-3CA023DCD8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04538079"/>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DD6C4-D52D-9D5D-CC4D-B54B487ADF0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4E02F3C-F1CE-6AFE-9E5D-463BAF23483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B13149D-B026-F4FF-4C81-2F7AC212316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0BF1157-0140-63FD-ED9E-897CA651B1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9516093"/>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10C89-2428-34AE-429A-CD76C968C44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C7A524E-32D5-205B-7711-8FB61A694DD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7CC8EB7-1E37-57A7-7C9F-8BDCB713D51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1DA9D83-8E5C-8ADC-FBEE-8B9DD7F2E4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82712177"/>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BD002-83A7-0737-EB1D-F9DD37E7EB0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3356314-5989-B6E5-6C52-3D55CC5F3F7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10B53F9-ACEB-E62B-BB04-A7417F0A0DB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676AB95-3C42-64FB-7FE6-5EE98B1AA81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56790693"/>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D7B1B-778E-229C-6B27-90021CBAE18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020BAD5-56C1-7DD4-F42F-62F1142505F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75A37CE-334C-4500-B615-DC0EB83DD76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7AEEC85-7754-0DCD-1894-EA9DF131C56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45532468"/>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E52CE-C1C4-F65F-EA05-900B07709AC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CDA62BE-F95E-9563-0974-C874E4A61C7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730A69B-34F4-F1AF-C1A3-88CAE02BB3D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B92E95B-E53F-4573-6169-BC2E6884FBB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4562722"/>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2A984-893A-4411-1A41-D5E410B9E43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5DECE8F-B577-139F-7631-C8A2C6E2FD1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AC6F1ED-5477-A48A-AB8E-833B7129475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C7FCABA-9C18-EFDB-0AB0-5730EC7EBC6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53877476"/>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17A94-9458-970F-BDE0-2FC92C0229E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DFCF1F3-1ED5-A6AE-7D82-3EAD4952E42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0A43692-E7D3-838F-E18C-B034BAB0712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375EBBC-6E6A-1EB7-867C-4E872AF759B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77314786"/>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9B040-A658-2522-772B-628F69099F3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0AB02E4-6ACF-E391-6B81-0BC7C787387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C1921DC-BDBC-5C3B-B64B-DF1D46BB905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6542E18-29AD-5426-A89F-23D5A472604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84272389"/>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33DAC-A01C-26ED-69BA-0865DEB4383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98BED88-3A69-8A13-1FBB-B2EDFDA9B3C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E9BB9C9-C88E-F9F1-ACF8-DCB0BB993A8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2D1D345-B028-9CB6-A543-9B94D5BC8D8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9633483"/>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E3FE8-931C-A415-4113-F14FDD58A0E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A1333AE-A08F-244F-26B6-75284F3D493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C204B2D-02D0-5523-4B22-EFE400A9F7C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13787CB-F475-CBF6-6783-FDA97B3D23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088408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36EB3-9805-34F2-58FF-4BAAFAAF19A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B72A67E-6E1C-7460-BCFF-F524B291215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BE49404-12A5-E3DA-F17F-6179F32D797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FD54739-2610-2849-4F71-2C3F7B475A3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73972923"/>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A5C09-CBB1-A044-969D-06E1988D63A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8AC47C7-F87B-233F-A875-8626782B359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F89BC72-DC3E-267D-766E-A3682012C9B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678AE23-596B-F373-7E19-DBD487C87B4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66081559"/>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DBB55-33C3-8953-5657-C802676FBCA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016A8BC-0F54-B43E-341A-17F61FDF0FF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77E1FDE-50E4-51AB-B36C-4231B5587D8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C5E12DF-3A98-911D-91A4-5EDA036AD6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61185048"/>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17589-D99E-E2BE-F1F2-A3AFD5C7C00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BF16662-111B-F553-A15E-1939FFCF574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6DC36FC-71D9-0408-36D8-F03533C7A4C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7451373-C5DB-2218-4BC0-235D9384825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63599963"/>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B6D30-B1AA-C434-BB83-DD08148C862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0508910-9D18-8A79-5788-418E71BCCA4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5EBC647-6DE0-E19B-7C3B-F65478D6E66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AF0383F-25C8-1747-1388-412805597C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12118204"/>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E8DC8-9FC9-A00D-5A78-794C53C9282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634C2F4-717C-F12B-6EDA-7DC8FA9DFEC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7B8D39C-F5AF-47AE-D9C6-CF3B107EB9A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F60CA8E-0135-2BA7-8749-F8BCBA06A5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726868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12293-BDDE-A3AC-E24C-65C265B8691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8F4E1CA-7EEF-9FFE-A5E1-177B102EFCB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967FFF8-7EE0-4F3B-695F-D543FE140C1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C6C092E-5232-9C7E-21C4-091072E912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30076333"/>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D2F02-2DB6-CC4B-394B-FA1D1C2B44A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0E8882F-18CC-1200-33E3-7A61A5CBC74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E86180F-EDDC-0C16-DE28-57C448CD0A9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A98634D-73DF-BF6D-DFB4-CD99F8CA801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88491662"/>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97AE9-2145-83B4-0898-7F874C1C0B5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DB5FFDE-DC90-536A-743C-761CD741202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38C09F1-4C1F-22AB-5373-E3A82F8EA73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09E050F-6F1A-CA5E-FA77-F0C639E8AB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49730380"/>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E20A7-AD11-8BDF-9167-0591B36FA3E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8824BD8-E9D4-8D25-BDEE-498DD3C0E9E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E79B6C5-FC5F-A622-79AB-703CFC3EA36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F4CBB0A-BA34-58A0-B8B4-EC96A1D545D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98695525"/>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D8875-1429-E763-D150-C19C5E2E98F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3E9E037-E78E-EECD-1484-6B38EDAAFDE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6FCEBFE-E5C2-3B71-3023-4D1CEEAAA6C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440FEAA-7180-0033-9A7E-558119ED66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46334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96593-85E0-B94C-EA79-A07E8E98984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C1B4A2B-CB1A-CFC7-4ED1-DF224A2B164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8EA26E0-9749-FA7D-6CAE-E148AEB69E1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8F39F7A-7115-08F2-8805-215DC7BF29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72794007"/>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7FA42-88DD-26D9-0C42-3634A7228B0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4A3094C-B632-48E6-7C1D-709997C8E9D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FEC6521-575F-26BC-88C5-A79C220D38A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239281C-FF9E-EBD8-FF2F-051ED2FB1C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0891705"/>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DDACF-61AE-C4C8-8C72-DF723036057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04F71BC-0F46-A7B0-DC7F-BEF06818BE2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C5B9589-4433-A5A9-93F1-45DC5535FA1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7F7C1CA-C14E-AB7E-E4D5-F9500A63F47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91615588"/>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E5D07-DB6A-8E37-5DEE-97454B87560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1855E72-447D-ACD7-65D4-5615B14A760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7EEDD00-AD95-CF4F-3BA5-C9B0A290E82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786D08A-822E-5667-3B16-6DE191629A2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6320576"/>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7FAB7-9A74-6A33-E44B-07904DBB82D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EA0A67C-3FEA-0D17-8F7E-7BE93F460AD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924CD46-FA43-A8BE-973B-0FE25C0DBBF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AC0D3C6-D1B9-961F-9D50-698111B23B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66006737"/>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F6F13-5A90-5D06-8691-7F9EC941B76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BABA47D-0A1C-5F0A-4ECC-80F878D0BE5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B7043DE-DE0D-9FA3-E21D-8718547869D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18B27D8-3F84-1E02-546F-38EE4A5B45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5810759"/>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35418-1417-AEE3-82EA-9A323C38EC7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175D3B1-A469-640A-2A31-A56725FF96D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63485B3-EB25-293D-68F5-6A5CE43CB55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032EB5E-58A0-16E2-E014-3F2F4C718D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07848602"/>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FAED5-0EDD-0698-D327-E46C4F3257C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95D8732-9014-463B-B0EA-6DD465AC24E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4A6DEC4-D189-A0E3-87E8-A5DE687DDB2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A9785F5-1D0D-C3B4-8A7A-170C864A1E8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78666203"/>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2E2D0-F69C-866D-9A2E-801DF4B2B45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CFCAD0A-304E-BC1C-9B7D-CCADB854A62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5C00C75-3911-304A-E094-22583617170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64A3906-096A-971B-BE34-BAC26D6C91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56356203"/>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C3939-EF25-F5EE-1102-DC881CE4576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17ECB26-2932-DE85-B3C1-616FC97C4E3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A569EF6-1C55-8C8F-9527-C5C27E9AD8E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02E1076-EA82-4EA4-B372-B5046A9190F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8475599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E6191-C0D3-4E21-10F8-0BA08427C67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3973017-99FF-1546-424D-33B968043BA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D5D726C-4EA9-52AD-6D22-7B887E86A52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2455619-C0F1-A7ED-6B8F-81130212C1B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221024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BC9B7-CBFA-1328-441F-CE7050B19C4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299DF37-36F6-3F4B-9C88-7EEDA9571EF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DACA826-3CDE-BCA8-93CE-231AF8B4E2E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E57621C-5C7A-CDA3-8590-C24B7D88EF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38475299"/>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0139C-B6F1-6F3B-563F-53B3B8833F1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9B3E9A7-2715-04A8-B644-C29C8977784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D6B8D3C-C1F8-81B3-0B42-0AFA3E80B37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9B4EF0F-EB2F-B6B9-1055-043EEC754A9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29259101"/>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4E841-1029-92DE-9A31-BA688320BD5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0D88D1F-D30D-A7D6-3039-9A23100E67E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4195A4E-7997-760E-2793-E8A3E687BF8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35397E8-3D2F-D7B0-DCC4-888A5F58BB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28194278"/>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B0A38-FABA-92FC-68A8-63B8AF8FE8A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81E18A2-38D0-C329-A892-DEC1612E79A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63D2BFF-CB73-0F3B-AA22-6F9ABEA795E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4D54B14-7547-529F-4167-5B22ACE2F6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38409550"/>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92ACA-4CAC-BC7F-6AB0-6EAE650687C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377EE4C-64BB-1656-022E-D32CC7C6C96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3C7E372-B356-8925-A990-D8ACF5E7696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AACA2CF-19A5-3D84-9EAD-A3CF7A4F83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73295388"/>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65CB2-B356-FD37-3693-F7711A988DD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995D1B0-F90D-031D-ADB2-846C1971DF1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504A509-099D-D64F-3C6F-A300726209B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6182058-5BC1-B4FA-62D2-1FB12E5E87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50373011"/>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166C6-7517-44A9-DF73-CF517380D86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86F7EB2-A2AF-1CA2-8F74-F11C831EF5D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0C4859F-3E98-25B1-147A-A0C0AF98841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509E445-663D-2083-1892-D7490993844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97863497"/>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74B32-CA31-B781-B69B-F9DCD25569E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802FB7F-21EE-9C29-43D0-69FC40E1372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8ED126E-ECE6-99AC-7459-1A8FB06D3C9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BE0CC5C-AD5D-C3EC-A6A7-E8142D3B60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97166551"/>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F0F83-E519-BBEE-E27D-311FED8B9FA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938DD56-0ACF-A0F6-9D32-9BFCE79FEF2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B7AE54E-F3A2-2764-75F2-3FD1663BD19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6012793-907F-9E55-470E-BEAAF09AB0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46084080"/>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5D5CD-D907-E3F1-5FBC-D0B235BFF86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54246A9-BA0C-FD6C-CAF6-1ED4F941DD3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69D443B-8590-9774-39D7-5EB0F35061D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A575A71-535D-6551-CA5C-179376FD06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35044790"/>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D199C-87A8-2C47-EDAA-FC2EB1132D3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2FA543E-4F42-340F-1F18-3E2BA01F96E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CDE9201-A0D7-31AD-8838-2EEC9DC8203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3D90F16-01E5-112F-8EF4-38E0457252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305245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9385A-767C-9A70-BC1D-C19AAD2E400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0CF5EC5-065B-235B-1EB4-30B7982B57C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0103EAA-5923-043A-B68E-C7AF850EC3F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176E0E1-C33D-DF83-5716-69CE69B3FC6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91512644"/>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5C88F-305C-9BD1-8320-34812E22737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021B1F8-BE05-41C5-4FC7-8043C87777D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0DF6BEB-6CAB-EADE-F28F-94D7D844D1E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4AAFE9A-B7CB-4CF4-21FD-0B72A0B071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35072842"/>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79653-0FE3-7362-0819-35AA443F56D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66C92D5-7BD6-C256-DDF8-0888E331212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D2C321B-F048-BE64-1493-7A32FC8618A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A4650FD-7559-E8CE-4A0C-7111F69755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08346264"/>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A633A-721E-D927-1896-DA192037454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ACF07BC-7E33-9D82-588C-1AF2F1CED1F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9D00D40-63D2-4634-5D61-A10E56191C8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50F88F1-19C8-CB8C-AF93-88248AA495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80180438"/>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8082C-0890-D4C9-B373-CA5BCFB016B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828AA2C-F3B0-8641-0916-E9083F4E579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A914E5D-289B-0329-E97D-E9DA2E1C70D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EDBC374-3E18-E091-A77A-F412773754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9110246"/>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18D05-B2A2-8276-3FFB-2571464FCE2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ED574F6-2334-99AE-8365-8105CE9C7FA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100EF0E-25EF-55C3-3E43-377995D8CDA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3D717CF-6F9D-020F-0851-B7D2C9356D0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5950088"/>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69142-F16F-004F-441E-18CD63957FF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86B77D7-E34C-471D-DAEE-564FC9795BF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56D2371-0038-3711-F554-0B21E7D221E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150866D-FBC7-FE4C-7924-6209F5DFA76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53978832"/>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E5614-E804-820B-F1FD-7AA7E64D713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E52D9FD-9476-20C0-7381-9C5360D568E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B6778EB-1876-E4E6-3D1F-A7A2993BEA9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71711DC-BC61-D987-F95A-AC9C6E4C9D3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13776464"/>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F5D89-572F-A805-714C-D40B839DFC3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7A96626-55D2-EF23-761C-C166E535837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98A4378-F9D6-7010-41E0-7265AEE3E9C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DE0ABA8-474E-8B77-3424-22A2DA840F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27823949"/>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943A6-0856-3DB0-6B51-90DB37F0538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B527EA7-B175-1E97-0094-8EF735FECB9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FB242EA-2189-48B4-1D87-6BA1390038C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3B7A8F8-0F2A-CF17-112D-3DD027C65C9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67796788"/>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C73AB-3318-A75F-477F-7C5379A07CD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17A05F7-A234-67BA-A916-8DFDA2F9561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8D8F30E-7E33-6BAA-4560-62DB4A578DB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3AEAFA2-5BB9-8B36-6A17-9A4D6ABA00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055385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24A5F-8B56-9B35-2A73-6DB584EDE2F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F7341F7-466A-8B47-E2C0-603ADEA872C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2920266-9B06-E916-6E15-198262672B3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A43C844-4773-F204-9494-B9F5DDC112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40958162"/>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6C654-3629-1BA7-0C65-F8A55977B54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1D06733-65CF-D2A0-CA2F-95946C0C4B9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C3649C4-9561-1836-C6C3-AB6613BAC10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2B4A42E-3C67-B935-7045-CD6B2A3372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42087012"/>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8AC40-6726-58E8-A4F5-9FB929257AA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851A44B-C67F-2FFA-B24E-45F0885DACC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B851860-508D-A08F-B2ED-D7B1FF73B7F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4644FF2-DB8D-4830-24AF-6E448CD0BB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18858548"/>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6EA9D-DDDA-BBBC-591F-2C4A3A31C85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0F04B6C-0465-3128-7684-3562525A857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1A63475-4B3A-8DD5-C8D0-078C685B6C8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9FEACC1-04A8-676D-9512-AE21553CD55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49421873"/>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3C8D5-127E-F720-1ACC-BF987814B5F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86609BF-0129-67BE-428E-79E6D2B319D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392C3FE-ACDD-9333-2CF9-7D4944A7C16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17FA0BF-4E9D-F5B9-8215-A4054BE7291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76639943"/>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2FC63-DE55-E96A-9750-A856B55E728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51DDD38-C848-F8BC-F2E7-D0E046F2656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4102AFE-8DA3-A0A9-9256-66793462A98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5A296B2-B399-AB99-A8C9-4530B5F8554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26126214"/>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F9C35-15E5-DDD8-66EC-4C13BB655A5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2755362-3604-0D16-C84D-5A44BE5CFA3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0CA8035-0AB7-FCCF-C8B7-FE54C6CADB3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9499F96-8655-FA3E-61E3-E6F0AE2DC24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32965942"/>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C70F5-A6EC-5BA5-2B06-A64833080B6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F577EBE-D933-BC7A-E84D-81DAC99428B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001DBAE-12A8-A92B-E34D-79F396139A4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B7805BA-4D94-4B6B-E1A6-111240904D7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99780827"/>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78F45-0D35-C20C-188D-1055CF15F49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E3864CA-3595-9E87-EF32-1B6BE084024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5B8E229-8EF6-CA1A-611B-7C6F601F606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FED90AB-BCA1-81D5-D946-88E7FE1869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24663075"/>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8BDFC-45D7-880A-6AA7-AFED76359FB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2610926-A28F-FD65-6636-389CD56BA4D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8E0C136-94E8-7036-DBBA-3F7734F81B8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2227DBB-C824-F104-C8C2-955C69E2A1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78474226"/>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A871E-EE06-2807-D52E-D98A2490314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3EBD32F-7CF8-EA03-A980-A5E4F5D05C7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507ECA5-B607-6DA7-AE47-01114DBF301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C47EE57-2DEF-D108-816E-465B60E9AE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555278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76EFC-0949-B339-A1E8-92B13FAAF77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A643044-3D1E-20D8-90D1-CC9F7B23E3B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0C781D0-8CFD-2095-62B3-72A5C089185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559ED62-97F1-7291-49EE-D993C0878AD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38279998"/>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DA0C6-9AAD-72AC-C5F9-F70662D7CF6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A4E9244-F719-B4C6-F394-D2C99CDDDEA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CF40279-B3EB-230C-65CC-E7EA85CEC1F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B0D253E-7F3F-518E-B7BA-A73869A3050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47054525"/>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4C518-49E5-2FC4-6EFE-C62BE785B4C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E8FB518-0A81-7A4B-CE06-592706A2CA3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B4A872B-D2AA-3AA0-260B-6B8881C254D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553E51E-ACAD-4D9B-D378-E99E72F461D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94474444"/>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7E4DA-FE18-D463-3B91-D122539B545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649C78F-F899-04F3-F19E-8D582C0EB5B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9A684BB-5F04-AD8D-7AD2-21D868FC623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05CACC9-5E70-0883-971D-41CB0BED05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72953603"/>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60878-144D-25AA-DB05-C111AC1A008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9D9BFC1-7FD7-C7E8-51FE-909629E1277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14D80DB-AA66-E2E5-B608-1D7892535CA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6B9B9EE-2C0A-D693-C024-F5C15AB528F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23710610"/>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7CB65-A192-56E3-A1D7-04DED874D02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D6A67B3-D9B4-2BA4-C1CE-C5CD8E90291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C2CC2E0-B32E-BDCF-820A-788312D7C5A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1C3D7F2-A988-DB0E-BB33-1142D3DCAA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45974747"/>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EECEC-A671-0283-8D28-561747CCF3B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1703A68-7203-1B4F-6025-FB35942C842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EBE90EC-9C93-9461-EBB3-6BBCB1C9F92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3053CA7-F7CB-CE95-8851-3DA712A3048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61720032"/>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21087-1E87-5B03-46E6-65B54CEF8F1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4C36745-9E38-B54F-7BEB-BB6549368C2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4360D9C-24EB-822E-B7B5-5EBF77671F8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47545B0-FEFE-9BFA-51F7-B3BF6775657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47884765"/>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1FCDB-2062-4084-4074-62768771B41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34744E4-596E-AEC8-39D7-1249A89F47C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78EF73D-51D5-7F1B-BDB8-DAAD56223EE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2FF59D3-2910-4BEC-FE05-CE1C94DE370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88140879"/>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260E7-A8B7-B81D-8FF1-1318926EBF7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C748987-382C-EE07-B1DB-84CEE6C9164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3BAE055-1774-089E-BC72-0969BF7F2B4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743DA9B-8D09-9252-E205-A98864F09F6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10707744"/>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3E51A-DA87-72FF-3B5C-98A3158DEFA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D49D79E-C1FA-2FAC-3FEB-792E14BF59D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053A53A-25D6-FCCA-5877-B541F359BD4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D4ED91B-2B95-D99D-03B8-4E51712D44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807327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C6A62-916B-28FE-A701-C9B497F6F91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C57F42B-919A-6D77-1F11-0FCAE1E30CC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9464E0D-F1F5-43A4-C461-28ABF233565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9232E25-D3D8-97AC-321F-6D4485212E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82124260"/>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29970-915C-601A-A3AD-0EF8BB2EC09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6CFB5F5-2639-3189-D81A-769094D53B9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BDC795B-1C54-06AD-FE6E-5B046728FEA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210569D-22AA-209F-0DE1-605904C3E2B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547462"/>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C7A1C-EE77-E206-AC20-D70E5D0D47B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0A65462-65E3-37DD-D03A-C2901AA62DB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22E3DBB-8F13-8B61-AA2B-1017A3E3E2A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048D87F-E55F-972A-5F80-719D21BDF16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24265888"/>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F5ADC-C6AE-9C36-0943-03CFBA16D2B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179D722-89DE-F581-8DF2-EB695992404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F7B3820-858E-4B6F-EAB0-809848BC090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1DAAEC4-4EB6-484F-C4A5-90A54A9FB49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49688271"/>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A9DEB-AC03-3D99-2E13-D6A503708BE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DE68D7A-302F-7ED0-3B9E-EB91061255F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E60A10F-348F-DE30-CE74-A08DA6B32C1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8821BA2-8FAB-3542-7A30-9D7DDD577C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87119726"/>
      </p:ext>
    </p:extLst>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C41C1-B1AE-F713-35E3-9BC410B285F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AFD3049-D56C-2574-6B3B-D1CB9462B55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D518AC4-38DD-702D-23C5-B36F1C374FA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A1EB8DD-F164-DA28-6A12-B3C5054CED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94767711"/>
      </p:ext>
    </p:extLst>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DF79D-28EB-28BE-9D34-1D6C1F103C2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FBE55CE-1BD6-6364-0373-2327A93EA41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83E81E8-8822-B554-6E08-7800CEB4F1C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B4C1647-4844-8ACD-44BD-651D82EB9B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45616352"/>
      </p:ext>
    </p:extLst>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1D59F-CA19-5078-5AD9-E48978C0904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1CDB3B5-35FA-2BE8-32B6-76E4D671EBB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964B650-A33F-8E36-65DA-6249968D3C6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A8F23F0-0DEC-BFE2-3897-92186FBC839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79600212"/>
      </p:ext>
    </p:extLst>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DDA80-83F0-0404-1AC0-29B2BC7B5DC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B5D905C-299D-D0D8-D1D3-E22C889282F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9ED9611-9F7E-2736-550E-5AC97D64D18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7096734-0DE8-8E32-811B-C65AA44CF06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19786309"/>
      </p:ext>
    </p:extLst>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88AD9-D7ED-74B8-2A2E-8D67036D544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E464232-9130-6A43-762D-6310F1B8447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CA058EE-1469-D60D-33AC-664C6D98DCF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C6C2A4D-94D3-197D-D62E-E3CF93BB775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05169"/>
      </p:ext>
    </p:extLst>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727DB-766C-8889-91B2-9828637D339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1FEB77A-5026-9982-DF90-834A9EA93CB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770456F-52F6-6367-A3A4-F37EA417018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25FB8AD-21F2-3C41-5DE2-93145FEB1C3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777818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293D5-7837-4650-6026-FACF901141C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D735B57-A93B-FA2C-F9ED-7B62D623AAC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8C9A3C7-F516-CC2C-25F8-A054660303D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5AF2E6C-8482-5999-FA15-BE54A6A800B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40969000"/>
      </p:ext>
    </p:extLst>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5DCC4-2326-6D66-0AE0-40DAE7DCD8E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5B017AE-FE3F-E88D-50CB-3B63EE7ED08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8B18459-F329-FB92-8BFE-4BBD1A661F9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5B9B32A-0D47-3DC0-AA2D-000C58723AE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21911771"/>
      </p:ext>
    </p:extLst>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43250-3666-7310-C382-5ADA2EF1427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BA09195-40D4-9EC4-420A-62F7ECB5831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A14D839-4A2B-30A8-D008-EFA279A8BE4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F462698-8EB6-B0F8-7294-3F69E57890C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67163028"/>
      </p:ext>
    </p:extLst>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A9BC4-AD6A-4361-EE33-972F738DDFA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BCD1D13-0F12-610A-B6E7-728353C8276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F0F0804-9A22-4425-89C8-49DEA7DDB8A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7F744B5-2512-E98D-FAC1-A9670A39788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03840565"/>
      </p:ext>
    </p:extLst>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C490C-A7A7-5736-604F-C955B8FE1C9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812C464-49A3-9F66-5656-312E0E6F459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C46E169-E20E-D988-40EF-7327CDA6B3E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A382D98-58BA-0850-FC92-E546F9E936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01761188"/>
      </p:ext>
    </p:extLst>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C7AB1-B75F-20A3-1BBF-1686C6A0461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E2A2176-BC26-4009-7F36-43DF7606CCA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B10607A-D4F8-D921-73B9-5193399F4DF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2D8071C-567C-8398-255E-815CDBEDD44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0103734"/>
      </p:ext>
    </p:extLst>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A2746-724C-C90A-4FED-A0728F11FE4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9221D06-1FEC-B14D-417E-086D87C7EE4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158A33E-ACE4-23E8-0ADF-5FFD7BC6EA0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431D55F-6A6F-E4DB-0600-5C9535E0FE3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83489954"/>
      </p:ext>
    </p:extLst>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D6C7E-F3CD-3898-389E-0CBE25A0C51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137ED92-9E54-DFB8-6B37-1CFBB73E78C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66F0D62-337A-AD61-6025-D5B8B38C425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26770B0-2D3E-6E44-CCB1-B68F1555E5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09605960"/>
      </p:ext>
    </p:extLst>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B926E-B6CD-A495-F212-809FFF6B5E7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03490AF-9BB5-A551-B47E-E7EA3D802A0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FCD76D3-C8DE-8F22-B0CA-3A094178C3B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130E28D-1630-CE90-F464-EAFB18B5001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8941783"/>
      </p:ext>
    </p:extLst>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597F4-A14A-F5A8-1717-385F3D370F0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DCE6367-AA49-6ED3-AD32-B4445CC7A7A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3FDA1F5-780F-C079-2DE8-48E88506681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F2F82A4-11AE-848F-78CC-8D4F4D7E94A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98135975"/>
      </p:ext>
    </p:extLst>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50C03-7222-7247-1185-7F647014924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D1B69AF-EE8A-85C0-9EAB-AB291F7F8F5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2FB248D-46E8-D553-2D84-A0B26D1C85B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34864DF-8782-77B9-0322-1AFD599489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58170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938EA-987B-297A-2A97-6DA13FBD667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21BA39C-5996-9E9E-6BF1-AB289F298F6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B32E7FF-7261-7FF8-DB19-2C2954D37AC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E193293-A14E-E3C8-F93B-D69929A570E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487264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CFDEC-6538-77BD-1763-D0FF563D59E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30C729F-CB5A-FA85-3411-697F33A1E8B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F6F995C-BF2A-7D17-085B-A2DCDF5E8DB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59C80AA-0A58-DCAB-05D6-BE097F2779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14091547"/>
      </p:ext>
    </p:extLst>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4B99B-43BD-3638-F530-EF86635FFEB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F9BA755-C2FA-43C2-6196-0019B20A1C2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6524AC8-57A0-99EA-7AA6-0B19D61364F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62781B3-3EDD-D181-2813-A4F2643924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92598787"/>
      </p:ext>
    </p:extLst>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0F6FF-0159-4689-68CC-955F6039652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B46BF38-8278-1EBE-0B1E-F75F597ADB3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9EBC04C-152C-A84F-CA2D-FC6D4DFCBDF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09FD234-B9E9-4A5F-14F5-1EBD219679B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91855033"/>
      </p:ext>
    </p:extLst>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A9040-C32A-A20D-FACB-2F7EE95239A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76D68F4-0104-E63E-05CB-0D0447AEC42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A5E5637-648B-A402-3B20-6128F0EF2D5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1FF30B9-02C1-3FC6-B473-00BF84BB8BC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4660191"/>
      </p:ext>
    </p:extLst>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56250-DA25-C233-A062-44AD5870C6D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ECAE3A8-21BE-5874-99F0-EBCE83F7246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7EA4F6A-CF3B-BCC3-470E-9CCE06B53A4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00D7CBB-343E-811D-D4C2-68CDA15DBB6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4929927"/>
      </p:ext>
    </p:extLst>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DDA99-5D99-04B7-7904-FEFDF8D0B2F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78C5E4E-BABF-C64D-307A-DBB8C96EC99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49D20F1-6EB1-7B3D-E663-5C8A50CDCE3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CA5140F-4F09-639A-205D-09E8CC4639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73412593"/>
      </p:ext>
    </p:extLst>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85395-CF22-7BFB-0265-0664CCB1277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34D850C-F51C-0A17-4C47-9AA7B3B787B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DAD3BCA-12FE-C50C-0201-630A40ABDDD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4599453-042F-A8E3-82F8-9B59F8AFBF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71472301"/>
      </p:ext>
    </p:extLst>
  </p:cSld>
  <p:clrMapOvr>
    <a:masterClrMapping/>
  </p:clrMapOvr>
</p:notes>
</file>

<file path=ppt/notesSlides/notesSlide3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2B361-8128-6B2F-6B2E-5D1444630BF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BEF8D64-2DEB-08E6-0800-97F776EC126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D05D67D-270B-416A-B729-1358C6653A1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E8EC79B-13FA-C476-1E93-27FC557F83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0518713"/>
      </p:ext>
    </p:extLst>
  </p:cSld>
  <p:clrMapOvr>
    <a:masterClrMapping/>
  </p:clrMapOvr>
</p:notes>
</file>

<file path=ppt/notesSlides/notesSlide3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FEA87-6563-9F4B-748E-5D3376E6B5F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5060EA0-659E-2078-7086-FE5FBC78FCE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61782A3-8151-1401-2270-CDFF351795D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6E0A722-0F25-047D-B6A0-B9931C243A3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53487837"/>
      </p:ext>
    </p:extLst>
  </p:cSld>
  <p:clrMapOvr>
    <a:masterClrMapping/>
  </p:clrMapOvr>
</p:notes>
</file>

<file path=ppt/notesSlides/notesSlide3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A9F30-2EB9-5ED9-062A-EBF311E93C6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EBD058F-1728-B054-8455-8651350F9D9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2AE3500-8862-7C59-9534-B285E5AF62B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4F295B6-68D4-D498-D27C-F728F9874D6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67265875"/>
      </p:ext>
    </p:extLst>
  </p:cSld>
  <p:clrMapOvr>
    <a:masterClrMapping/>
  </p:clrMapOvr>
</p:notes>
</file>

<file path=ppt/notesSlides/notesSlide3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F8EDA-3602-F654-C011-C257E412BA3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C0503FE-ABCD-C844-7D1E-E1AE8F59DCE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4685F20-383F-0B92-1CAD-355C573AE3F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36A44EF-2EE0-8458-99D9-66719E3F9F6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544258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F692F-7EE4-812F-71B0-EECF929ED01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988E828-DF0B-7E8B-DCC1-D08952F3635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D95E192-392D-52CC-4CBB-E48BF849872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1AF8B73-FE1C-E32E-9B4A-5019F216D4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75700031"/>
      </p:ext>
    </p:extLst>
  </p:cSld>
  <p:clrMapOvr>
    <a:masterClrMapping/>
  </p:clrMapOvr>
</p:notes>
</file>

<file path=ppt/notesSlides/notesSlide3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36714-3FC8-031E-BC07-3163986D6D1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314C191-3D37-3C82-393E-491B6B3FF51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DD3B3E1-08C1-96A7-B52C-21CB61E12A9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9F04934-6CB7-E73D-169B-EE93C632090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40268553"/>
      </p:ext>
    </p:extLst>
  </p:cSld>
  <p:clrMapOvr>
    <a:masterClrMapping/>
  </p:clrMapOvr>
</p:notes>
</file>

<file path=ppt/notesSlides/notesSlide3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DE477-5F8A-B5EF-C557-B51CF4517FE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08D0A1E-795F-403C-C37D-692BC3061F4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7125EB1-E9C6-2768-5F96-73D428854EB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8D96626-51ED-335F-2E9F-EBD58A652DF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38341958"/>
      </p:ext>
    </p:extLst>
  </p:cSld>
  <p:clrMapOvr>
    <a:masterClrMapping/>
  </p:clrMapOvr>
</p:notes>
</file>

<file path=ppt/notesSlides/notesSlide3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008C3-F4E9-B035-43CD-F7EC8E7436B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E9D5BA4-EA77-739E-E381-5BCEFFB8EE6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0B16A70-03CA-6F72-A6AC-B8715206716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2DC9446-F0E4-0E20-1017-6F12FB642A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57283307"/>
      </p:ext>
    </p:extLst>
  </p:cSld>
  <p:clrMapOvr>
    <a:masterClrMapping/>
  </p:clrMapOvr>
</p:notes>
</file>

<file path=ppt/notesSlides/notesSlide3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B9146-7494-6469-092B-BF3C381F6DF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BEDCFA9-3F0C-B06F-00DC-B8646CE9FC1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FD5ABD5-7A46-F055-5E06-1B113630777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D683694-6920-3B39-4A4D-D2A06C8E6E3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2312564"/>
      </p:ext>
    </p:extLst>
  </p:cSld>
  <p:clrMapOvr>
    <a:masterClrMapping/>
  </p:clrMapOvr>
</p:notes>
</file>

<file path=ppt/notesSlides/notesSlide3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A0068-48F6-5B8E-33C3-E8BC7F21990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75B1727-2384-9D03-2C1B-49B62413808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66F86A4-8EEA-4702-C7E8-FF8C1C397A8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6B1451B-DE01-3927-A4DB-AD963C39CA9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7896767"/>
      </p:ext>
    </p:extLst>
  </p:cSld>
  <p:clrMapOvr>
    <a:masterClrMapping/>
  </p:clrMapOvr>
</p:notes>
</file>

<file path=ppt/notesSlides/notesSlide3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3B853-8B3E-3C8C-5E97-DB2DB974427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5967B2E-7AAC-2A44-D4A5-99D1528716E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987BCBE-9793-D346-6052-AA0E5CA49B7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CF029BB-E06A-C8CE-095A-4BC48BA6873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45710894"/>
      </p:ext>
    </p:extLst>
  </p:cSld>
  <p:clrMapOvr>
    <a:masterClrMapping/>
  </p:clrMapOvr>
</p:notes>
</file>

<file path=ppt/notesSlides/notesSlide3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E225D-F4FD-0F66-460C-96294AC6AB9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ED94DF1-E62D-8C2F-B8CE-3E8FCD4808F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031CCEB-491D-1F9C-5FF2-5A6ABB09428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B8B651A-4F6B-E5A9-E988-FA7A2BCCBC5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6668136"/>
      </p:ext>
    </p:extLst>
  </p:cSld>
  <p:clrMapOvr>
    <a:masterClrMapping/>
  </p:clrMapOvr>
</p:notes>
</file>

<file path=ppt/notesSlides/notesSlide3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3E824-9A1B-ADF7-62DB-ABA086E02DF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633E0A3-9320-BBB6-89A4-75911B5026C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93DF14F-A74D-666B-4C6E-622AE1BF6FB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3BEF731-10E4-4465-E6EB-40B8E337B47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9264851"/>
      </p:ext>
    </p:extLst>
  </p:cSld>
  <p:clrMapOvr>
    <a:masterClrMapping/>
  </p:clrMapOvr>
</p:notes>
</file>

<file path=ppt/notesSlides/notesSlide3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17DD2-590D-A7C5-F73E-ACA95220A40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8F30699-DCC9-8AB6-4C19-1DF8ACF8B2E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2A36FD9-466E-BFB5-8E67-D2E17BE5FC0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A57A03B-69A8-4964-4F20-1BB01540BB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722967"/>
      </p:ext>
    </p:extLst>
  </p:cSld>
  <p:clrMapOvr>
    <a:masterClrMapping/>
  </p:clrMapOvr>
</p:notes>
</file>

<file path=ppt/notesSlides/notesSlide3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709B2-4864-E43D-9FB5-2E798E6A8C8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E056416-FBC0-3417-0059-5D1D3BB0C60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CC258BE-742A-CB7D-E230-B52878BFF98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AD92539-4EB6-76AB-1285-3544BE6E86A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336026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E66CD-684E-6729-1465-0EC35AB5212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5BF40FE-5AC3-9D50-1413-7C5C367379E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05C66A3-FD47-91D3-3C8E-D0AEB87ABA8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5B8F8BC-12F2-73E1-8531-D6C78902AB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06698579"/>
      </p:ext>
    </p:extLst>
  </p:cSld>
  <p:clrMapOvr>
    <a:masterClrMapping/>
  </p:clrMapOvr>
</p:notes>
</file>

<file path=ppt/notesSlides/notesSlide3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D50BA-1EDC-68C0-BC6B-A5BE6DA6753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194DDE3-1B8A-B199-B97F-F283EB94E22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5A27B6C-E05B-5D84-C7A9-CC3AACC0F50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C5FA04F-F493-3799-F360-60876DF0DB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9631746"/>
      </p:ext>
    </p:extLst>
  </p:cSld>
  <p:clrMapOvr>
    <a:masterClrMapping/>
  </p:clrMapOvr>
</p:notes>
</file>

<file path=ppt/notesSlides/notesSlide3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CAE78-6907-8CD0-DDA3-462477377B2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D3FFF79-9127-A120-6656-4A136E1166C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0149B30-BCC8-AEAD-0155-66752128D21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955F183-9E49-F177-11B2-7208C4775DA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76247234"/>
      </p:ext>
    </p:extLst>
  </p:cSld>
  <p:clrMapOvr>
    <a:masterClrMapping/>
  </p:clrMapOvr>
</p:notes>
</file>

<file path=ppt/notesSlides/notesSlide3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723B1-D71B-1AB9-FA71-6141E5E7CB7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9EB0405-473D-A49A-FA63-229B95AB7B6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A7732BB-81EA-28DB-02B5-74CB95BEBE1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A5554E7-A96D-3200-D085-422E648EC55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5930855"/>
      </p:ext>
    </p:extLst>
  </p:cSld>
  <p:clrMapOvr>
    <a:masterClrMapping/>
  </p:clrMapOvr>
</p:notes>
</file>

<file path=ppt/notesSlides/notesSlide3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7C6E0-5BA8-CA18-E402-3CDB4ADD35B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F6DDA1F-1018-D514-D530-16DC8B0AC40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F192A09-0AF3-AD14-9B46-60AF2DEB7B8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7EAEA9D-2719-9CC3-7E48-A19D458B512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06485891"/>
      </p:ext>
    </p:extLst>
  </p:cSld>
  <p:clrMapOvr>
    <a:masterClrMapping/>
  </p:clrMapOvr>
</p:notes>
</file>

<file path=ppt/notesSlides/notesSlide3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8CFE8-9A24-0C08-FF24-A1AC4AE58F7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6DAC298-0CCD-0518-A7F6-E368AE94B45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3A30738-3087-D885-FFBE-CF55E1E0A41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4226E1B-0537-D259-6FF0-526884E56F0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58102012"/>
      </p:ext>
    </p:extLst>
  </p:cSld>
  <p:clrMapOvr>
    <a:masterClrMapping/>
  </p:clrMapOvr>
</p:notes>
</file>

<file path=ppt/notesSlides/notesSlide3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1CB15-B269-2221-0E6E-7BE61BB90FB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DF01636-DAB8-528E-5C81-B48C8A74001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4E6024A-94BF-8526-906B-10C4E953218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8AA0708-92AF-2040-F46E-11E4A57940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31013328"/>
      </p:ext>
    </p:extLst>
  </p:cSld>
  <p:clrMapOvr>
    <a:masterClrMapping/>
  </p:clrMapOvr>
</p:notes>
</file>

<file path=ppt/notesSlides/notesSlide3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53471-08A2-5930-EA6B-C3EB55761DA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F313D73-2FD6-AAF3-147E-F7A2AA624AE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8527422-5FA1-54AF-69D3-66888C51366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7851232-1C98-7AD1-40C7-E75F872F5C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34632818"/>
      </p:ext>
    </p:extLst>
  </p:cSld>
  <p:clrMapOvr>
    <a:masterClrMapping/>
  </p:clrMapOvr>
</p:notes>
</file>

<file path=ppt/notesSlides/notesSlide3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00497-8D3C-3C48-8B07-BF2B6AFA868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9E5DBAD-B78C-DD29-50E7-BFF0A0F5CCE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30A7BA8-8084-E912-FE68-8556DCA10C3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A5D1AB1-8132-36C9-3481-58B04BB1E8C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97259324"/>
      </p:ext>
    </p:extLst>
  </p:cSld>
  <p:clrMapOvr>
    <a:masterClrMapping/>
  </p:clrMapOvr>
</p:notes>
</file>

<file path=ppt/notesSlides/notesSlide3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4BC05-B116-E992-8F5F-35E792974FB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DFF1D82-6F8A-1769-AE8E-476224D057A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0FFEA36-FCB5-BA87-CFF6-B958998ECD4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ADAFC59-E73B-5D32-E1AF-B45ED5241D3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03028915"/>
      </p:ext>
    </p:extLst>
  </p:cSld>
  <p:clrMapOvr>
    <a:masterClrMapping/>
  </p:clrMapOvr>
</p:notes>
</file>

<file path=ppt/notesSlides/notesSlide3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62E78-A9F8-FB6C-2504-A93EC40C919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E337F59-348C-DBDF-1A4E-E11964B4CA4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9794B18-E6F9-0A62-826C-47A8B42DD69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2EA3761-EC6D-8160-EFD2-7CF72DFFBA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159934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7A9E9-62A7-242E-C422-2138BC71FC8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7C9E56A-DDAC-D2A2-410A-9FBFBCD6348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FB97A9D-F468-7AF8-4BBF-4D22B8CC3D9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A188927-5EA3-AC6A-BD93-F86F4937428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83605565"/>
      </p:ext>
    </p:extLst>
  </p:cSld>
  <p:clrMapOvr>
    <a:masterClrMapping/>
  </p:clrMapOvr>
</p:notes>
</file>

<file path=ppt/notesSlides/notesSlide3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F690A-4C95-FA58-A7E1-CED3336588D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A4AC397-7D43-8700-4F7A-BB63F4723D8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B1A1CAA-9AF3-1FAD-3B69-5AF30530CD0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2200067-5C80-DACC-DEB4-2776A3B346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780989"/>
      </p:ext>
    </p:extLst>
  </p:cSld>
  <p:clrMapOvr>
    <a:masterClrMapping/>
  </p:clrMapOvr>
</p:notes>
</file>

<file path=ppt/notesSlides/notesSlide3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26451-F77B-9DAB-CE5A-7C40EA262FA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F20BE3A-B84D-34CD-0DCE-E1CECB443C6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23B4280-7CA4-B61A-046F-E5900C74D8F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8626B7E-60B8-C232-DC35-51F5DACA031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29375661"/>
      </p:ext>
    </p:extLst>
  </p:cSld>
  <p:clrMapOvr>
    <a:masterClrMapping/>
  </p:clrMapOvr>
</p:notes>
</file>

<file path=ppt/notesSlides/notesSlide3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40A5B-3375-B35C-6E08-762CEFE000F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3D803A7-30C0-7CE6-1412-9997C122F56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E980C37-5C95-05E2-FAEF-5C3952CB652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E8F1C09-E192-45F1-F046-13F78D9F7EC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08986341"/>
      </p:ext>
    </p:extLst>
  </p:cSld>
  <p:clrMapOvr>
    <a:masterClrMapping/>
  </p:clrMapOvr>
</p:notes>
</file>

<file path=ppt/notesSlides/notesSlide3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82FEB-EAF3-E37A-B0D7-BF8D9F9B704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44F540A-135C-16CB-0EBF-FFCAA2758EB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3A8A511-313B-468B-5F26-ED6E1530E8B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702E2AA-4BA6-3187-2EFD-872297282A7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4692112"/>
      </p:ext>
    </p:extLst>
  </p:cSld>
  <p:clrMapOvr>
    <a:masterClrMapping/>
  </p:clrMapOvr>
</p:notes>
</file>

<file path=ppt/notesSlides/notesSlide3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3FA37-C879-123D-0E9E-5F8ABB10605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50A1B48-5C4B-1520-BF23-42F3E35DDA5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ACA5649-47E2-D990-A0F3-8EE611F5704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C37AC91-C13C-3337-AE65-932C1717BE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3254753"/>
      </p:ext>
    </p:extLst>
  </p:cSld>
  <p:clrMapOvr>
    <a:masterClrMapping/>
  </p:clrMapOvr>
</p:notes>
</file>

<file path=ppt/notesSlides/notesSlide3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02E92-C37B-1069-318F-8D9DE675B0A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EBF61D0-C307-5812-8C58-CCEFB2A98C6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68CF9D5-3C18-91CD-B72E-E9E4F667616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C90864E-EC61-2333-49A9-D8B2D5A7D95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60424970"/>
      </p:ext>
    </p:extLst>
  </p:cSld>
  <p:clrMapOvr>
    <a:masterClrMapping/>
  </p:clrMapOvr>
</p:notes>
</file>

<file path=ppt/notesSlides/notesSlide3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65CC1-7D53-B175-BA2B-209BAD0298E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51AB582-7CB3-933B-C275-53DFE88FBCC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9F1B6C7-B456-A8A6-A1A3-6D5EA5D560B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829D75C-A328-03DD-6D59-6E07A5472A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87987604"/>
      </p:ext>
    </p:extLst>
  </p:cSld>
  <p:clrMapOvr>
    <a:masterClrMapping/>
  </p:clrMapOvr>
</p:notes>
</file>

<file path=ppt/notesSlides/notesSlide3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70117-05AB-02EB-5615-5C2D563A313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227FB8B-1ACF-559C-2D5A-CF53F514421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0AF586C-4E11-2AAC-B1E3-0DC7235BD7D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8EA8E71-581B-2DA5-D61F-FAEB4F29671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94575228"/>
      </p:ext>
    </p:extLst>
  </p:cSld>
  <p:clrMapOvr>
    <a:masterClrMapping/>
  </p:clrMapOvr>
</p:notes>
</file>

<file path=ppt/notesSlides/notesSlide3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028C0-E55D-377E-E59F-353F991E3BC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7657108-8307-69B6-DD06-C61D64E4CC5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92BE59F-ED19-B844-224E-BC92A0CC321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42990EA-0ECC-DB6E-341A-17B6452B13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6280044"/>
      </p:ext>
    </p:extLst>
  </p:cSld>
  <p:clrMapOvr>
    <a:masterClrMapping/>
  </p:clrMapOvr>
</p:notes>
</file>

<file path=ppt/notesSlides/notesSlide3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05E55-6031-C752-7806-23343B2B256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2A339F6-6972-14BA-82AD-E1E30709024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51B5D96-EA3F-D49C-DD97-7F6D816D94A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0142898-141E-D1D7-5B18-8F4BD1FB168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00932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C1E43-486F-7AEF-B339-7CF01E6BDDF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DDD519B-C185-EB01-39C7-5BA98A00C92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BFA12EA-092B-D71D-0AB7-DB38BA4E874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814EF23-6F00-8970-E484-9A253241F36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16288411"/>
      </p:ext>
    </p:extLst>
  </p:cSld>
  <p:clrMapOvr>
    <a:masterClrMapping/>
  </p:clrMapOvr>
</p:notes>
</file>

<file path=ppt/notesSlides/notesSlide3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8BFFD-E0D3-E706-FDA7-CEDC7843980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3489367-2E32-E3A5-0800-1DABD04D17A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7B300FB-B473-F42E-29FA-DBF7244324F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7CAB261-0819-9D27-2ADF-1336F50FE3A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8001177"/>
      </p:ext>
    </p:extLst>
  </p:cSld>
  <p:clrMapOvr>
    <a:masterClrMapping/>
  </p:clrMapOvr>
</p:notes>
</file>

<file path=ppt/notesSlides/notesSlide3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E6E60-71D1-CA5B-6AB0-4E106E0B2D4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7C5CF52-482A-9872-38B5-AE8B92ECCC7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EBECD52-8DCD-8696-E54D-3F3D7182C2B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8B7CF34-73BB-31F2-825B-63E7C1BD0E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7327437"/>
      </p:ext>
    </p:extLst>
  </p:cSld>
  <p:clrMapOvr>
    <a:masterClrMapping/>
  </p:clrMapOvr>
</p:notes>
</file>

<file path=ppt/notesSlides/notesSlide3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6B3A3-B6EC-D8A2-9B46-F0E37A1E0A5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9713926-CB67-3689-C4E5-773F0A5D0A3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0E87881-83E8-C154-2CBA-E45178F66ED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7ED4398-BC65-EFD5-ACB1-E3AE8148B69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2747286"/>
      </p:ext>
    </p:extLst>
  </p:cSld>
  <p:clrMapOvr>
    <a:masterClrMapping/>
  </p:clrMapOvr>
</p:notes>
</file>

<file path=ppt/notesSlides/notesSlide3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1C203-F2B4-54DE-582A-1857519A4AB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22A4760-93AB-F2CB-C2AE-48D4D9E4DCC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5C29514-3839-A986-42F0-71C90C84AF3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FE8B1C1-CB5D-3A20-E3EA-A99496581B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32259999"/>
      </p:ext>
    </p:extLst>
  </p:cSld>
  <p:clrMapOvr>
    <a:masterClrMapping/>
  </p:clrMapOvr>
</p:notes>
</file>

<file path=ppt/notesSlides/notesSlide3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06D64-FEDC-B4D3-0EFB-F6F1253DA95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BC15E59-2C81-110A-5E65-B3086FF6DA5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7DB317D-CE8D-E139-4D2B-69CCE971AE3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69F509C-309E-B5DC-85AB-88D1C0C5FCE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53105334"/>
      </p:ext>
    </p:extLst>
  </p:cSld>
  <p:clrMapOvr>
    <a:masterClrMapping/>
  </p:clrMapOvr>
</p:notes>
</file>

<file path=ppt/notesSlides/notesSlide3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AD806-BBB5-DAA5-83C4-5F1AB6597FA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4E523B7-00E4-E754-EDD6-8E6F2F225D0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6BF3F1D-4CE2-AA3A-C462-75ACA7F0EB5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4347D40-6FB9-1217-CC45-90DF1AF918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07244439"/>
      </p:ext>
    </p:extLst>
  </p:cSld>
  <p:clrMapOvr>
    <a:masterClrMapping/>
  </p:clrMapOvr>
</p:notes>
</file>

<file path=ppt/notesSlides/notesSlide3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1A86D-9E33-0818-EA65-1AEFDAF7849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DE91272-8E7F-5221-081C-61B67FACE19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533E4EC-CC2A-42C0-5D4F-A6CBE06F1FB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269DF2B-F731-D9BC-69D3-AC89FCD78B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9181516"/>
      </p:ext>
    </p:extLst>
  </p:cSld>
  <p:clrMapOvr>
    <a:masterClrMapping/>
  </p:clrMapOvr>
</p:notes>
</file>

<file path=ppt/notesSlides/notesSlide3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DD132-3A4E-C03D-D609-EFDB329D9DD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35D4227-FD7B-99EA-E421-E09AF548ABE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61A6838-1A55-1892-5B9E-C868C18B567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D23D48A-B682-6F55-110F-F98CB9BE49B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9098887"/>
      </p:ext>
    </p:extLst>
  </p:cSld>
  <p:clrMapOvr>
    <a:masterClrMapping/>
  </p:clrMapOvr>
</p:notes>
</file>

<file path=ppt/notesSlides/notesSlide3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92243-FA99-AA78-A7C4-C612ADB8863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D571246-2A44-47C5-59D7-D6070FDC2ED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9E5582A-3401-E269-DBBB-529A4DBF6C6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B4117A0-02B3-5876-7CEA-8225252357F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7795518"/>
      </p:ext>
    </p:extLst>
  </p:cSld>
  <p:clrMapOvr>
    <a:masterClrMapping/>
  </p:clrMapOvr>
</p:notes>
</file>

<file path=ppt/notesSlides/notesSlide3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12A53-E0F1-F4E7-AA63-42524CE7DBD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9D137D3-246F-3CF0-AF85-62C2103FAF2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FFF883E-9AFC-2734-BA1E-64DB73219B0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A4069D6-C253-95BB-0962-2C2E7C7BAA1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576000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4E6A4-109A-E01F-77CE-3198745AC49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67302C1-9EE1-D25D-F555-8E15733671F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609BEF6-C5C2-C1EC-C7E6-65B80F0F339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2400C85-E209-6575-1A66-C38C710EA7A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3972959"/>
      </p:ext>
    </p:extLst>
  </p:cSld>
  <p:clrMapOvr>
    <a:masterClrMapping/>
  </p:clrMapOvr>
</p:notes>
</file>

<file path=ppt/notesSlides/notesSlide3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EE798-FCF2-1814-11A6-C2B98DB4E52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494A3C2-DE5C-AF84-D9C5-55CA8F05969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4232120-AAFA-E5F5-674A-4C8A394AC05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0A33887-A7B0-8DCF-494B-5663969933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68317617"/>
      </p:ext>
    </p:extLst>
  </p:cSld>
  <p:clrMapOvr>
    <a:masterClrMapping/>
  </p:clrMapOvr>
</p:notes>
</file>

<file path=ppt/notesSlides/notesSlide3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F710E-C571-B182-B327-195D5019249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04F3807-F012-B555-3A59-9C8B204A11A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634FAC1-A3A8-4D69-5275-63A1DF8D0E9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1EE6277-20A8-63C2-00D1-1E1CBDBDCD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68231629"/>
      </p:ext>
    </p:extLst>
  </p:cSld>
  <p:clrMapOvr>
    <a:masterClrMapping/>
  </p:clrMapOvr>
</p:notes>
</file>

<file path=ppt/notesSlides/notesSlide3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53026-B4CD-A571-7701-A60B39D2DA8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44790D1-41AF-CDA2-2159-BCAD3CE8505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418E5E9-689C-258C-E364-22B994579FF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5A27DE1-3408-0ED5-F609-D49F294368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79496313"/>
      </p:ext>
    </p:extLst>
  </p:cSld>
  <p:clrMapOvr>
    <a:masterClrMapping/>
  </p:clrMapOvr>
</p:notes>
</file>

<file path=ppt/notesSlides/notesSlide3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E2296-462E-8CC8-84E1-AC4BDF74FBA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9A1992D-FB65-4A94-8D3D-04BA056CF00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E148DC8-B2B4-3EA7-8D44-B3623537327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29B1104-C089-83E3-DC37-9D9629C9DD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99424620"/>
      </p:ext>
    </p:extLst>
  </p:cSld>
  <p:clrMapOvr>
    <a:masterClrMapping/>
  </p:clrMapOvr>
</p:notes>
</file>

<file path=ppt/notesSlides/notesSlide3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CC194-1211-8CEB-3FF3-2CDBB47C820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399403E-83A5-B188-28C2-14ABD9D5E45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B3396C1-DDAB-F232-620E-DE21AAC19BB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7D420F1-10F0-B04F-97A2-14E5B470B36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7443663"/>
      </p:ext>
    </p:extLst>
  </p:cSld>
  <p:clrMapOvr>
    <a:masterClrMapping/>
  </p:clrMapOvr>
</p:notes>
</file>

<file path=ppt/notesSlides/notesSlide3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4787B-71DA-D86B-FB86-00053177862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9F4B4AF-FD89-3688-57DF-9FEAFBB6AB2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633DD2F-8E8F-3F0A-485D-F99056806AA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BFB169B-6EDE-0B35-767D-B1614440F25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29275582"/>
      </p:ext>
    </p:extLst>
  </p:cSld>
  <p:clrMapOvr>
    <a:masterClrMapping/>
  </p:clrMapOvr>
</p:notes>
</file>

<file path=ppt/notesSlides/notesSlide3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66159-F3B9-E800-42ED-D4390BF55DE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FD5B0E8-4F92-77E1-EF9C-ACF9AD63EF4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C4F4B39-29B6-A603-1820-66AD5027B70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D59119E-73FE-9C8E-9634-AD62CA40EB6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44565176"/>
      </p:ext>
    </p:extLst>
  </p:cSld>
  <p:clrMapOvr>
    <a:masterClrMapping/>
  </p:clrMapOvr>
</p:notes>
</file>

<file path=ppt/notesSlides/notesSlide3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DDD37-D7AA-CED9-35D4-C6EF37361E6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A48651E-E870-94EB-0178-D045E7C2573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A6E7EFB-FDAC-6049-B81F-5DCA13269BA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908A70C-3663-CF60-39A2-0C52C4C1A65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6844266"/>
      </p:ext>
    </p:extLst>
  </p:cSld>
  <p:clrMapOvr>
    <a:masterClrMapping/>
  </p:clrMapOvr>
</p:notes>
</file>

<file path=ppt/notesSlides/notesSlide3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BBCFB-5DA6-C308-D276-30DACE9BFA5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A3EE88A-BF17-155D-21FC-41E87318ADE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902FD25-1CD3-7319-5A75-B9DE15A2FEB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2B3EE14-3BFC-6426-E0DE-CE2AF3ACD1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56599301"/>
      </p:ext>
    </p:extLst>
  </p:cSld>
  <p:clrMapOvr>
    <a:masterClrMapping/>
  </p:clrMapOvr>
</p:notes>
</file>

<file path=ppt/notesSlides/notesSlide3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E92F2-2B70-3EFA-DFAD-15F33E375CA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D965289-0384-F03B-9D60-A15A3008379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1DCAEB2-5AE9-03F5-AEDB-F1596E54669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3F82340-A0E5-6F2A-34B3-28ED52E2A4E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461702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C3417-5F14-4399-A198-5A713363CCB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C65715E-2621-F06D-9E22-167AA519922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636A717-D8F0-5934-0D29-92B0A88121D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5949685-CC97-839E-366E-6FF38F6CAC1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17344372"/>
      </p:ext>
    </p:extLst>
  </p:cSld>
  <p:clrMapOvr>
    <a:masterClrMapping/>
  </p:clrMapOvr>
</p:notes>
</file>

<file path=ppt/notesSlides/notesSlide3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16B7E-4361-E740-DFE5-E35BDA9FB9A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0FAEA5D-C0AA-D138-1F2F-8289B6DE6B9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4D07D2C-21EA-612C-7D6B-0762548070C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6B6CD40-F44E-5396-435C-6D25B42861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45757681"/>
      </p:ext>
    </p:extLst>
  </p:cSld>
  <p:clrMapOvr>
    <a:masterClrMapping/>
  </p:clrMapOvr>
</p:notes>
</file>

<file path=ppt/notesSlides/notesSlide3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6AFCA-E410-898E-9ADF-2BF2FE24EAD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AAB6C05-1085-C234-8C42-3FB3D699E28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419A1CA-E82C-42F1-ADA7-A33D43D7D51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D25B3D5-D2D4-98E9-1EB7-2F3E001F4B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52253018"/>
      </p:ext>
    </p:extLst>
  </p:cSld>
  <p:clrMapOvr>
    <a:masterClrMapping/>
  </p:clrMapOvr>
</p:notes>
</file>

<file path=ppt/notesSlides/notesSlide3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B54AA-710A-30DA-C03A-DD34C4B0568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98A8376-6BFA-590F-A679-A9611C21E91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FC6D9C1-426F-DF95-F127-882845323F5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9E1083D-43D9-8912-03C3-D511C74BC49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40287066"/>
      </p:ext>
    </p:extLst>
  </p:cSld>
  <p:clrMapOvr>
    <a:masterClrMapping/>
  </p:clrMapOvr>
</p:notes>
</file>

<file path=ppt/notesSlides/notesSlide3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BF27F-C49F-BE25-30F8-45122642B5B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1CBA636-7230-B7F4-6CBF-351B98BF66B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767A5A1-3B4E-6DE0-ED33-EE9F4BED82F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A6317F1-ADBD-2CD9-ABB7-7EB2C83A52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15551913"/>
      </p:ext>
    </p:extLst>
  </p:cSld>
  <p:clrMapOvr>
    <a:masterClrMapping/>
  </p:clrMapOvr>
</p:notes>
</file>

<file path=ppt/notesSlides/notesSlide3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FEB26-76DB-7AFF-6672-CBEB533C8A9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28DA412-9FF4-0244-65E6-9B02962D42C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C7C4DB2-9538-35B7-BD45-9DF6542FC9F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CC4EF5E-5BC9-7225-CA54-8303AF1F4D6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23765203"/>
      </p:ext>
    </p:extLst>
  </p:cSld>
  <p:clrMapOvr>
    <a:masterClrMapping/>
  </p:clrMapOvr>
</p:notes>
</file>

<file path=ppt/notesSlides/notesSlide3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AADB3-7561-D2C8-5450-EE41AA77AC4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AF3C6C4-D7B2-51FB-AD1D-C14142468FB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B3A6D7A-27D0-BD38-5FB0-E2C493042D9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53E5C80-4728-08B8-3CC7-25A41C6A34B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841342"/>
      </p:ext>
    </p:extLst>
  </p:cSld>
  <p:clrMapOvr>
    <a:masterClrMapping/>
  </p:clrMapOvr>
</p:notes>
</file>

<file path=ppt/notesSlides/notesSlide3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41336-F247-B702-8AC8-E942829B76C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C8D8572-D403-1663-03FA-3D01977673C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40FCA00-9A4B-F9BE-8BFF-A980020E9F3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294202F-34D9-5638-191E-2E68BB73DA4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03141310"/>
      </p:ext>
    </p:extLst>
  </p:cSld>
  <p:clrMapOvr>
    <a:masterClrMapping/>
  </p:clrMapOvr>
</p:notes>
</file>

<file path=ppt/notesSlides/notesSlide3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BE74F-F10A-122D-F1E5-03A53677C0D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3A4665B-72F7-C4D2-93DE-19F09444044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B3AA47F-E4F7-CA45-61A2-4F62F150CE6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B2BE4ED-F20A-6CF5-F04C-575921D53FF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95480246"/>
      </p:ext>
    </p:extLst>
  </p:cSld>
  <p:clrMapOvr>
    <a:masterClrMapping/>
  </p:clrMapOvr>
</p:notes>
</file>

<file path=ppt/notesSlides/notesSlide3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BBD86-9722-A33D-D44F-D83D677D396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D22FDEF-0205-9A81-3AD2-02A6611F949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6E210DE-5FC9-474F-7A43-C31480C721B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687E78E-9223-285C-5181-498C6C898EF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0777522"/>
      </p:ext>
    </p:extLst>
  </p:cSld>
  <p:clrMapOvr>
    <a:masterClrMapping/>
  </p:clrMapOvr>
</p:notes>
</file>

<file path=ppt/notesSlides/notesSlide3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51976-1237-D18B-DBB1-7BB6C623EF2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22BAFC8-3C0B-F641-B7AE-FA59998DFF6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BC11DDB-C7C1-5753-5997-3B60303659C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AA247B6-11C4-EA4F-F3B9-E869A5404C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765396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8AF5C-6CEC-A6F0-F2A1-99DAAC7DD44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127276A-B7A1-A62A-EBD4-CBFCA9D2C14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1642C89-3C2D-C020-6D7F-355F45E11D2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E40E0AE-3FCF-0E41-3C7F-9891947A3C7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29828011"/>
      </p:ext>
    </p:extLst>
  </p:cSld>
  <p:clrMapOvr>
    <a:masterClrMapping/>
  </p:clrMapOvr>
</p:notes>
</file>

<file path=ppt/notesSlides/notesSlide3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6B7DB-76B0-4536-B057-466CEA650E6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C27EDD3-CC65-3314-DDA6-7BC5C8C8341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1553E4D-182D-9E23-E1C3-02D768780F0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8C14F37-7CA4-2361-8CB0-97D5F645F22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4646487"/>
      </p:ext>
    </p:extLst>
  </p:cSld>
  <p:clrMapOvr>
    <a:masterClrMapping/>
  </p:clrMapOvr>
</p:notes>
</file>

<file path=ppt/notesSlides/notesSlide3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7E8FD-1C9E-C115-0DE9-1E5E6DD7BCA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63B85A0-F1F7-EE14-0649-F8E4BF0D7E7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BCB460C-A57A-DA64-C4BB-F2FC2DE3468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2F513B3-2709-F607-0943-7908E3FE7D3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56221778"/>
      </p:ext>
    </p:extLst>
  </p:cSld>
  <p:clrMapOvr>
    <a:masterClrMapping/>
  </p:clrMapOvr>
</p:notes>
</file>

<file path=ppt/notesSlides/notesSlide3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65F5E-FB18-14D4-858F-D5DCD04A885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010AA1B-D10A-999A-A45F-6CE7FC11F00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1284B2D-4911-F22C-C4F0-F561C8E9CD7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AB3298E-0995-6104-1755-E87316F6CF3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57059238"/>
      </p:ext>
    </p:extLst>
  </p:cSld>
  <p:clrMapOvr>
    <a:masterClrMapping/>
  </p:clrMapOvr>
</p:notes>
</file>

<file path=ppt/notesSlides/notesSlide3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88636-9D79-DAA2-54AD-7741BEDD474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CA23F71-7290-21FC-4750-77514034744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29D36CF-164B-20A5-ADDE-8C2826F0790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FF11087-AD1B-B496-26A6-1DEC81D8A2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37875398"/>
      </p:ext>
    </p:extLst>
  </p:cSld>
  <p:clrMapOvr>
    <a:masterClrMapping/>
  </p:clrMapOvr>
</p:notes>
</file>

<file path=ppt/notesSlides/notesSlide3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2B780-F31B-0E36-5885-620A5502CC0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39C6154-8216-C061-B101-B48E414E093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FD9C95A-6DD8-6BD7-D406-83207FCA1AF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557ABFB-4B9B-BC94-B289-030B1808037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4634925"/>
      </p:ext>
    </p:extLst>
  </p:cSld>
  <p:clrMapOvr>
    <a:masterClrMapping/>
  </p:clrMapOvr>
</p:notes>
</file>

<file path=ppt/notesSlides/notesSlide3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2589E-3E83-C7B1-A0FC-4D03DC1158C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9966885-333F-CE6B-B98D-370C6EBD506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86E6D15-3ACA-61D4-7BD1-2F0994FD53A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5EEAF3B-1B0D-E68C-85E1-DFAF20C318D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89612159"/>
      </p:ext>
    </p:extLst>
  </p:cSld>
  <p:clrMapOvr>
    <a:masterClrMapping/>
  </p:clrMapOvr>
</p:notes>
</file>

<file path=ppt/notesSlides/notesSlide3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68060-579D-C665-B16C-9DD22A28E11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929027C-F822-162B-825A-938D95F94F4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D01E8C6-7005-208F-B01E-30B6DF233DE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0907861-EC7D-699B-DB8D-03BC3A352AF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3887586"/>
      </p:ext>
    </p:extLst>
  </p:cSld>
  <p:clrMapOvr>
    <a:masterClrMapping/>
  </p:clrMapOvr>
</p:notes>
</file>

<file path=ppt/notesSlides/notesSlide3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82557-C5F5-FCB7-C2FE-BAB29929B56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0BC1128-195E-4AB7-7161-C1C3313519D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CFA116E-CE61-6FE2-A8E2-AD1C3980563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095270E-BDBD-9D6B-CEE8-F5DA13683E7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11546280"/>
      </p:ext>
    </p:extLst>
  </p:cSld>
  <p:clrMapOvr>
    <a:masterClrMapping/>
  </p:clrMapOvr>
</p:notes>
</file>

<file path=ppt/notesSlides/notesSlide3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9D508-C80B-DCFA-9169-CD5F107F33F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E206A0D-1A8F-BA5F-6345-7EC7992F1A8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5ED9F43-4F87-7487-3153-ABEBFA2A585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0537592-6B85-A8FF-ECB6-30ED70014A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58094876"/>
      </p:ext>
    </p:extLst>
  </p:cSld>
  <p:clrMapOvr>
    <a:masterClrMapping/>
  </p:clrMapOvr>
</p:notes>
</file>

<file path=ppt/notesSlides/notesSlide3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82DB7-8107-7389-7A3F-C87B637D733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FC6D571-B6C7-9428-DD32-201B879E668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4A3D6A7-15D6-D821-2A3B-C9FDCC8D1C4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A7D4363-A7B7-C567-FEB9-CFDA593BFA8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24260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5A765-AA6D-1B71-E641-A08C9F61211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F3A8473-C7C6-98D6-A653-E8B49DF12DC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30D113D-14D0-2459-3CC3-2AFF61C9C3C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2A8091F-C410-96D8-5DCD-848BC67BDD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3568623"/>
      </p:ext>
    </p:extLst>
  </p:cSld>
  <p:clrMapOvr>
    <a:masterClrMapping/>
  </p:clrMapOvr>
</p:notes>
</file>

<file path=ppt/notesSlides/notesSlide3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407BC-919B-9022-CF91-75AFFE21F1D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64FAF93-C836-B886-FDCA-73BCC3CFB4E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E8B47F9-2552-DE24-6FCB-51D1B408A28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C005931-8D79-4F75-5C6E-E4F3FAC4FE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4107330"/>
      </p:ext>
    </p:extLst>
  </p:cSld>
  <p:clrMapOvr>
    <a:masterClrMapping/>
  </p:clrMapOvr>
</p:notes>
</file>

<file path=ppt/notesSlides/notesSlide3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73008-ECA2-7E2A-45DE-9F60908A734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B588A33-91BF-E891-49B6-AFAE17C49A4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3869D91-1725-C2B5-7460-95EACDC56BE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92DA75C-29BB-2714-923D-1A6B5127A99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29170333"/>
      </p:ext>
    </p:extLst>
  </p:cSld>
  <p:clrMapOvr>
    <a:masterClrMapping/>
  </p:clrMapOvr>
</p:notes>
</file>

<file path=ppt/notesSlides/notesSlide3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31018-A486-F2BD-201D-99AA5A3C1B5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4D2DA92-AA58-65FF-E838-7668A13B0AE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6AC3498-E130-4FA0-1A45-B609F1CC618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5241D3F-7334-3B44-7D60-A2FA0634943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07670171"/>
      </p:ext>
    </p:extLst>
  </p:cSld>
  <p:clrMapOvr>
    <a:masterClrMapping/>
  </p:clrMapOvr>
</p:notes>
</file>

<file path=ppt/notesSlides/notesSlide3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274CD-FAB5-0390-B5D7-DBEFAD496F0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9396AE8-BAF1-B0B1-8B1B-68DAF93A90C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93552AD-6436-28C4-2631-6207A7E3FBF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D775FE5-77D8-78AD-C03B-B592AF74F7E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62425165"/>
      </p:ext>
    </p:extLst>
  </p:cSld>
  <p:clrMapOvr>
    <a:masterClrMapping/>
  </p:clrMapOvr>
</p:notes>
</file>

<file path=ppt/notesSlides/notesSlide3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6A5B4-93A3-F6A3-EDEA-6BBD150923A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2E9806D-B4F8-2408-61A1-F1528FD229A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58045E0-D654-8A75-C446-589EA0D68B8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0905892-CF24-24F1-25BB-4A73C89D5C9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22592902"/>
      </p:ext>
    </p:extLst>
  </p:cSld>
  <p:clrMapOvr>
    <a:masterClrMapping/>
  </p:clrMapOvr>
</p:notes>
</file>

<file path=ppt/notesSlides/notesSlide3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146D0-96B3-3960-3712-44C4CC1C4FF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355B24E-71A6-9007-5C3A-547FE148515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5BB8811-63D0-EA8B-2B9E-56C6F2DBED0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5C51D94-C3CE-E3D3-2332-1C249BD0879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8982841"/>
      </p:ext>
    </p:extLst>
  </p:cSld>
  <p:clrMapOvr>
    <a:masterClrMapping/>
  </p:clrMapOvr>
</p:notes>
</file>

<file path=ppt/notesSlides/notesSlide3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BD0A2-77A5-FCC7-F744-4DC05D46862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B998F58-7881-3F5A-4549-57BEA8642B5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ABAEA0E-B6F6-1968-1B4D-5E0FC5F0E3B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5A7476A-5312-B18F-76A8-74307FAF155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82528619"/>
      </p:ext>
    </p:extLst>
  </p:cSld>
  <p:clrMapOvr>
    <a:masterClrMapping/>
  </p:clrMapOvr>
</p:notes>
</file>

<file path=ppt/notesSlides/notesSlide3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22F85-C5EB-20AA-96FB-C1341C46105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33F685D-4C0A-C649-B489-ADF3DC125A9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355E7CC-8283-F929-B0F4-5A61B618086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38DD66D-60B5-DF38-EC51-B5DC086D62A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90359184"/>
      </p:ext>
    </p:extLst>
  </p:cSld>
  <p:clrMapOvr>
    <a:masterClrMapping/>
  </p:clrMapOvr>
</p:notes>
</file>

<file path=ppt/notesSlides/notesSlide3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15B9E-5431-BB84-A25D-F1EC24E0ED3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2966B8E-0C74-0AD8-2DD9-5148B4AC9D7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96F99FF-BC70-1CD4-DF75-AA3A63BCA7A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F1C0611-4AE9-5803-63D5-2D29E86B72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7452997"/>
      </p:ext>
    </p:extLst>
  </p:cSld>
  <p:clrMapOvr>
    <a:masterClrMapping/>
  </p:clrMapOvr>
</p:notes>
</file>

<file path=ppt/notesSlides/notesSlide3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7B365-9C15-B3F9-E7EC-82CF19D5253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6D167E7-05FE-93B1-488A-ED19CD76155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C7F01D2-7096-8EEE-6758-3A5523E8DEE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9D6674A-277D-A01E-7BCB-BB4973F4AE8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156934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DB345-97F6-EC5C-F5F0-747D3CB804C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7162ABA-2ABC-D7C1-4866-5FB01D567CA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8F27682-1448-D415-5758-EDD6CE96815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74A8312-2C12-0068-A955-D28CD33F35D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46076113"/>
      </p:ext>
    </p:extLst>
  </p:cSld>
  <p:clrMapOvr>
    <a:masterClrMapping/>
  </p:clrMapOvr>
</p:notes>
</file>

<file path=ppt/notesSlides/notesSlide3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E8E77-BC06-52E2-EFB9-00B78528679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C08063D-1B7C-6045-3BC2-5D4736EA8FE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529D5DF-52B6-B0FF-D9AE-A07B152F108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B005E94-33BE-E75B-FAAD-89B4E28324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95255515"/>
      </p:ext>
    </p:extLst>
  </p:cSld>
  <p:clrMapOvr>
    <a:masterClrMapping/>
  </p:clrMapOvr>
</p:notes>
</file>

<file path=ppt/notesSlides/notesSlide3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29E97-C4E7-1ECB-3D09-05B910910B8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DBE1DF2-4F35-0F07-71C0-DFF5C786B22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2FE8839-C216-680A-F355-2F3D2484143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3B586AB-514B-3840-02F2-B9307E46EA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35954138"/>
      </p:ext>
    </p:extLst>
  </p:cSld>
  <p:clrMapOvr>
    <a:masterClrMapping/>
  </p:clrMapOvr>
</p:notes>
</file>

<file path=ppt/notesSlides/notesSlide3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7C508-6CA9-1791-B2B4-C0A137D919C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5301A2D-1FCD-6DC8-0CDF-0CBE8FD0973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4587D68-38B3-17C6-703B-8BBDF07257E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9B0CFC8-3255-AFEF-3665-B7BA33AB92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6260818"/>
      </p:ext>
    </p:extLst>
  </p:cSld>
  <p:clrMapOvr>
    <a:masterClrMapping/>
  </p:clrMapOvr>
</p:notes>
</file>

<file path=ppt/notesSlides/notesSlide3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D61E3-0AC0-6730-2490-78841FFF74B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930C6C8-0B0D-5EBB-D7AD-E54D276B169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6B70D5F-C4E3-698C-0892-AE07A8ACBD1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6FECFF0-CA59-786B-7213-71840C6E60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49982190"/>
      </p:ext>
    </p:extLst>
  </p:cSld>
  <p:clrMapOvr>
    <a:masterClrMapping/>
  </p:clrMapOvr>
</p:notes>
</file>

<file path=ppt/notesSlides/notesSlide3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85CF1-80E3-A504-CD71-3DA9BEA1095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71312E7-56F1-BDAD-C753-59DAA278F6D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97DC0F4-1AB3-57F5-7922-4E5A76B079C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EF3E556-F431-4350-823C-4D87B2A27C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60736671"/>
      </p:ext>
    </p:extLst>
  </p:cSld>
  <p:clrMapOvr>
    <a:masterClrMapping/>
  </p:clrMapOvr>
</p:notes>
</file>

<file path=ppt/notesSlides/notesSlide3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E95A9-4C48-CED3-897C-E823B0E298F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B7D6014-3E84-480E-2451-62D803E2ABF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D0A2644-BFEB-9965-B21E-2AAAF2DF37C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39A1817-CAFB-F89A-7E5A-3853A76F859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44363605"/>
      </p:ext>
    </p:extLst>
  </p:cSld>
  <p:clrMapOvr>
    <a:masterClrMapping/>
  </p:clrMapOvr>
</p:notes>
</file>

<file path=ppt/notesSlides/notesSlide3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BC0E5-D34D-5D82-E421-C74D09CC677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312BE2F-8FEA-981D-80EB-945E1AF5AAE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50CE1EA-372D-6C6F-9686-F1B661CE8D2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8A7851E-8EE8-09BB-73DC-CBC707AA57C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13506806"/>
      </p:ext>
    </p:extLst>
  </p:cSld>
  <p:clrMapOvr>
    <a:masterClrMapping/>
  </p:clrMapOvr>
</p:notes>
</file>

<file path=ppt/notesSlides/notesSlide3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EEC4E-7CAF-7EAA-49B5-6EA101F81F8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12AEC0E-BD53-B1BE-28F5-82C96C749DD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69EA85A-B210-33A1-BD48-E161DF224F3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CC1A14D-593A-EB78-EA7D-5E0CA66970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90359381"/>
      </p:ext>
    </p:extLst>
  </p:cSld>
  <p:clrMapOvr>
    <a:masterClrMapping/>
  </p:clrMapOvr>
</p:notes>
</file>

<file path=ppt/notesSlides/notesSlide3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D4117-EE02-E520-5E37-9936C58FAC7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54E34C1-E9F2-7E2D-7303-BEC852DB1A9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EF10800-A199-43B5-5D3F-01659CC9005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BD9ADEB-B79E-A67B-01FC-38759FEB496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18516904"/>
      </p:ext>
    </p:extLst>
  </p:cSld>
  <p:clrMapOvr>
    <a:masterClrMapping/>
  </p:clrMapOvr>
</p:notes>
</file>

<file path=ppt/notesSlides/notesSlide3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B700C-D1E7-34BC-B9BF-9D8693748AC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D73F56A-22FF-8EF6-EBB4-375AA68D6B9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D86305D-D8B7-9D52-271C-89465DB01D8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DF6DFCC-66ED-71D9-1634-53608488040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777400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D0433-5E80-2E0A-3061-11010D9EBA6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2B6CD43-BD13-F119-012A-6D83B95F38B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4C22D4D-36A6-ECA5-65EA-D35A0B135FB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3092075-FF59-502D-2EF1-4CC36780AE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801828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4A5C6-5228-50D2-21DC-032BC06D328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EC886EE-699B-3B57-E333-A4343B59BBF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DF47153-831A-084F-26C7-079F3425803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AB2B542-F330-E6EA-8DE9-4C274C3D9F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50340062"/>
      </p:ext>
    </p:extLst>
  </p:cSld>
  <p:clrMapOvr>
    <a:masterClrMapping/>
  </p:clrMapOvr>
</p:notes>
</file>

<file path=ppt/notesSlides/notesSlide4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3A5BA-9AC3-7419-8FB0-FB411D2759F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C2B4F90-9A31-8733-E967-2E6C2FBB188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52AC136-62EB-813D-52A9-8F7ADFD6A99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EEBE1A3-3A65-D568-61E0-AD71FCE5C83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66311800"/>
      </p:ext>
    </p:extLst>
  </p:cSld>
  <p:clrMapOvr>
    <a:masterClrMapping/>
  </p:clrMapOvr>
</p:notes>
</file>

<file path=ppt/notesSlides/notesSlide4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ADD97-E1F4-3543-8B11-E955DF7273F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C616C97-6BD6-370C-5E35-FD4FD653868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7F7D146-E857-68F2-F49F-003A178809B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FF55C54-69C5-2BDA-A0B6-56F01C4F8AD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54498585"/>
      </p:ext>
    </p:extLst>
  </p:cSld>
  <p:clrMapOvr>
    <a:masterClrMapping/>
  </p:clrMapOvr>
</p:notes>
</file>

<file path=ppt/notesSlides/notesSlide4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763AC-C08F-3A06-E8A2-028F148D8DC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3519307-D5E7-FF25-E3BF-D239F4407FD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0A3BD09-6A9C-7632-0AC7-71B42AE448A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8E4333C-D425-1B79-BF99-E30AEF633C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36674070"/>
      </p:ext>
    </p:extLst>
  </p:cSld>
  <p:clrMapOvr>
    <a:masterClrMapping/>
  </p:clrMapOvr>
</p:notes>
</file>

<file path=ppt/notesSlides/notesSlide4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F3AB8-1F68-7DD6-4870-9A1CFE7634B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8DBA724-03C2-45D6-DFE7-FDC9E522555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597E080-725B-6920-ED99-FCB2EBA2D84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13D338F-C97C-56EC-E687-B1F6DAF368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72893382"/>
      </p:ext>
    </p:extLst>
  </p:cSld>
  <p:clrMapOvr>
    <a:masterClrMapping/>
  </p:clrMapOvr>
</p:notes>
</file>

<file path=ppt/notesSlides/notesSlide4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15839-BD40-6B4A-C250-68B9688BDF6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181D498-242E-5AB0-CD8C-E1CCB917F07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4E910D9-E1EE-7FA2-9B69-06A3B989C44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71428C2-C7EF-019B-EC04-6DD7D9463AF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2248718"/>
      </p:ext>
    </p:extLst>
  </p:cSld>
  <p:clrMapOvr>
    <a:masterClrMapping/>
  </p:clrMapOvr>
</p:notes>
</file>

<file path=ppt/notesSlides/notesSlide4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2EB93-952A-15DF-A632-DE8B2C523C2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06634FC-7D57-DD22-9209-ED9EDBB2591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10CD04B-D8E9-CDA2-798F-84A65B63545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30227CA-FD33-75C2-0392-BEE709554EC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61616357"/>
      </p:ext>
    </p:extLst>
  </p:cSld>
  <p:clrMapOvr>
    <a:masterClrMapping/>
  </p:clrMapOvr>
</p:notes>
</file>

<file path=ppt/notesSlides/notesSlide4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75D59-AE82-2370-F0F3-E8B539EB18E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87E6B4F-69C6-29DB-BB6C-EE3A7BD4006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7CE3478-76ED-B7AB-4524-FC4BFF9132B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8BC47C4-B18D-0428-CA5C-BE23834385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7195885"/>
      </p:ext>
    </p:extLst>
  </p:cSld>
  <p:clrMapOvr>
    <a:masterClrMapping/>
  </p:clrMapOvr>
</p:notes>
</file>

<file path=ppt/notesSlides/notesSlide4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075A5-5184-6801-829B-C4F7DDAA6FB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E805730-AC6A-F704-D185-3A3F7F012B9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5C0F52D-43B6-76ED-AAC1-00194115C62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51B9824-B8A0-25D0-4235-A9E48426931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52669775"/>
      </p:ext>
    </p:extLst>
  </p:cSld>
  <p:clrMapOvr>
    <a:masterClrMapping/>
  </p:clrMapOvr>
</p:notes>
</file>

<file path=ppt/notesSlides/notesSlide4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4C27F-1E22-0FBB-5DA6-71A3DD5DEE7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F8C091D-64D3-514E-4699-DF11C9DFC6F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46AB8CD-4121-CF45-890F-F0D26E27000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E268E88-B93A-7703-B5A3-33335B90585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98139278"/>
      </p:ext>
    </p:extLst>
  </p:cSld>
  <p:clrMapOvr>
    <a:masterClrMapping/>
  </p:clrMapOvr>
</p:notes>
</file>

<file path=ppt/notesSlides/notesSlide4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C2E01-9FCF-4763-DC90-A642CB1991C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ED821F8-C987-2E17-BE6E-F260E1A80DA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6B63CD7-4938-E840-BA55-F7299629AD3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89B2495-E181-72AD-7F00-8269DD46EA9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827995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CFB72-98E8-C0D6-99AA-D56927711D1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CAAD4B9-218A-DC50-9F54-C451160EA54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1D2777D-5115-7886-810A-43B2C1D9D76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F6797CB-B16C-2924-2451-FFC27A665F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14283994"/>
      </p:ext>
    </p:extLst>
  </p:cSld>
  <p:clrMapOvr>
    <a:masterClrMapping/>
  </p:clrMapOvr>
</p:notes>
</file>

<file path=ppt/notesSlides/notesSlide4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6D1F5-66FC-CE10-FA61-1DB8EBB05FB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7A864CB-9C8E-D831-4D7A-EC65A9FA68B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CCF569D-D9B7-861A-2428-D1620079DD1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98A9B30-C27A-EAFD-7666-92CB6225337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3765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DC60B-0855-12AF-E9F9-9A14A8A09A9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F382386-EF31-AD43-CC42-38B206C25EE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06A58A2-4B52-4C93-0AFE-71865ADEF37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0F36906-E588-B13F-F2AB-9A75322B65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259448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D2299-01CD-F77D-ACA9-4B3B1DDF208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AB72EF0-ADFC-AD91-BAD3-9350F1FAF95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AF5E6D8-6EBF-A96D-3E5C-9703248CB2A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12FE970-7C16-35A6-E515-0F3FB5BC19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893609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2AD8C-B5F3-A560-C70D-759EAD0EB85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D92DA98-51C4-4AFA-7B87-A9608A644B2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CB92D30-67C1-7D4C-0EDB-916DFCC80B7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5C00D6E-EA27-3F9D-292C-53CD1FDF1B3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19765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9151D-304C-421D-48F0-EA6E826A98D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9A692E0-8AFA-2C71-44CD-453690FC803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3488A73-5B9A-2C77-C7B1-CF832F3561C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F303A40-95D0-9640-142D-4FE4F09CC0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263729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3C755-D3AC-2493-E855-E2E3257C8A1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FF36079-EC5A-F889-544D-862E6090005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C55EF94-5C18-F1E6-2B86-5FA278A5AA6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E155BE9-7456-E6BA-62FA-F4B46E925A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218015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CDD07-1AFE-0654-48D5-891836EE601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F7215CB-0409-8A82-4777-C2CDBBB79A3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80DD62D-EBD5-5F84-BD38-9CF3878D425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1EC14CE-7E27-97A7-FF51-38C114527B0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620248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9ECD0-2985-62EC-CC78-42D18FE95B6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562CA05-D22B-E7EF-067A-BAE7629C397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005CE61-CABD-0AA8-AC2A-C4F123C2602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A89FF29-5320-E926-68FA-EAD388715AA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2950795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75EF2-662C-4FAA-B342-C46C4D00E5D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212035F-342A-7991-32B3-F4FF87B77F9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2FA5D2B-0A91-81A0-1DD7-F5009BA3B46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0D20497-64B9-5F9F-7D78-12327977ED1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0984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BED4A-32E9-1325-6AD2-628B036018A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5B80CBB-F1DB-A51A-FF21-351D2B7BC00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DC3F130-72BB-E3DF-35E9-2EEB047AB9A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EF1A6AD-0ECB-DEB1-659E-4A935326B2A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9923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DE35D-1951-6ED6-7D41-0F1FB98F3F2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0313B5D-76F5-B782-1615-6926054A973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B2CBF88-962A-FDD9-6651-730A12C0B22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A9D3318-05BC-3795-0497-0D91D264830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0738127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23B0C-BE52-D0CF-AC62-B8B928DF3C5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558B9BD-6EB8-10E0-B70F-E4FF1AFF9E1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DBE9ADF-AF80-A5FC-8D26-94FBF1EFD97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6A61348-1159-17B8-B49F-F04F1F5C8C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0162666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EE652-2253-B698-A9F0-575F74747D6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1C4D8E9-C3A9-F355-32CB-CFD59B871A8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478F0BB-B380-3489-EF8C-777DEBB1DCA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F267692-AA3A-C6D7-0C03-99781BF916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75202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38ABE-0DD3-1663-D849-A3969FFDC37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2496527-2C61-E106-8CE4-48CB7E1EC6C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0AE7483-58C2-4D49-B14F-2464674B67F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E9CADFD-69C4-19AD-7527-4B3362CDED4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4334580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8581C-65A7-EED7-05CD-D863DECB03D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04B9FF4-E1A0-D686-DFE2-EFFAB50CFC9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4124EC0-865F-7D21-65E2-CEE2A7F7595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C6F98D8-A7C3-453F-6A28-6C28B1C06D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7567432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51CCC-E166-32E9-B9E9-848BA3599E3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B264320-F91C-FA49-CB2F-D9F331B7884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9B538B1-0A6F-73BE-CCD8-9ACCDACB4D3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0A7049D-54AA-FF75-D919-960E4F8BE33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373367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B1731-2A30-DE92-099A-8ECCC076D96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CA4E6D8-BBBC-9C0D-0852-C91C8F3FE71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F51464C-D767-C205-993F-784D9AEA9E3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8216410-E1C9-0589-0CC4-F79ED21D4C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3488418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03245-867A-7233-9FB7-937421A9DF8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F3925DE-0AD2-4626-DCA2-E54D114E802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DDA6ACB-13FE-5733-89FE-BE46A67E121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7B0F583-F64C-1074-A600-E112888533C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4638172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0DC40-AD31-B581-67D7-5E711744F7A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526792F-E5C2-C54A-E888-C9D7FA7DDE2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AC541E5-1BB2-6D0B-D1B8-0D2EED5B03C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CC02EB5-6BC4-95D0-D29B-10FF4B09FF9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0705853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55DBE-AFF1-08DE-98C4-3C7E3F6E647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550F221-DBD2-4A67-0751-5C50AC81C5A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08E9A1B-58BE-A2CA-89CA-6CBF5F0D194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2D62057-4566-597A-4444-E98A9F6F5DC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53548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36B39-96ED-10E3-3CC8-9A60518AE8E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23B7FC6-8A27-EDF0-20D8-A8A4233B377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3443B2C-F410-1C4E-3918-EED4C02D689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42D7078-9D97-0957-F6F5-D3D440421DC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5317009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2991B-DB31-988A-7046-31425F2CD53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4928B7C-86FF-3BAB-596D-5440B23AB75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7454202-11C3-4DD6-9F58-4A1046B4393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EE1FFAB-4BCC-119D-876B-38C2695B1B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5125993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AEED5-BDC7-832D-16A5-5DA6C806738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BCE084C-9006-40AB-7554-FB640643892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A65B2B8-E720-4360-E8E2-490BFA663EB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F832693-16A1-7CAB-E667-58817C92396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5619251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DC3F1-4073-5120-AF25-CAE9676BC2C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70A5692-EF76-A523-6019-356119B7498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567665B-F3F7-9B7C-031F-9FDE25CFECC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2F9D7CD-B764-4CE3-A026-AE9A71D764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4224639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50039-25C0-98FC-2BF6-F3B270C1A7E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226FDF9-4FDD-9439-6BAA-AA99A44072E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B5CCAB6-9F79-F49D-5D77-B934A3E8FC7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666AC25-47A1-C2C1-EB6D-BC503636AEB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8927034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45A6E-6B08-3D22-0391-72BB7098308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F0826DA-37BA-E1A9-CFF3-EE0C46D9DA7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83B0BBC-7EBC-50C6-3BAA-BB0EAEB06E8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AC159C0-BCA7-3164-3D6F-F3D83C1AB2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150997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598-50C9-F896-C0BD-D787A1F8AA7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3B1539B-0690-2313-C35A-CF620C45C8B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0A71AB2-DABC-DB71-A306-6EB6F004A2C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78C60AB-7B61-D0A8-BB97-8A99B8CC2D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9104207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30657-9952-2D6C-9197-E77790B2341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0FF89AE-FA81-90A0-B3D1-E525A18CF02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0C1C06A-E4BA-1D2E-EE29-61037432517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85C69D9-A8E3-97BE-C11B-26DA3A7CE8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3207472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3F7E7-0481-3C95-24B7-87115C5EEFF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DBEB6CC-DE47-371C-D6DD-E3357FA541C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578390B-0D2E-8564-C326-C701F121B36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6C0A2D6-37D2-FD7A-3F94-41356FCF45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5788891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27B52-F3DB-4C90-20D2-709D58ED2B2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46C326E-C6C1-DBD2-122E-644338C81DD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0D2A3BB-ACE9-14BD-9050-BA16C001A83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0940498-B264-B3F0-B3B9-653D18642D8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9417629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56E03-2A1F-4B71-96ED-0467738F552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8D0CB8C-C04A-817A-4492-FAA25079D08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92E3A30-1020-407F-D506-08C236A3181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390D8AE-8F52-4C72-5F94-0D89169B902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066988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D689F-1AA0-FB01-7794-0F08AC3F40A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99D333E-E913-A7F3-84AC-BCEFC0A80D3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769520B-5201-B718-F4C8-3F07C034DBF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D758B2F-F1EC-408F-840E-FA147A98043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3874496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DAC75-18CD-FF11-DC0B-F18CF543897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E1C34D8-C706-58CC-FC25-FBE8A8C2640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C154B0F-E96A-A600-7DA7-D3E7C6F8F1B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2F4B1C1-CE9A-9714-891C-D81E66D02D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7225835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1B4B5-101A-671A-29B3-212B5E726AA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31B11C5-6EC7-F288-0EB6-B53136F9DDD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E545C47-2C4F-1736-7EA4-4CB4F2A7B5E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51CCDAA-1550-5269-1D99-78B26CA1EE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681805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686D1-F176-0757-65A1-8AA93156318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FD62DE8-BA32-EEEB-9C25-A01DCBF5950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9C51BAF-DC1F-27DB-DF61-2439E14AB7C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9BB5D85-DDEF-9C74-3523-55F7CD42B39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8901652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82B32-F3DF-2E8E-4FCF-AF7D60AC104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C5BF528-1B08-4968-6CF2-BB131FAC3CB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55C9465-8A42-1B15-0085-4759209F87B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72222BA-FD9D-5FF1-B64D-69BD0C381D0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7376685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42B01-EFD5-FFA5-D312-FF0D986F69B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296F663-0FEC-2503-0EA0-545A8B51D37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920BE93-C7A1-4FBE-295D-2526D604A4B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0553938-02A0-E320-8C01-0C14C9D016A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1084626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1134C-4705-C1A8-965B-A91E4DACBE6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3DD93BC-B88B-C897-F901-DB17390C77E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330096A-69C4-D1D0-B39C-6C857F86F5F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C5C0279-42E3-5D06-A162-15F198CCB6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8636231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3D878-FF07-EB90-B510-1606B047B3C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F187864-5FC5-8F0D-6CB2-38B8E48AED3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B8328F2-FEBB-E2F2-08C3-0781E253A19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83043FD-E3F5-5FB7-C773-D5F9BF3691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7919924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F5D3C-0AAB-32B8-A5F5-ED59B9154F7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50DE356-EC2C-086B-8A17-FBA51469AB8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1003812-CED3-10A5-181A-99679F881DB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6013B26-2516-4452-C5ED-B458057789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687251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7E85D-2174-659D-312F-F9CB6A83E02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051643D-7BCA-CD09-E653-EAB5293FCF8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6FF4227-04CB-5DF4-74D2-DD7720CD188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687B7BB-3DD6-38C1-2AA5-BEF4DDA7B70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6724806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2D9C6-3B3A-2ADB-1C71-124B51BAB62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5EE9A29-A752-23BE-7831-7CD0155A001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544AFC9-6B9F-EA9E-CE27-B2187DB9A99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6CC4EEB-0315-BF2A-29D6-96262E61AE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042647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932F6-1795-860F-1296-4B0214A3C7E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0FD34E6-C603-BE5B-2997-B4E0F10331F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3502CFA-A1A1-D12E-505A-65E8E4DE669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7A8FB89-4464-5E8C-6C7F-C4D0DDD9D44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4218206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FC37E-3A32-E4C9-2B98-4D71B10CA07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BCC31EF-2E57-B99E-F094-6CFF598F4C3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63B5AA0-3137-1F35-927A-AB3670AB1F9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B1BA60D-74A5-1BAB-CCE7-746E2D973CA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7870894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91B6D-FC74-2795-5D9D-B39B7DDCD0F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58BF0AE-5405-DA05-AB97-5FF3D32A491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AB11700-FAD3-D883-7FE5-75E5163942E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E92B6A4-8632-797F-D5CB-468E162EDA0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8748366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9CEA3-7FEC-AA46-C790-AB4F5626E6B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1CB23E4-85B0-7371-D239-3F9568FC26E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C84635C-E2C1-6527-CBCB-EBB3A8A150C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01C686F-FE66-C352-CD7E-C5A09A8CA84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6639005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DD7A9-AA66-D437-3DEE-E3A2EA3F95D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165A2CE-B09A-3631-DF42-9935E25E572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54369FC-F927-4EF0-B87C-619E0A3DB6F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22BF162-5E45-7BE7-CFA8-D380336F6EA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8535195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A3788-A5D6-4DF9-9DEC-7B6B4D5A591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5272A20-84A1-3600-A795-E2DE29C3235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8A5B5F5-6AE5-48AC-EAB1-2DBB4706C85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F75CAC5-2156-2EE2-8F7B-9E8898A91F2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9731103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2E50E-6390-CC26-0E08-3775D66D248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467CBA0-7DB5-43BA-5711-398A61C753C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22F02CA-85F0-7233-DCF8-F3D9C328D7E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BBDD12B-BD91-85EB-933D-4AF53D25D1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06189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68688-CFED-9C7F-635D-2D8E9FC70F1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DE6AE6A-8FD1-EC39-7614-499D6A47AB1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D4068B8-C547-7DA8-2B84-473D548781C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25A6AEF-97CA-ED1F-CE47-C2F4F707077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9192593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14E4F-EEF0-F226-CC66-15214F9FA46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919EBEE-097E-8162-EDCA-9EA60C536B6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C617044-325C-BD1F-179C-A0D64D02DA5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03C7AB2-067C-BCDC-68A9-5E5883BDA8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6202204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B6590-1F19-835C-5014-28C7783E30D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042512A-FF9D-F70A-5FAA-539DEE1E77A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2D8AD52-2000-9308-0826-61B91742A7D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FA2C3EB-4D18-730C-0831-5CC83E4B4C8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3897556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0C1A6-D84A-D56D-0A89-8641751E669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C16B4D2-188D-321C-8218-C1B69D31E5B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83207A5-6D62-DD82-637C-5833AFF8FDF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90C77CC-4560-70BB-825E-11EE67B43A3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794648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456D3-6CA9-1607-242B-C2FA517A60E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F3D5E60-0421-60AF-BCA8-85795A42589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DE2D103-A34E-B7EF-D414-AD0A053B028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9B681DF-381B-C3F5-89A9-4C1CA6A4719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424147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25625-C256-8D75-2010-C518CD49890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22138FB-159B-F6DC-E420-BB0C461F39E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204C450-59EB-90D4-95F2-7BAD504160D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E067D89-967B-C3CA-60FA-7508EBF6567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425915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03FBE-DB34-FCF1-5059-532F3F63D34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C2E5A31-4222-5984-7053-50B91C6D0A8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BF21581-E3C5-6467-8453-C460042B037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8763DB1-BFEF-7D0F-696E-5DA1596860B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079102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70A16-4197-EE2E-0287-70640B9D169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88F1859-AD4E-3D0C-608C-EC58CC5D5D8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B552B6D-E187-03BC-A9B4-49EAD5C4BAE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88A290D-A65D-97F1-E85B-5EB0A0BFDE8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6289468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FC0F4-C68A-A96D-A8B2-47CB5FE9922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13790A5-381D-C7E2-2A9E-62EAF6FDD58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A340A82-BAD8-F90B-89F2-2C6F02E5EB9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514D3CE-A556-ACEB-7DC8-D94A5E97A4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2880802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4111A-0E11-704A-F763-81EB5BF2342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E4C5F05-56B0-81FA-0E8A-370B8CBFB70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B4F0CA5-BE73-7724-7DF5-D3ED51E2407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CA2C86D-28B1-9B32-FD91-FE912F70DE0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1602340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E6AAD-B2F3-3799-E471-16B4BA00A29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93263C3-00D6-6F6B-CF6F-139EFCAC169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0C2C492-A4E1-E1C1-E749-B39C0E12F87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901989A-572B-969A-817B-3D647A511C4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0712424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B0256-D0EB-56DC-4ED6-3D9F42659E4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A0191B3-184C-618F-ADDE-F8DBB11CB1A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BB9863C-59F3-053A-77F1-B6C3ACF8248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BED8D23-563D-A85E-E040-A213CC967AC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877601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010A1-6CA8-B1D7-B35D-776BE5A33C1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12789D5-C20F-30EF-9D6F-F42899F2A59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78B82CC-A8D0-D730-1584-69F3C43CC1E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D2E0E94-11D2-A435-6DD1-87B51DEA67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4316450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8505F-418D-0D33-85D8-6190C186E76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2D9CE10-55AA-0BE9-8026-68B9CAB9638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978347E-4418-A97C-715A-27F4C0F1070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00B46BA-9A73-D0B5-E168-0F46ED4C34D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6274091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8C08E-6FE3-0C0C-B67D-F9F2D835ABF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B16F5C7-38CD-E72C-0DFE-A88E5B95FB3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07F97C2-6B44-BD13-EA0B-130653BCA5F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06AB499-63FE-0472-FD2D-CB22B44006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49059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9" name="Tytuł 1">
            <a:extLst>
              <a:ext uri="{FF2B5EF4-FFF2-40B4-BE49-F238E27FC236}">
                <a16:creationId xmlns:a16="http://schemas.microsoft.com/office/drawing/2014/main" id="{A78A584C-0E93-583C-10BA-31FC0348FC66}"/>
              </a:ext>
            </a:extLst>
          </p:cNvPr>
          <p:cNvSpPr txBox="1">
            <a:spLocks/>
          </p:cNvSpPr>
          <p:nvPr userDrawn="1"/>
        </p:nvSpPr>
        <p:spPr>
          <a:xfrm>
            <a:off x="8574653" y="294538"/>
            <a:ext cx="3157997" cy="1033669"/>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endParaRPr lang="pl-PL" sz="4000" dirty="0">
              <a:solidFill>
                <a:srgbClr val="FFFFFF"/>
              </a:solidFill>
            </a:endParaRPr>
          </a:p>
        </p:txBody>
      </p:sp>
      <p:sp>
        <p:nvSpPr>
          <p:cNvPr id="10" name="Symbol zastępczy zawartości 2">
            <a:extLst>
              <a:ext uri="{FF2B5EF4-FFF2-40B4-BE49-F238E27FC236}">
                <a16:creationId xmlns:a16="http://schemas.microsoft.com/office/drawing/2014/main" id="{3EEAE5E8-C92A-4FE2-CF27-41F6D55EA50F}"/>
              </a:ext>
            </a:extLst>
          </p:cNvPr>
          <p:cNvSpPr txBox="1">
            <a:spLocks/>
          </p:cNvSpPr>
          <p:nvPr userDrawn="1"/>
        </p:nvSpPr>
        <p:spPr>
          <a:xfrm>
            <a:off x="152400" y="1771048"/>
            <a:ext cx="11874500" cy="4937759"/>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pl-PL" dirty="0">
              <a:ln>
                <a:solidFill>
                  <a:schemeClr val="tx1"/>
                </a:solidFill>
              </a:ln>
              <a:solidFill>
                <a:schemeClr val="tx1"/>
              </a:solidFill>
            </a:endParaRPr>
          </a:p>
        </p:txBody>
      </p:sp>
      <p:sp>
        <p:nvSpPr>
          <p:cNvPr id="11" name="Tytuł 1">
            <a:extLst>
              <a:ext uri="{FF2B5EF4-FFF2-40B4-BE49-F238E27FC236}">
                <a16:creationId xmlns:a16="http://schemas.microsoft.com/office/drawing/2014/main" id="{62051BCA-3839-643B-62BB-C9B05E135D85}"/>
              </a:ext>
            </a:extLst>
          </p:cNvPr>
          <p:cNvSpPr txBox="1">
            <a:spLocks/>
          </p:cNvSpPr>
          <p:nvPr userDrawn="1"/>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Tree>
    <p:extLst>
      <p:ext uri="{BB962C8B-B14F-4D97-AF65-F5344CB8AC3E}">
        <p14:creationId xmlns:p14="http://schemas.microsoft.com/office/powerpoint/2010/main" val="2596638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551BB7F-B071-D149-B6B1-1C66A7E9D006}"/>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00A5EC3F-D301-DD48-B464-B83DA8A24800}"/>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FB26216A-7D4D-E348-9C93-0AAA4EB81721}"/>
              </a:ext>
            </a:extLst>
          </p:cNvPr>
          <p:cNvSpPr>
            <a:spLocks noGrp="1"/>
          </p:cNvSpPr>
          <p:nvPr>
            <p:ph type="dt" sz="half" idx="10"/>
          </p:nvPr>
        </p:nvSpPr>
        <p:spPr/>
        <p:txBody>
          <a:bodyPr/>
          <a:lstStyle/>
          <a:p>
            <a:fld id="{55BE928B-91DF-8443-AC68-CB05F3F1656F}" type="datetimeFigureOut">
              <a:rPr lang="pl-PL" smtClean="0"/>
              <a:t>11.05.2026</a:t>
            </a:fld>
            <a:endParaRPr lang="pl-PL"/>
          </a:p>
        </p:txBody>
      </p:sp>
      <p:sp>
        <p:nvSpPr>
          <p:cNvPr id="5" name="Symbol zastępczy stopki 4">
            <a:extLst>
              <a:ext uri="{FF2B5EF4-FFF2-40B4-BE49-F238E27FC236}">
                <a16:creationId xmlns:a16="http://schemas.microsoft.com/office/drawing/2014/main" id="{9905C2ED-13F7-ED42-90E3-D80636800C28}"/>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40254899-8356-8A4B-9FB5-1059A9036E50}"/>
              </a:ext>
            </a:extLst>
          </p:cNvPr>
          <p:cNvSpPr>
            <a:spLocks noGrp="1"/>
          </p:cNvSpPr>
          <p:nvPr>
            <p:ph type="sldNum" sz="quarter" idx="12"/>
          </p:nvPr>
        </p:nvSpPr>
        <p:spPr/>
        <p:txBody>
          <a:bodyPr/>
          <a:lstStyle/>
          <a:p>
            <a:fld id="{870E9AE8-95DE-8241-9F6C-E6E8F7EB6DC1}" type="slidenum">
              <a:rPr lang="pl-PL" smtClean="0"/>
              <a:t>‹#›</a:t>
            </a:fld>
            <a:endParaRPr lang="pl-PL"/>
          </a:p>
        </p:txBody>
      </p:sp>
    </p:spTree>
    <p:extLst>
      <p:ext uri="{BB962C8B-B14F-4D97-AF65-F5344CB8AC3E}">
        <p14:creationId xmlns:p14="http://schemas.microsoft.com/office/powerpoint/2010/main" val="2159005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ytuł i zawartość">
    <p:spTree>
      <p:nvGrpSpPr>
        <p:cNvPr id="1" name=""/>
        <p:cNvGrpSpPr/>
        <p:nvPr/>
      </p:nvGrpSpPr>
      <p:grpSpPr>
        <a:xfrm>
          <a:off x="0" y="0"/>
          <a:ext cx="0" cy="0"/>
          <a:chOff x="0" y="0"/>
          <a:chExt cx="0" cy="0"/>
        </a:xfrm>
      </p:grpSpPr>
      <p:sp>
        <p:nvSpPr>
          <p:cNvPr id="9" name="Tytuł 1">
            <a:extLst>
              <a:ext uri="{FF2B5EF4-FFF2-40B4-BE49-F238E27FC236}">
                <a16:creationId xmlns:a16="http://schemas.microsoft.com/office/drawing/2014/main" id="{A78A584C-0E93-583C-10BA-31FC0348FC66}"/>
              </a:ext>
            </a:extLst>
          </p:cNvPr>
          <p:cNvSpPr txBox="1">
            <a:spLocks/>
          </p:cNvSpPr>
          <p:nvPr/>
        </p:nvSpPr>
        <p:spPr>
          <a:xfrm>
            <a:off x="8565688" y="294538"/>
            <a:ext cx="3157997" cy="1033669"/>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endParaRPr lang="pl-PL" sz="4000" dirty="0">
              <a:solidFill>
                <a:srgbClr val="FFFFFF"/>
              </a:solidFill>
            </a:endParaRPr>
          </a:p>
        </p:txBody>
      </p:sp>
      <p:sp>
        <p:nvSpPr>
          <p:cNvPr id="10" name="Symbol zastępczy zawartości 2">
            <a:extLst>
              <a:ext uri="{FF2B5EF4-FFF2-40B4-BE49-F238E27FC236}">
                <a16:creationId xmlns:a16="http://schemas.microsoft.com/office/drawing/2014/main" id="{3EEAE5E8-C92A-4FE2-CF27-41F6D55EA50F}"/>
              </a:ext>
            </a:extLst>
          </p:cNvPr>
          <p:cNvSpPr txBox="1">
            <a:spLocks/>
          </p:cNvSpPr>
          <p:nvPr/>
        </p:nvSpPr>
        <p:spPr>
          <a:xfrm>
            <a:off x="143435" y="1771048"/>
            <a:ext cx="11874500" cy="4937759"/>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pl-PL" dirty="0">
              <a:ln>
                <a:solidFill>
                  <a:schemeClr val="tx1"/>
                </a:solidFill>
              </a:ln>
              <a:solidFill>
                <a:schemeClr val="tx1"/>
              </a:solidFill>
            </a:endParaRPr>
          </a:p>
        </p:txBody>
      </p:sp>
      <p:sp>
        <p:nvSpPr>
          <p:cNvPr id="11" name="Tytuł 1">
            <a:extLst>
              <a:ext uri="{FF2B5EF4-FFF2-40B4-BE49-F238E27FC236}">
                <a16:creationId xmlns:a16="http://schemas.microsoft.com/office/drawing/2014/main" id="{62051BCA-3839-643B-62BB-C9B05E135D85}"/>
              </a:ext>
            </a:extLst>
          </p:cNvPr>
          <p:cNvSpPr txBox="1">
            <a:spLocks/>
          </p:cNvSpPr>
          <p:nvPr/>
        </p:nvSpPr>
        <p:spPr>
          <a:xfrm>
            <a:off x="1362634"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3" name="Symbol zastępczy zawartości 2">
            <a:extLst>
              <a:ext uri="{FF2B5EF4-FFF2-40B4-BE49-F238E27FC236}">
                <a16:creationId xmlns:a16="http://schemas.microsoft.com/office/drawing/2014/main" id="{6D865191-D463-B469-C16A-87CFBC5F262B}"/>
              </a:ext>
            </a:extLst>
          </p:cNvPr>
          <p:cNvSpPr txBox="1">
            <a:spLocks/>
          </p:cNvSpPr>
          <p:nvPr/>
        </p:nvSpPr>
        <p:spPr>
          <a:xfrm>
            <a:off x="143435" y="1771048"/>
            <a:ext cx="11874500" cy="4937759"/>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pl-PL" dirty="0">
              <a:ln>
                <a:solidFill>
                  <a:schemeClr val="tx1"/>
                </a:solidFill>
              </a:ln>
              <a:solidFill>
                <a:schemeClr val="tx1"/>
              </a:solidFill>
            </a:endParaRPr>
          </a:p>
        </p:txBody>
      </p:sp>
      <p:sp>
        <p:nvSpPr>
          <p:cNvPr id="4" name="Tytuł 1">
            <a:extLst>
              <a:ext uri="{FF2B5EF4-FFF2-40B4-BE49-F238E27FC236}">
                <a16:creationId xmlns:a16="http://schemas.microsoft.com/office/drawing/2014/main" id="{C7E6D897-A3BE-894D-5C98-B7DBCAD1DF7F}"/>
              </a:ext>
            </a:extLst>
          </p:cNvPr>
          <p:cNvSpPr txBox="1">
            <a:spLocks/>
          </p:cNvSpPr>
          <p:nvPr/>
        </p:nvSpPr>
        <p:spPr>
          <a:xfrm>
            <a:off x="1362634"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2" name="Tytuł 1">
            <a:extLst>
              <a:ext uri="{FF2B5EF4-FFF2-40B4-BE49-F238E27FC236}">
                <a16:creationId xmlns:a16="http://schemas.microsoft.com/office/drawing/2014/main" id="{A34D1421-3A77-8508-CAA2-9866A1D1D91B}"/>
              </a:ext>
            </a:extLst>
          </p:cNvPr>
          <p:cNvSpPr txBox="1">
            <a:spLocks/>
          </p:cNvSpPr>
          <p:nvPr userDrawn="1"/>
        </p:nvSpPr>
        <p:spPr>
          <a:xfrm>
            <a:off x="8574653" y="294538"/>
            <a:ext cx="3157997" cy="1033669"/>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endParaRPr lang="pl-PL" sz="4000" dirty="0">
              <a:solidFill>
                <a:srgbClr val="FFFFFF"/>
              </a:solidFill>
            </a:endParaRPr>
          </a:p>
        </p:txBody>
      </p:sp>
      <p:sp>
        <p:nvSpPr>
          <p:cNvPr id="5" name="Symbol zastępczy zawartości 2">
            <a:extLst>
              <a:ext uri="{FF2B5EF4-FFF2-40B4-BE49-F238E27FC236}">
                <a16:creationId xmlns:a16="http://schemas.microsoft.com/office/drawing/2014/main" id="{6E878D47-1476-5860-99F4-69D9E0067265}"/>
              </a:ext>
            </a:extLst>
          </p:cNvPr>
          <p:cNvSpPr txBox="1">
            <a:spLocks/>
          </p:cNvSpPr>
          <p:nvPr userDrawn="1"/>
        </p:nvSpPr>
        <p:spPr>
          <a:xfrm>
            <a:off x="152400" y="1771048"/>
            <a:ext cx="11874500" cy="4937759"/>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pl-PL" dirty="0">
              <a:ln>
                <a:solidFill>
                  <a:schemeClr val="tx1"/>
                </a:solidFill>
              </a:ln>
              <a:solidFill>
                <a:schemeClr val="tx1"/>
              </a:solidFill>
            </a:endParaRPr>
          </a:p>
        </p:txBody>
      </p:sp>
      <p:sp>
        <p:nvSpPr>
          <p:cNvPr id="6" name="Tytuł 1">
            <a:extLst>
              <a:ext uri="{FF2B5EF4-FFF2-40B4-BE49-F238E27FC236}">
                <a16:creationId xmlns:a16="http://schemas.microsoft.com/office/drawing/2014/main" id="{541EB8C8-D4A5-B8A4-FF76-A37A350D9DF4}"/>
              </a:ext>
            </a:extLst>
          </p:cNvPr>
          <p:cNvSpPr txBox="1">
            <a:spLocks/>
          </p:cNvSpPr>
          <p:nvPr userDrawn="1"/>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Tree>
    <p:extLst>
      <p:ext uri="{BB962C8B-B14F-4D97-AF65-F5344CB8AC3E}">
        <p14:creationId xmlns:p14="http://schemas.microsoft.com/office/powerpoint/2010/main" val="561783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ytuł i zawartość">
    <p:spTree>
      <p:nvGrpSpPr>
        <p:cNvPr id="1" name=""/>
        <p:cNvGrpSpPr/>
        <p:nvPr/>
      </p:nvGrpSpPr>
      <p:grpSpPr>
        <a:xfrm>
          <a:off x="0" y="0"/>
          <a:ext cx="0" cy="0"/>
          <a:chOff x="0" y="0"/>
          <a:chExt cx="0" cy="0"/>
        </a:xfrm>
      </p:grpSpPr>
      <p:sp>
        <p:nvSpPr>
          <p:cNvPr id="9" name="Tytuł 1">
            <a:extLst>
              <a:ext uri="{FF2B5EF4-FFF2-40B4-BE49-F238E27FC236}">
                <a16:creationId xmlns:a16="http://schemas.microsoft.com/office/drawing/2014/main" id="{A78A584C-0E93-583C-10BA-31FC0348FC66}"/>
              </a:ext>
            </a:extLst>
          </p:cNvPr>
          <p:cNvSpPr txBox="1">
            <a:spLocks/>
          </p:cNvSpPr>
          <p:nvPr/>
        </p:nvSpPr>
        <p:spPr>
          <a:xfrm>
            <a:off x="8565688" y="294538"/>
            <a:ext cx="3157997" cy="1033669"/>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endParaRPr lang="pl-PL" sz="4000" dirty="0">
              <a:solidFill>
                <a:srgbClr val="FFFFFF"/>
              </a:solidFill>
            </a:endParaRPr>
          </a:p>
        </p:txBody>
      </p:sp>
      <p:sp>
        <p:nvSpPr>
          <p:cNvPr id="10" name="Symbol zastępczy zawartości 2">
            <a:extLst>
              <a:ext uri="{FF2B5EF4-FFF2-40B4-BE49-F238E27FC236}">
                <a16:creationId xmlns:a16="http://schemas.microsoft.com/office/drawing/2014/main" id="{3EEAE5E8-C92A-4FE2-CF27-41F6D55EA50F}"/>
              </a:ext>
            </a:extLst>
          </p:cNvPr>
          <p:cNvSpPr txBox="1">
            <a:spLocks/>
          </p:cNvSpPr>
          <p:nvPr/>
        </p:nvSpPr>
        <p:spPr>
          <a:xfrm>
            <a:off x="143435" y="1771048"/>
            <a:ext cx="11874500" cy="4937759"/>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pl-PL" dirty="0">
              <a:ln>
                <a:solidFill>
                  <a:schemeClr val="tx1"/>
                </a:solidFill>
              </a:ln>
              <a:solidFill>
                <a:schemeClr val="tx1"/>
              </a:solidFill>
            </a:endParaRPr>
          </a:p>
        </p:txBody>
      </p:sp>
      <p:sp>
        <p:nvSpPr>
          <p:cNvPr id="11" name="Tytuł 1">
            <a:extLst>
              <a:ext uri="{FF2B5EF4-FFF2-40B4-BE49-F238E27FC236}">
                <a16:creationId xmlns:a16="http://schemas.microsoft.com/office/drawing/2014/main" id="{62051BCA-3839-643B-62BB-C9B05E135D85}"/>
              </a:ext>
            </a:extLst>
          </p:cNvPr>
          <p:cNvSpPr txBox="1">
            <a:spLocks/>
          </p:cNvSpPr>
          <p:nvPr/>
        </p:nvSpPr>
        <p:spPr>
          <a:xfrm>
            <a:off x="1362634"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3" name="Symbol zastępczy zawartości 2">
            <a:extLst>
              <a:ext uri="{FF2B5EF4-FFF2-40B4-BE49-F238E27FC236}">
                <a16:creationId xmlns:a16="http://schemas.microsoft.com/office/drawing/2014/main" id="{6D865191-D463-B469-C16A-87CFBC5F262B}"/>
              </a:ext>
            </a:extLst>
          </p:cNvPr>
          <p:cNvSpPr txBox="1">
            <a:spLocks/>
          </p:cNvSpPr>
          <p:nvPr/>
        </p:nvSpPr>
        <p:spPr>
          <a:xfrm>
            <a:off x="143435" y="1771048"/>
            <a:ext cx="11874500" cy="4937759"/>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pl-PL" dirty="0">
              <a:ln>
                <a:solidFill>
                  <a:schemeClr val="tx1"/>
                </a:solidFill>
              </a:ln>
              <a:solidFill>
                <a:schemeClr val="tx1"/>
              </a:solidFill>
            </a:endParaRPr>
          </a:p>
        </p:txBody>
      </p:sp>
      <p:sp>
        <p:nvSpPr>
          <p:cNvPr id="4" name="Tytuł 1">
            <a:extLst>
              <a:ext uri="{FF2B5EF4-FFF2-40B4-BE49-F238E27FC236}">
                <a16:creationId xmlns:a16="http://schemas.microsoft.com/office/drawing/2014/main" id="{C7E6D897-A3BE-894D-5C98-B7DBCAD1DF7F}"/>
              </a:ext>
            </a:extLst>
          </p:cNvPr>
          <p:cNvSpPr txBox="1">
            <a:spLocks/>
          </p:cNvSpPr>
          <p:nvPr/>
        </p:nvSpPr>
        <p:spPr>
          <a:xfrm>
            <a:off x="1362634"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2" name="Tytuł 1">
            <a:extLst>
              <a:ext uri="{FF2B5EF4-FFF2-40B4-BE49-F238E27FC236}">
                <a16:creationId xmlns:a16="http://schemas.microsoft.com/office/drawing/2014/main" id="{35A66671-6FAB-BDD0-76D9-B2FDBB87A74E}"/>
              </a:ext>
            </a:extLst>
          </p:cNvPr>
          <p:cNvSpPr txBox="1">
            <a:spLocks/>
          </p:cNvSpPr>
          <p:nvPr userDrawn="1"/>
        </p:nvSpPr>
        <p:spPr>
          <a:xfrm>
            <a:off x="8574653" y="294538"/>
            <a:ext cx="3157997" cy="1033669"/>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endParaRPr lang="pl-PL" sz="4000" dirty="0">
              <a:solidFill>
                <a:srgbClr val="FFFFFF"/>
              </a:solidFill>
            </a:endParaRPr>
          </a:p>
        </p:txBody>
      </p:sp>
      <p:sp>
        <p:nvSpPr>
          <p:cNvPr id="5" name="Symbol zastępczy zawartości 2">
            <a:extLst>
              <a:ext uri="{FF2B5EF4-FFF2-40B4-BE49-F238E27FC236}">
                <a16:creationId xmlns:a16="http://schemas.microsoft.com/office/drawing/2014/main" id="{D7D87C99-3BFC-E06C-8DDF-0E1AB8266773}"/>
              </a:ext>
            </a:extLst>
          </p:cNvPr>
          <p:cNvSpPr txBox="1">
            <a:spLocks/>
          </p:cNvSpPr>
          <p:nvPr userDrawn="1"/>
        </p:nvSpPr>
        <p:spPr>
          <a:xfrm>
            <a:off x="152400" y="1771048"/>
            <a:ext cx="11874500" cy="4937759"/>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pl-PL" dirty="0">
              <a:ln>
                <a:solidFill>
                  <a:schemeClr val="tx1"/>
                </a:solidFill>
              </a:ln>
              <a:solidFill>
                <a:schemeClr val="tx1"/>
              </a:solidFill>
            </a:endParaRPr>
          </a:p>
        </p:txBody>
      </p:sp>
      <p:sp>
        <p:nvSpPr>
          <p:cNvPr id="6" name="Tytuł 1">
            <a:extLst>
              <a:ext uri="{FF2B5EF4-FFF2-40B4-BE49-F238E27FC236}">
                <a16:creationId xmlns:a16="http://schemas.microsoft.com/office/drawing/2014/main" id="{8CB60A7B-8A99-06A0-4CF9-63F811526D75}"/>
              </a:ext>
            </a:extLst>
          </p:cNvPr>
          <p:cNvSpPr txBox="1">
            <a:spLocks/>
          </p:cNvSpPr>
          <p:nvPr userDrawn="1"/>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Tree>
    <p:extLst>
      <p:ext uri="{BB962C8B-B14F-4D97-AF65-F5344CB8AC3E}">
        <p14:creationId xmlns:p14="http://schemas.microsoft.com/office/powerpoint/2010/main" val="30955090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BAA31428-0907-E20C-C4C6-A8C205D77CC3}"/>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9">
            <a:extLst>
              <a:ext uri="{FF2B5EF4-FFF2-40B4-BE49-F238E27FC236}">
                <a16:creationId xmlns:a16="http://schemas.microsoft.com/office/drawing/2014/main" id="{272C6D41-1C71-FB19-6C72-3AD1EDEC31E7}"/>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Rectangle 11">
            <a:extLst>
              <a:ext uri="{FF2B5EF4-FFF2-40B4-BE49-F238E27FC236}">
                <a16:creationId xmlns:a16="http://schemas.microsoft.com/office/drawing/2014/main" id="{29390349-2848-9631-F665-6BE82C8B9CFD}"/>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Rectangle 13">
            <a:extLst>
              <a:ext uri="{FF2B5EF4-FFF2-40B4-BE49-F238E27FC236}">
                <a16:creationId xmlns:a16="http://schemas.microsoft.com/office/drawing/2014/main" id="{DF95C9C0-4562-EA1B-FB97-FB323CBB8992}"/>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Rectangle 15">
            <a:extLst>
              <a:ext uri="{FF2B5EF4-FFF2-40B4-BE49-F238E27FC236}">
                <a16:creationId xmlns:a16="http://schemas.microsoft.com/office/drawing/2014/main" id="{5F439CEA-E212-3A17-BD38-F64653A41CE5}"/>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Tytuł 1">
            <a:extLst>
              <a:ext uri="{FF2B5EF4-FFF2-40B4-BE49-F238E27FC236}">
                <a16:creationId xmlns:a16="http://schemas.microsoft.com/office/drawing/2014/main" id="{997087E7-E365-76E8-5027-3B5F1F87C8E4}"/>
              </a:ext>
            </a:extLst>
          </p:cNvPr>
          <p:cNvSpPr txBox="1">
            <a:spLocks/>
          </p:cNvSpPr>
          <p:nvPr userDrawn="1"/>
        </p:nvSpPr>
        <p:spPr>
          <a:xfrm>
            <a:off x="8574653" y="294538"/>
            <a:ext cx="3157997" cy="1033669"/>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endParaRPr lang="pl-PL" sz="4000" dirty="0">
              <a:solidFill>
                <a:srgbClr val="FFFFFF"/>
              </a:solidFill>
            </a:endParaRPr>
          </a:p>
        </p:txBody>
      </p:sp>
      <p:sp>
        <p:nvSpPr>
          <p:cNvPr id="23" name="Symbol zastępczy zawartości 2">
            <a:extLst>
              <a:ext uri="{FF2B5EF4-FFF2-40B4-BE49-F238E27FC236}">
                <a16:creationId xmlns:a16="http://schemas.microsoft.com/office/drawing/2014/main" id="{3022AFF4-47BE-6B83-5C69-9D93787E272D}"/>
              </a:ext>
            </a:extLst>
          </p:cNvPr>
          <p:cNvSpPr txBox="1">
            <a:spLocks/>
          </p:cNvSpPr>
          <p:nvPr userDrawn="1"/>
        </p:nvSpPr>
        <p:spPr>
          <a:xfrm>
            <a:off x="152400" y="1771048"/>
            <a:ext cx="11874500" cy="4937759"/>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pl-PL" b="0" cap="none" spc="0" dirty="0">
              <a:ln w="0">
                <a:solidFill>
                  <a:schemeClr val="tx1"/>
                </a:solidFill>
              </a:ln>
              <a:solidFill>
                <a:schemeClr val="tx1"/>
              </a:solidFill>
              <a:effectLst>
                <a:outerShdw blurRad="38100" dist="19050" dir="2700000" algn="tl" rotWithShape="0">
                  <a:schemeClr val="dk1">
                    <a:alpha val="40000"/>
                  </a:schemeClr>
                </a:outerShdw>
              </a:effectLst>
            </a:endParaRPr>
          </a:p>
        </p:txBody>
      </p:sp>
      <p:sp>
        <p:nvSpPr>
          <p:cNvPr id="24" name="Tytuł 1">
            <a:extLst>
              <a:ext uri="{FF2B5EF4-FFF2-40B4-BE49-F238E27FC236}">
                <a16:creationId xmlns:a16="http://schemas.microsoft.com/office/drawing/2014/main" id="{EE4D0695-7725-4344-C314-C9A916A150F0}"/>
              </a:ext>
            </a:extLst>
          </p:cNvPr>
          <p:cNvSpPr txBox="1">
            <a:spLocks/>
          </p:cNvSpPr>
          <p:nvPr userDrawn="1"/>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25" name="Rectangle 2">
            <a:extLst>
              <a:ext uri="{FF2B5EF4-FFF2-40B4-BE49-F238E27FC236}">
                <a16:creationId xmlns:a16="http://schemas.microsoft.com/office/drawing/2014/main" id="{6459E11F-90C6-F3F2-048F-22707A15BFB4}"/>
              </a:ext>
            </a:extLst>
          </p:cNvPr>
          <p:cNvSpPr>
            <a:spLocks noChangeArrowheads="1"/>
          </p:cNvSpPr>
          <p:nvPr userDrawn="1"/>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02481986"/>
      </p:ext>
    </p:extLst>
  </p:cSld>
  <p:clrMap bg1="lt1" tx1="dk1" bg2="lt2" tx2="dk2" accent1="accent1" accent2="accent2" accent3="accent3" accent4="accent4" accent5="accent5" accent6="accent6" hlink="hlink" folHlink="folHlink"/>
  <p:sldLayoutIdLst>
    <p:sldLayoutId id="2147483662" r:id="rId1"/>
    <p:sldLayoutId id="2147483667"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BAA31428-0907-E20C-C4C6-A8C205D77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9">
            <a:extLst>
              <a:ext uri="{FF2B5EF4-FFF2-40B4-BE49-F238E27FC236}">
                <a16:creationId xmlns:a16="http://schemas.microsoft.com/office/drawing/2014/main" id="{272C6D41-1C71-FB19-6C72-3AD1EDEC31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Rectangle 11">
            <a:extLst>
              <a:ext uri="{FF2B5EF4-FFF2-40B4-BE49-F238E27FC236}">
                <a16:creationId xmlns:a16="http://schemas.microsoft.com/office/drawing/2014/main" id="{29390349-2848-9631-F665-6BE82C8B9C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Rectangle 13">
            <a:extLst>
              <a:ext uri="{FF2B5EF4-FFF2-40B4-BE49-F238E27FC236}">
                <a16:creationId xmlns:a16="http://schemas.microsoft.com/office/drawing/2014/main" id="{DF95C9C0-4562-EA1B-FB97-FB323CBB89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Rectangle 15">
            <a:extLst>
              <a:ext uri="{FF2B5EF4-FFF2-40B4-BE49-F238E27FC236}">
                <a16:creationId xmlns:a16="http://schemas.microsoft.com/office/drawing/2014/main" id="{5F439CEA-E212-3A17-BD38-F64653A41C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Tytuł 1">
            <a:extLst>
              <a:ext uri="{FF2B5EF4-FFF2-40B4-BE49-F238E27FC236}">
                <a16:creationId xmlns:a16="http://schemas.microsoft.com/office/drawing/2014/main" id="{997087E7-E365-76E8-5027-3B5F1F87C8E4}"/>
              </a:ext>
            </a:extLst>
          </p:cNvPr>
          <p:cNvSpPr txBox="1">
            <a:spLocks/>
          </p:cNvSpPr>
          <p:nvPr/>
        </p:nvSpPr>
        <p:spPr>
          <a:xfrm>
            <a:off x="8574653" y="294538"/>
            <a:ext cx="3157997" cy="1033669"/>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endParaRPr lang="pl-PL" sz="4000" dirty="0">
              <a:solidFill>
                <a:srgbClr val="FFFFFF"/>
              </a:solidFill>
            </a:endParaRPr>
          </a:p>
        </p:txBody>
      </p:sp>
      <p:sp>
        <p:nvSpPr>
          <p:cNvPr id="23" name="Symbol zastępczy zawartości 2">
            <a:extLst>
              <a:ext uri="{FF2B5EF4-FFF2-40B4-BE49-F238E27FC236}">
                <a16:creationId xmlns:a16="http://schemas.microsoft.com/office/drawing/2014/main" id="{3022AFF4-47BE-6B83-5C69-9D93787E272D}"/>
              </a:ext>
            </a:extLst>
          </p:cNvPr>
          <p:cNvSpPr txBox="1">
            <a:spLocks/>
          </p:cNvSpPr>
          <p:nvPr/>
        </p:nvSpPr>
        <p:spPr>
          <a:xfrm>
            <a:off x="152400" y="1771048"/>
            <a:ext cx="11874500" cy="4937759"/>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pl-PL" b="0" cap="none" spc="0" dirty="0">
              <a:ln w="0">
                <a:solidFill>
                  <a:schemeClr val="tx1"/>
                </a:solidFill>
              </a:ln>
              <a:solidFill>
                <a:schemeClr val="tx1"/>
              </a:solidFill>
              <a:effectLst>
                <a:outerShdw blurRad="38100" dist="19050" dir="2700000" algn="tl" rotWithShape="0">
                  <a:schemeClr val="dk1">
                    <a:alpha val="40000"/>
                  </a:schemeClr>
                </a:outerShdw>
              </a:effectLst>
            </a:endParaRPr>
          </a:p>
        </p:txBody>
      </p:sp>
      <p:sp>
        <p:nvSpPr>
          <p:cNvPr id="24" name="Tytuł 1">
            <a:extLst>
              <a:ext uri="{FF2B5EF4-FFF2-40B4-BE49-F238E27FC236}">
                <a16:creationId xmlns:a16="http://schemas.microsoft.com/office/drawing/2014/main" id="{EE4D0695-7725-4344-C314-C9A916A150F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25" name="Rectangle 2">
            <a:extLst>
              <a:ext uri="{FF2B5EF4-FFF2-40B4-BE49-F238E27FC236}">
                <a16:creationId xmlns:a16="http://schemas.microsoft.com/office/drawing/2014/main" id="{6459E11F-90C6-F3F2-048F-22707A15BFB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useBgFill="1">
        <p:nvSpPr>
          <p:cNvPr id="2" name="Rectangle 7">
            <a:extLst>
              <a:ext uri="{FF2B5EF4-FFF2-40B4-BE49-F238E27FC236}">
                <a16:creationId xmlns:a16="http://schemas.microsoft.com/office/drawing/2014/main" id="{B4FCB573-D5E0-0A33-001F-E6F5DC150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9">
            <a:extLst>
              <a:ext uri="{FF2B5EF4-FFF2-40B4-BE49-F238E27FC236}">
                <a16:creationId xmlns:a16="http://schemas.microsoft.com/office/drawing/2014/main" id="{751772F0-DE75-0403-20E8-48CE8C6573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Rectangle 11">
            <a:extLst>
              <a:ext uri="{FF2B5EF4-FFF2-40B4-BE49-F238E27FC236}">
                <a16:creationId xmlns:a16="http://schemas.microsoft.com/office/drawing/2014/main" id="{8838915A-96BD-2232-4A53-6C37D2949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13">
            <a:extLst>
              <a:ext uri="{FF2B5EF4-FFF2-40B4-BE49-F238E27FC236}">
                <a16:creationId xmlns:a16="http://schemas.microsoft.com/office/drawing/2014/main" id="{C8E8B21B-0D82-29FE-C153-D64B6EADC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15">
            <a:extLst>
              <a:ext uri="{FF2B5EF4-FFF2-40B4-BE49-F238E27FC236}">
                <a16:creationId xmlns:a16="http://schemas.microsoft.com/office/drawing/2014/main" id="{409C6754-E67F-D63F-01D0-8C76937DE5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ytuł 1">
            <a:extLst>
              <a:ext uri="{FF2B5EF4-FFF2-40B4-BE49-F238E27FC236}">
                <a16:creationId xmlns:a16="http://schemas.microsoft.com/office/drawing/2014/main" id="{80A96D3C-5D2C-9FFD-957E-7A7EE9DED3D1}"/>
              </a:ext>
            </a:extLst>
          </p:cNvPr>
          <p:cNvSpPr txBox="1">
            <a:spLocks/>
          </p:cNvSpPr>
          <p:nvPr/>
        </p:nvSpPr>
        <p:spPr>
          <a:xfrm>
            <a:off x="8565688" y="294538"/>
            <a:ext cx="3157997" cy="1033669"/>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endParaRPr lang="pl-PL" sz="4000" dirty="0">
              <a:solidFill>
                <a:srgbClr val="FFFFFF"/>
              </a:solidFill>
            </a:endParaRPr>
          </a:p>
        </p:txBody>
      </p:sp>
      <p:sp>
        <p:nvSpPr>
          <p:cNvPr id="8" name="Symbol zastępczy zawartości 2">
            <a:extLst>
              <a:ext uri="{FF2B5EF4-FFF2-40B4-BE49-F238E27FC236}">
                <a16:creationId xmlns:a16="http://schemas.microsoft.com/office/drawing/2014/main" id="{6AA3247D-7081-1071-665A-3303955189AA}"/>
              </a:ext>
            </a:extLst>
          </p:cNvPr>
          <p:cNvSpPr txBox="1">
            <a:spLocks/>
          </p:cNvSpPr>
          <p:nvPr/>
        </p:nvSpPr>
        <p:spPr>
          <a:xfrm>
            <a:off x="152400" y="1771048"/>
            <a:ext cx="11874500" cy="4937759"/>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pl-PL" b="0" cap="none" spc="0" dirty="0">
              <a:ln w="0">
                <a:solidFill>
                  <a:schemeClr val="tx1"/>
                </a:solidFill>
              </a:ln>
              <a:solidFill>
                <a:schemeClr val="tx1"/>
              </a:solidFill>
              <a:effectLst>
                <a:outerShdw blurRad="38100" dist="19050" dir="2700000" algn="tl" rotWithShape="0">
                  <a:schemeClr val="dk1">
                    <a:alpha val="40000"/>
                  </a:schemeClr>
                </a:outerShdw>
              </a:effectLst>
            </a:endParaRPr>
          </a:p>
        </p:txBody>
      </p:sp>
      <p:sp>
        <p:nvSpPr>
          <p:cNvPr id="9" name="Tytuł 1">
            <a:extLst>
              <a:ext uri="{FF2B5EF4-FFF2-40B4-BE49-F238E27FC236}">
                <a16:creationId xmlns:a16="http://schemas.microsoft.com/office/drawing/2014/main" id="{2B28BD34-90F0-611C-663A-08DD747A568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10" name="Rectangle 2">
            <a:extLst>
              <a:ext uri="{FF2B5EF4-FFF2-40B4-BE49-F238E27FC236}">
                <a16:creationId xmlns:a16="http://schemas.microsoft.com/office/drawing/2014/main" id="{C23090E8-B235-312D-5EF0-16DEC9D193A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useBgFill="1">
        <p:nvSpPr>
          <p:cNvPr id="11" name="Rectangle 7">
            <a:extLst>
              <a:ext uri="{FF2B5EF4-FFF2-40B4-BE49-F238E27FC236}">
                <a16:creationId xmlns:a16="http://schemas.microsoft.com/office/drawing/2014/main" id="{2E5B0918-CE20-E0AE-114F-AB70AB2D8402}"/>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9">
            <a:extLst>
              <a:ext uri="{FF2B5EF4-FFF2-40B4-BE49-F238E27FC236}">
                <a16:creationId xmlns:a16="http://schemas.microsoft.com/office/drawing/2014/main" id="{BEF2B28B-C5E0-6FDD-9D11-EDA0F972B05C}"/>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1">
            <a:extLst>
              <a:ext uri="{FF2B5EF4-FFF2-40B4-BE49-F238E27FC236}">
                <a16:creationId xmlns:a16="http://schemas.microsoft.com/office/drawing/2014/main" id="{37489CC5-FCF7-5571-FB27-A0B20E0DD57D}"/>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A7D3B58-AB9A-7215-FC78-18F7FCFCF517}"/>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5">
            <a:extLst>
              <a:ext uri="{FF2B5EF4-FFF2-40B4-BE49-F238E27FC236}">
                <a16:creationId xmlns:a16="http://schemas.microsoft.com/office/drawing/2014/main" id="{21CCFBAD-C190-5248-2B11-A02E96B3403F}"/>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Tytuł 1">
            <a:extLst>
              <a:ext uri="{FF2B5EF4-FFF2-40B4-BE49-F238E27FC236}">
                <a16:creationId xmlns:a16="http://schemas.microsoft.com/office/drawing/2014/main" id="{435DD859-2DCC-24D2-FEE9-09196869FF21}"/>
              </a:ext>
            </a:extLst>
          </p:cNvPr>
          <p:cNvSpPr txBox="1">
            <a:spLocks/>
          </p:cNvSpPr>
          <p:nvPr userDrawn="1"/>
        </p:nvSpPr>
        <p:spPr>
          <a:xfrm>
            <a:off x="8574653" y="294538"/>
            <a:ext cx="3157997" cy="1033669"/>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endParaRPr lang="pl-PL" sz="4000" dirty="0">
              <a:solidFill>
                <a:srgbClr val="FFFFFF"/>
              </a:solidFill>
            </a:endParaRPr>
          </a:p>
        </p:txBody>
      </p:sp>
      <p:sp>
        <p:nvSpPr>
          <p:cNvPr id="26" name="Symbol zastępczy zawartości 2">
            <a:extLst>
              <a:ext uri="{FF2B5EF4-FFF2-40B4-BE49-F238E27FC236}">
                <a16:creationId xmlns:a16="http://schemas.microsoft.com/office/drawing/2014/main" id="{223884CB-1324-0CF4-026A-4602034303B5}"/>
              </a:ext>
            </a:extLst>
          </p:cNvPr>
          <p:cNvSpPr txBox="1">
            <a:spLocks/>
          </p:cNvSpPr>
          <p:nvPr userDrawn="1"/>
        </p:nvSpPr>
        <p:spPr>
          <a:xfrm>
            <a:off x="152400" y="1771048"/>
            <a:ext cx="11874500" cy="4937759"/>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pl-PL" b="0" cap="none" spc="0" dirty="0">
              <a:ln w="0">
                <a:solidFill>
                  <a:schemeClr val="tx1"/>
                </a:solidFill>
              </a:ln>
              <a:solidFill>
                <a:schemeClr val="tx1"/>
              </a:solidFill>
              <a:effectLst>
                <a:outerShdw blurRad="38100" dist="19050" dir="2700000" algn="tl" rotWithShape="0">
                  <a:schemeClr val="dk1">
                    <a:alpha val="40000"/>
                  </a:schemeClr>
                </a:outerShdw>
              </a:effectLst>
            </a:endParaRPr>
          </a:p>
        </p:txBody>
      </p:sp>
      <p:sp>
        <p:nvSpPr>
          <p:cNvPr id="27" name="Tytuł 1">
            <a:extLst>
              <a:ext uri="{FF2B5EF4-FFF2-40B4-BE49-F238E27FC236}">
                <a16:creationId xmlns:a16="http://schemas.microsoft.com/office/drawing/2014/main" id="{E84D6E15-1366-16F8-99A7-5B83D55586E1}"/>
              </a:ext>
            </a:extLst>
          </p:cNvPr>
          <p:cNvSpPr txBox="1">
            <a:spLocks/>
          </p:cNvSpPr>
          <p:nvPr userDrawn="1"/>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28" name="Rectangle 2">
            <a:extLst>
              <a:ext uri="{FF2B5EF4-FFF2-40B4-BE49-F238E27FC236}">
                <a16:creationId xmlns:a16="http://schemas.microsoft.com/office/drawing/2014/main" id="{66FCB670-108B-DAC6-B83C-F2D2E478793E}"/>
              </a:ext>
            </a:extLst>
          </p:cNvPr>
          <p:cNvSpPr>
            <a:spLocks noChangeArrowheads="1"/>
          </p:cNvSpPr>
          <p:nvPr userDrawn="1"/>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83078316"/>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BAA31428-0907-E20C-C4C6-A8C205D77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9">
            <a:extLst>
              <a:ext uri="{FF2B5EF4-FFF2-40B4-BE49-F238E27FC236}">
                <a16:creationId xmlns:a16="http://schemas.microsoft.com/office/drawing/2014/main" id="{272C6D41-1C71-FB19-6C72-3AD1EDEC31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Rectangle 11">
            <a:extLst>
              <a:ext uri="{FF2B5EF4-FFF2-40B4-BE49-F238E27FC236}">
                <a16:creationId xmlns:a16="http://schemas.microsoft.com/office/drawing/2014/main" id="{29390349-2848-9631-F665-6BE82C8B9C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Rectangle 13">
            <a:extLst>
              <a:ext uri="{FF2B5EF4-FFF2-40B4-BE49-F238E27FC236}">
                <a16:creationId xmlns:a16="http://schemas.microsoft.com/office/drawing/2014/main" id="{DF95C9C0-4562-EA1B-FB97-FB323CBB89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Rectangle 15">
            <a:extLst>
              <a:ext uri="{FF2B5EF4-FFF2-40B4-BE49-F238E27FC236}">
                <a16:creationId xmlns:a16="http://schemas.microsoft.com/office/drawing/2014/main" id="{5F439CEA-E212-3A17-BD38-F64653A41C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Tytuł 1">
            <a:extLst>
              <a:ext uri="{FF2B5EF4-FFF2-40B4-BE49-F238E27FC236}">
                <a16:creationId xmlns:a16="http://schemas.microsoft.com/office/drawing/2014/main" id="{997087E7-E365-76E8-5027-3B5F1F87C8E4}"/>
              </a:ext>
            </a:extLst>
          </p:cNvPr>
          <p:cNvSpPr txBox="1">
            <a:spLocks/>
          </p:cNvSpPr>
          <p:nvPr/>
        </p:nvSpPr>
        <p:spPr>
          <a:xfrm>
            <a:off x="8574653" y="294538"/>
            <a:ext cx="3157997" cy="1033669"/>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endParaRPr lang="pl-PL" sz="4000" dirty="0">
              <a:solidFill>
                <a:srgbClr val="FFFFFF"/>
              </a:solidFill>
            </a:endParaRPr>
          </a:p>
        </p:txBody>
      </p:sp>
      <p:sp>
        <p:nvSpPr>
          <p:cNvPr id="23" name="Symbol zastępczy zawartości 2">
            <a:extLst>
              <a:ext uri="{FF2B5EF4-FFF2-40B4-BE49-F238E27FC236}">
                <a16:creationId xmlns:a16="http://schemas.microsoft.com/office/drawing/2014/main" id="{3022AFF4-47BE-6B83-5C69-9D93787E272D}"/>
              </a:ext>
            </a:extLst>
          </p:cNvPr>
          <p:cNvSpPr txBox="1">
            <a:spLocks/>
          </p:cNvSpPr>
          <p:nvPr/>
        </p:nvSpPr>
        <p:spPr>
          <a:xfrm>
            <a:off x="152400" y="1771048"/>
            <a:ext cx="11874500" cy="4937759"/>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pl-PL" b="0" cap="none" spc="0" dirty="0">
              <a:ln w="0">
                <a:solidFill>
                  <a:schemeClr val="tx1"/>
                </a:solidFill>
              </a:ln>
              <a:solidFill>
                <a:schemeClr val="tx1"/>
              </a:solidFill>
              <a:effectLst>
                <a:outerShdw blurRad="38100" dist="19050" dir="2700000" algn="tl" rotWithShape="0">
                  <a:schemeClr val="dk1">
                    <a:alpha val="40000"/>
                  </a:schemeClr>
                </a:outerShdw>
              </a:effectLst>
            </a:endParaRPr>
          </a:p>
        </p:txBody>
      </p:sp>
      <p:sp>
        <p:nvSpPr>
          <p:cNvPr id="24" name="Tytuł 1">
            <a:extLst>
              <a:ext uri="{FF2B5EF4-FFF2-40B4-BE49-F238E27FC236}">
                <a16:creationId xmlns:a16="http://schemas.microsoft.com/office/drawing/2014/main" id="{EE4D0695-7725-4344-C314-C9A916A150F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25" name="Rectangle 2">
            <a:extLst>
              <a:ext uri="{FF2B5EF4-FFF2-40B4-BE49-F238E27FC236}">
                <a16:creationId xmlns:a16="http://schemas.microsoft.com/office/drawing/2014/main" id="{6459E11F-90C6-F3F2-048F-22707A15BFB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useBgFill="1">
        <p:nvSpPr>
          <p:cNvPr id="2" name="Rectangle 7">
            <a:extLst>
              <a:ext uri="{FF2B5EF4-FFF2-40B4-BE49-F238E27FC236}">
                <a16:creationId xmlns:a16="http://schemas.microsoft.com/office/drawing/2014/main" id="{B4FCB573-D5E0-0A33-001F-E6F5DC150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9">
            <a:extLst>
              <a:ext uri="{FF2B5EF4-FFF2-40B4-BE49-F238E27FC236}">
                <a16:creationId xmlns:a16="http://schemas.microsoft.com/office/drawing/2014/main" id="{751772F0-DE75-0403-20E8-48CE8C6573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Rectangle 11">
            <a:extLst>
              <a:ext uri="{FF2B5EF4-FFF2-40B4-BE49-F238E27FC236}">
                <a16:creationId xmlns:a16="http://schemas.microsoft.com/office/drawing/2014/main" id="{8838915A-96BD-2232-4A53-6C37D2949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13">
            <a:extLst>
              <a:ext uri="{FF2B5EF4-FFF2-40B4-BE49-F238E27FC236}">
                <a16:creationId xmlns:a16="http://schemas.microsoft.com/office/drawing/2014/main" id="{C8E8B21B-0D82-29FE-C153-D64B6EADC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15">
            <a:extLst>
              <a:ext uri="{FF2B5EF4-FFF2-40B4-BE49-F238E27FC236}">
                <a16:creationId xmlns:a16="http://schemas.microsoft.com/office/drawing/2014/main" id="{409C6754-E67F-D63F-01D0-8C76937DE5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ytuł 1">
            <a:extLst>
              <a:ext uri="{FF2B5EF4-FFF2-40B4-BE49-F238E27FC236}">
                <a16:creationId xmlns:a16="http://schemas.microsoft.com/office/drawing/2014/main" id="{80A96D3C-5D2C-9FFD-957E-7A7EE9DED3D1}"/>
              </a:ext>
            </a:extLst>
          </p:cNvPr>
          <p:cNvSpPr txBox="1">
            <a:spLocks/>
          </p:cNvSpPr>
          <p:nvPr/>
        </p:nvSpPr>
        <p:spPr>
          <a:xfrm>
            <a:off x="8565688" y="294538"/>
            <a:ext cx="3157997" cy="1033669"/>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endParaRPr lang="pl-PL" sz="4000" dirty="0">
              <a:solidFill>
                <a:srgbClr val="FFFFFF"/>
              </a:solidFill>
            </a:endParaRPr>
          </a:p>
        </p:txBody>
      </p:sp>
      <p:sp>
        <p:nvSpPr>
          <p:cNvPr id="8" name="Symbol zastępczy zawartości 2">
            <a:extLst>
              <a:ext uri="{FF2B5EF4-FFF2-40B4-BE49-F238E27FC236}">
                <a16:creationId xmlns:a16="http://schemas.microsoft.com/office/drawing/2014/main" id="{6AA3247D-7081-1071-665A-3303955189AA}"/>
              </a:ext>
            </a:extLst>
          </p:cNvPr>
          <p:cNvSpPr txBox="1">
            <a:spLocks/>
          </p:cNvSpPr>
          <p:nvPr/>
        </p:nvSpPr>
        <p:spPr>
          <a:xfrm>
            <a:off x="152400" y="1771048"/>
            <a:ext cx="11874500" cy="4937759"/>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pl-PL" b="0" cap="none" spc="0" dirty="0">
              <a:ln w="0">
                <a:solidFill>
                  <a:schemeClr val="tx1"/>
                </a:solidFill>
              </a:ln>
              <a:solidFill>
                <a:schemeClr val="tx1"/>
              </a:solidFill>
              <a:effectLst>
                <a:outerShdw blurRad="38100" dist="19050" dir="2700000" algn="tl" rotWithShape="0">
                  <a:schemeClr val="dk1">
                    <a:alpha val="40000"/>
                  </a:schemeClr>
                </a:outerShdw>
              </a:effectLst>
            </a:endParaRPr>
          </a:p>
        </p:txBody>
      </p:sp>
      <p:sp>
        <p:nvSpPr>
          <p:cNvPr id="9" name="Tytuł 1">
            <a:extLst>
              <a:ext uri="{FF2B5EF4-FFF2-40B4-BE49-F238E27FC236}">
                <a16:creationId xmlns:a16="http://schemas.microsoft.com/office/drawing/2014/main" id="{2B28BD34-90F0-611C-663A-08DD747A568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10" name="Rectangle 2">
            <a:extLst>
              <a:ext uri="{FF2B5EF4-FFF2-40B4-BE49-F238E27FC236}">
                <a16:creationId xmlns:a16="http://schemas.microsoft.com/office/drawing/2014/main" id="{C23090E8-B235-312D-5EF0-16DEC9D193A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useBgFill="1">
        <p:nvSpPr>
          <p:cNvPr id="11" name="Rectangle 7">
            <a:extLst>
              <a:ext uri="{FF2B5EF4-FFF2-40B4-BE49-F238E27FC236}">
                <a16:creationId xmlns:a16="http://schemas.microsoft.com/office/drawing/2014/main" id="{C6C4206C-738B-381A-F0AB-B6901B9D6AE8}"/>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9">
            <a:extLst>
              <a:ext uri="{FF2B5EF4-FFF2-40B4-BE49-F238E27FC236}">
                <a16:creationId xmlns:a16="http://schemas.microsoft.com/office/drawing/2014/main" id="{3E7D2B9D-66E1-E80A-CC0B-EFD0CABD6BD1}"/>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1">
            <a:extLst>
              <a:ext uri="{FF2B5EF4-FFF2-40B4-BE49-F238E27FC236}">
                <a16:creationId xmlns:a16="http://schemas.microsoft.com/office/drawing/2014/main" id="{BC4A0EDA-ABF1-CFAA-B69C-C9D766630FD1}"/>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59CD8D0-0217-6BA7-EF82-CE1426EEA750}"/>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5">
            <a:extLst>
              <a:ext uri="{FF2B5EF4-FFF2-40B4-BE49-F238E27FC236}">
                <a16:creationId xmlns:a16="http://schemas.microsoft.com/office/drawing/2014/main" id="{534B29FA-6134-F5BC-22EA-215613436089}"/>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Tytuł 1">
            <a:extLst>
              <a:ext uri="{FF2B5EF4-FFF2-40B4-BE49-F238E27FC236}">
                <a16:creationId xmlns:a16="http://schemas.microsoft.com/office/drawing/2014/main" id="{7D9485D6-73CF-E168-9F6A-6511FDCAFFDE}"/>
              </a:ext>
            </a:extLst>
          </p:cNvPr>
          <p:cNvSpPr txBox="1">
            <a:spLocks/>
          </p:cNvSpPr>
          <p:nvPr userDrawn="1"/>
        </p:nvSpPr>
        <p:spPr>
          <a:xfrm>
            <a:off x="8574653" y="294538"/>
            <a:ext cx="3157997" cy="1033669"/>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endParaRPr lang="pl-PL" sz="4000" dirty="0">
              <a:solidFill>
                <a:srgbClr val="FFFFFF"/>
              </a:solidFill>
            </a:endParaRPr>
          </a:p>
        </p:txBody>
      </p:sp>
      <p:sp>
        <p:nvSpPr>
          <p:cNvPr id="26" name="Symbol zastępczy zawartości 2">
            <a:extLst>
              <a:ext uri="{FF2B5EF4-FFF2-40B4-BE49-F238E27FC236}">
                <a16:creationId xmlns:a16="http://schemas.microsoft.com/office/drawing/2014/main" id="{DD10178E-9EC0-E9F6-8385-F283B2DFB546}"/>
              </a:ext>
            </a:extLst>
          </p:cNvPr>
          <p:cNvSpPr txBox="1">
            <a:spLocks/>
          </p:cNvSpPr>
          <p:nvPr userDrawn="1"/>
        </p:nvSpPr>
        <p:spPr>
          <a:xfrm>
            <a:off x="152400" y="1771048"/>
            <a:ext cx="11874500" cy="4937759"/>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pl-PL" b="0" cap="none" spc="0" dirty="0">
              <a:ln w="0">
                <a:solidFill>
                  <a:schemeClr val="tx1"/>
                </a:solidFill>
              </a:ln>
              <a:solidFill>
                <a:schemeClr val="tx1"/>
              </a:solidFill>
              <a:effectLst>
                <a:outerShdw blurRad="38100" dist="19050" dir="2700000" algn="tl" rotWithShape="0">
                  <a:schemeClr val="dk1">
                    <a:alpha val="40000"/>
                  </a:schemeClr>
                </a:outerShdw>
              </a:effectLst>
            </a:endParaRPr>
          </a:p>
        </p:txBody>
      </p:sp>
      <p:sp>
        <p:nvSpPr>
          <p:cNvPr id="27" name="Tytuł 1">
            <a:extLst>
              <a:ext uri="{FF2B5EF4-FFF2-40B4-BE49-F238E27FC236}">
                <a16:creationId xmlns:a16="http://schemas.microsoft.com/office/drawing/2014/main" id="{6A75BF63-B6CF-0249-97C0-D9A35FD7E6C0}"/>
              </a:ext>
            </a:extLst>
          </p:cNvPr>
          <p:cNvSpPr txBox="1">
            <a:spLocks/>
          </p:cNvSpPr>
          <p:nvPr userDrawn="1"/>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28" name="Rectangle 2">
            <a:extLst>
              <a:ext uri="{FF2B5EF4-FFF2-40B4-BE49-F238E27FC236}">
                <a16:creationId xmlns:a16="http://schemas.microsoft.com/office/drawing/2014/main" id="{5E341322-9656-D699-7358-66CDD72F650C}"/>
              </a:ext>
            </a:extLst>
          </p:cNvPr>
          <p:cNvSpPr>
            <a:spLocks noChangeArrowheads="1"/>
          </p:cNvSpPr>
          <p:nvPr userDrawn="1"/>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25867400"/>
      </p:ext>
    </p:extLst>
  </p:cSld>
  <p:clrMap bg1="lt1" tx1="dk1" bg2="lt2" tx2="dk2" accent1="accent1" accent2="accent2" accent3="accent3" accent4="accent4" accent5="accent5" accent6="accent6" hlink="hlink" folHlink="folHlink"/>
  <p:sldLayoutIdLst>
    <p:sldLayoutId id="214748366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1.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2.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6.xml"/><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3.xml"/><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6.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5.xml"/><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4.xml"/><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7.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9.xml"/><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53.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57.xml"/><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64.xml"/><Relationship Id="rId1" Type="http://schemas.openxmlformats.org/officeDocument/2006/relationships/slideLayout" Target="../slideLayouts/slideLayout1.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1.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1.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1.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1.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1.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1.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1.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1.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1.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1.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1.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1.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1.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1.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1.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1.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1.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1.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1.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95.xml"/><Relationship Id="rId1" Type="http://schemas.openxmlformats.org/officeDocument/2006/relationships/slideLayout" Target="../slideLayouts/slideLayout1.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96.xml"/><Relationship Id="rId1" Type="http://schemas.openxmlformats.org/officeDocument/2006/relationships/slideLayout" Target="../slideLayouts/slideLayout1.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1.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1.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1.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1.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1.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1.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204.xml"/><Relationship Id="rId1" Type="http://schemas.openxmlformats.org/officeDocument/2006/relationships/slideLayout" Target="../slideLayouts/slideLayout1.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205.xml"/><Relationship Id="rId1" Type="http://schemas.openxmlformats.org/officeDocument/2006/relationships/slideLayout" Target="../slideLayouts/slideLayout1.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1.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207.xml"/><Relationship Id="rId1" Type="http://schemas.openxmlformats.org/officeDocument/2006/relationships/slideLayout" Target="../slideLayouts/slideLayout1.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20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1.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1.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211.xml"/><Relationship Id="rId1" Type="http://schemas.openxmlformats.org/officeDocument/2006/relationships/slideLayout" Target="../slideLayouts/slideLayout1.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212.xml"/><Relationship Id="rId1" Type="http://schemas.openxmlformats.org/officeDocument/2006/relationships/slideLayout" Target="../slideLayouts/slideLayout1.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213.xml"/><Relationship Id="rId1" Type="http://schemas.openxmlformats.org/officeDocument/2006/relationships/slideLayout" Target="../slideLayouts/slideLayout1.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214.xml"/><Relationship Id="rId1" Type="http://schemas.openxmlformats.org/officeDocument/2006/relationships/slideLayout" Target="../slideLayouts/slideLayout1.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215.xml"/><Relationship Id="rId1" Type="http://schemas.openxmlformats.org/officeDocument/2006/relationships/slideLayout" Target="../slideLayouts/slideLayout1.xm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216.xml"/><Relationship Id="rId1" Type="http://schemas.openxmlformats.org/officeDocument/2006/relationships/slideLayout" Target="../slideLayouts/slideLayout1.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217.xml"/><Relationship Id="rId1" Type="http://schemas.openxmlformats.org/officeDocument/2006/relationships/slideLayout" Target="../slideLayouts/slideLayout1.xml"/></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2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219.xml"/><Relationship Id="rId1" Type="http://schemas.openxmlformats.org/officeDocument/2006/relationships/slideLayout" Target="../slideLayouts/slideLayout1.xml"/></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220.xml"/><Relationship Id="rId1" Type="http://schemas.openxmlformats.org/officeDocument/2006/relationships/slideLayout" Target="../slideLayouts/slideLayout1.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221.xml"/><Relationship Id="rId1" Type="http://schemas.openxmlformats.org/officeDocument/2006/relationships/slideLayout" Target="../slideLayouts/slideLayout1.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222.xml"/><Relationship Id="rId1" Type="http://schemas.openxmlformats.org/officeDocument/2006/relationships/slideLayout" Target="../slideLayouts/slideLayout1.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1.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224.xml"/><Relationship Id="rId1" Type="http://schemas.openxmlformats.org/officeDocument/2006/relationships/slideLayout" Target="../slideLayouts/slideLayout1.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1.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226.xml"/><Relationship Id="rId1" Type="http://schemas.openxmlformats.org/officeDocument/2006/relationships/slideLayout" Target="../slideLayouts/slideLayout1.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227.xml"/><Relationship Id="rId1" Type="http://schemas.openxmlformats.org/officeDocument/2006/relationships/slideLayout" Target="../slideLayouts/slideLayout1.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22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229.xml"/><Relationship Id="rId1" Type="http://schemas.openxmlformats.org/officeDocument/2006/relationships/slideLayout" Target="../slideLayouts/slideLayout1.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230.xml"/><Relationship Id="rId1" Type="http://schemas.openxmlformats.org/officeDocument/2006/relationships/slideLayout" Target="../slideLayouts/slideLayout1.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231.xml"/><Relationship Id="rId1" Type="http://schemas.openxmlformats.org/officeDocument/2006/relationships/slideLayout" Target="../slideLayouts/slideLayout1.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232.xml"/><Relationship Id="rId1" Type="http://schemas.openxmlformats.org/officeDocument/2006/relationships/slideLayout" Target="../slideLayouts/slideLayout1.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233.xml"/><Relationship Id="rId1" Type="http://schemas.openxmlformats.org/officeDocument/2006/relationships/slideLayout" Target="../slideLayouts/slideLayout1.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1.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1.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1.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237.xml"/><Relationship Id="rId1" Type="http://schemas.openxmlformats.org/officeDocument/2006/relationships/slideLayout" Target="../slideLayouts/slideLayout1.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23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239.xml"/><Relationship Id="rId1" Type="http://schemas.openxmlformats.org/officeDocument/2006/relationships/slideLayout" Target="../slideLayouts/slideLayout1.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240.xml"/><Relationship Id="rId1" Type="http://schemas.openxmlformats.org/officeDocument/2006/relationships/slideLayout" Target="../slideLayouts/slideLayout1.xml"/></Relationships>
</file>

<file path=ppt/slides/_rels/slide242.xml.rels><?xml version="1.0" encoding="UTF-8" standalone="yes"?>
<Relationships xmlns="http://schemas.openxmlformats.org/package/2006/relationships"><Relationship Id="rId2" Type="http://schemas.openxmlformats.org/officeDocument/2006/relationships/notesSlide" Target="../notesSlides/notesSlide241.xml"/><Relationship Id="rId1" Type="http://schemas.openxmlformats.org/officeDocument/2006/relationships/slideLayout" Target="../slideLayouts/slideLayout1.xm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242.xml"/><Relationship Id="rId1" Type="http://schemas.openxmlformats.org/officeDocument/2006/relationships/slideLayout" Target="../slideLayouts/slideLayout1.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243.xml"/><Relationship Id="rId1" Type="http://schemas.openxmlformats.org/officeDocument/2006/relationships/slideLayout" Target="../slideLayouts/slideLayout1.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244.xml"/><Relationship Id="rId1" Type="http://schemas.openxmlformats.org/officeDocument/2006/relationships/slideLayout" Target="../slideLayouts/slideLayout1.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245.xml"/><Relationship Id="rId1" Type="http://schemas.openxmlformats.org/officeDocument/2006/relationships/slideLayout" Target="../slideLayouts/slideLayout1.xml"/></Relationships>
</file>

<file path=ppt/slides/_rels/slide247.xml.rels><?xml version="1.0" encoding="UTF-8" standalone="yes"?>
<Relationships xmlns="http://schemas.openxmlformats.org/package/2006/relationships"><Relationship Id="rId2" Type="http://schemas.openxmlformats.org/officeDocument/2006/relationships/notesSlide" Target="../notesSlides/notesSlide246.xml"/><Relationship Id="rId1" Type="http://schemas.openxmlformats.org/officeDocument/2006/relationships/slideLayout" Target="../slideLayouts/slideLayout1.xml"/></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247.xml"/><Relationship Id="rId1" Type="http://schemas.openxmlformats.org/officeDocument/2006/relationships/slideLayout" Target="../slideLayouts/slideLayout1.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248.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249.xml"/><Relationship Id="rId1" Type="http://schemas.openxmlformats.org/officeDocument/2006/relationships/slideLayout" Target="../slideLayouts/slideLayout1.xml"/></Relationships>
</file>

<file path=ppt/slides/_rels/slide251.xml.rels><?xml version="1.0" encoding="UTF-8" standalone="yes"?>
<Relationships xmlns="http://schemas.openxmlformats.org/package/2006/relationships"><Relationship Id="rId2" Type="http://schemas.openxmlformats.org/officeDocument/2006/relationships/notesSlide" Target="../notesSlides/notesSlide250.xml"/><Relationship Id="rId1" Type="http://schemas.openxmlformats.org/officeDocument/2006/relationships/slideLayout" Target="../slideLayouts/slideLayout1.xml"/></Relationships>
</file>

<file path=ppt/slides/_rels/slide252.xml.rels><?xml version="1.0" encoding="UTF-8" standalone="yes"?>
<Relationships xmlns="http://schemas.openxmlformats.org/package/2006/relationships"><Relationship Id="rId2" Type="http://schemas.openxmlformats.org/officeDocument/2006/relationships/notesSlide" Target="../notesSlides/notesSlide251.xml"/><Relationship Id="rId1" Type="http://schemas.openxmlformats.org/officeDocument/2006/relationships/slideLayout" Target="../slideLayouts/slideLayout1.xml"/></Relationships>
</file>

<file path=ppt/slides/_rels/slide253.xml.rels><?xml version="1.0" encoding="UTF-8" standalone="yes"?>
<Relationships xmlns="http://schemas.openxmlformats.org/package/2006/relationships"><Relationship Id="rId2" Type="http://schemas.openxmlformats.org/officeDocument/2006/relationships/notesSlide" Target="../notesSlides/notesSlide252.xml"/><Relationship Id="rId1" Type="http://schemas.openxmlformats.org/officeDocument/2006/relationships/slideLayout" Target="../slideLayouts/slideLayout1.xml"/></Relationships>
</file>

<file path=ppt/slides/_rels/slide254.xml.rels><?xml version="1.0" encoding="UTF-8" standalone="yes"?>
<Relationships xmlns="http://schemas.openxmlformats.org/package/2006/relationships"><Relationship Id="rId2" Type="http://schemas.openxmlformats.org/officeDocument/2006/relationships/notesSlide" Target="../notesSlides/notesSlide253.xml"/><Relationship Id="rId1" Type="http://schemas.openxmlformats.org/officeDocument/2006/relationships/slideLayout" Target="../slideLayouts/slideLayout1.xml"/></Relationships>
</file>

<file path=ppt/slides/_rels/slide255.xml.rels><?xml version="1.0" encoding="UTF-8" standalone="yes"?>
<Relationships xmlns="http://schemas.openxmlformats.org/package/2006/relationships"><Relationship Id="rId2" Type="http://schemas.openxmlformats.org/officeDocument/2006/relationships/notesSlide" Target="../notesSlides/notesSlide254.xml"/><Relationship Id="rId1" Type="http://schemas.openxmlformats.org/officeDocument/2006/relationships/slideLayout" Target="../slideLayouts/slideLayout1.xml"/></Relationships>
</file>

<file path=ppt/slides/_rels/slide256.xml.rels><?xml version="1.0" encoding="UTF-8" standalone="yes"?>
<Relationships xmlns="http://schemas.openxmlformats.org/package/2006/relationships"><Relationship Id="rId2" Type="http://schemas.openxmlformats.org/officeDocument/2006/relationships/notesSlide" Target="../notesSlides/notesSlide255.xml"/><Relationship Id="rId1" Type="http://schemas.openxmlformats.org/officeDocument/2006/relationships/slideLayout" Target="../slideLayouts/slideLayout1.xml"/></Relationships>
</file>

<file path=ppt/slides/_rels/slide257.xml.rels><?xml version="1.0" encoding="UTF-8" standalone="yes"?>
<Relationships xmlns="http://schemas.openxmlformats.org/package/2006/relationships"><Relationship Id="rId2" Type="http://schemas.openxmlformats.org/officeDocument/2006/relationships/notesSlide" Target="../notesSlides/notesSlide256.xml"/><Relationship Id="rId1" Type="http://schemas.openxmlformats.org/officeDocument/2006/relationships/slideLayout" Target="../slideLayouts/slideLayout1.xml"/></Relationships>
</file>

<file path=ppt/slides/_rels/slide258.xml.rels><?xml version="1.0" encoding="UTF-8" standalone="yes"?>
<Relationships xmlns="http://schemas.openxmlformats.org/package/2006/relationships"><Relationship Id="rId2" Type="http://schemas.openxmlformats.org/officeDocument/2006/relationships/notesSlide" Target="../notesSlides/notesSlide257.xml"/><Relationship Id="rId1" Type="http://schemas.openxmlformats.org/officeDocument/2006/relationships/slideLayout" Target="../slideLayouts/slideLayout1.xml"/></Relationships>
</file>

<file path=ppt/slides/_rels/slide259.xml.rels><?xml version="1.0" encoding="UTF-8" standalone="yes"?>
<Relationships xmlns="http://schemas.openxmlformats.org/package/2006/relationships"><Relationship Id="rId2" Type="http://schemas.openxmlformats.org/officeDocument/2006/relationships/notesSlide" Target="../notesSlides/notesSlide258.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0.xml.rels><?xml version="1.0" encoding="UTF-8" standalone="yes"?>
<Relationships xmlns="http://schemas.openxmlformats.org/package/2006/relationships"><Relationship Id="rId2" Type="http://schemas.openxmlformats.org/officeDocument/2006/relationships/notesSlide" Target="../notesSlides/notesSlide259.xml"/><Relationship Id="rId1" Type="http://schemas.openxmlformats.org/officeDocument/2006/relationships/slideLayout" Target="../slideLayouts/slideLayout1.xml"/></Relationships>
</file>

<file path=ppt/slides/_rels/slide261.xml.rels><?xml version="1.0" encoding="UTF-8" standalone="yes"?>
<Relationships xmlns="http://schemas.openxmlformats.org/package/2006/relationships"><Relationship Id="rId2" Type="http://schemas.openxmlformats.org/officeDocument/2006/relationships/notesSlide" Target="../notesSlides/notesSlide260.xml"/><Relationship Id="rId1" Type="http://schemas.openxmlformats.org/officeDocument/2006/relationships/slideLayout" Target="../slideLayouts/slideLayout1.xml"/></Relationships>
</file>

<file path=ppt/slides/_rels/slide262.xml.rels><?xml version="1.0" encoding="UTF-8" standalone="yes"?>
<Relationships xmlns="http://schemas.openxmlformats.org/package/2006/relationships"><Relationship Id="rId2" Type="http://schemas.openxmlformats.org/officeDocument/2006/relationships/notesSlide" Target="../notesSlides/notesSlide261.xml"/><Relationship Id="rId1" Type="http://schemas.openxmlformats.org/officeDocument/2006/relationships/slideLayout" Target="../slideLayouts/slideLayout1.xml"/></Relationships>
</file>

<file path=ppt/slides/_rels/slide263.xml.rels><?xml version="1.0" encoding="UTF-8" standalone="yes"?>
<Relationships xmlns="http://schemas.openxmlformats.org/package/2006/relationships"><Relationship Id="rId2" Type="http://schemas.openxmlformats.org/officeDocument/2006/relationships/notesSlide" Target="../notesSlides/notesSlide262.xml"/><Relationship Id="rId1" Type="http://schemas.openxmlformats.org/officeDocument/2006/relationships/slideLayout" Target="../slideLayouts/slideLayout1.xml"/></Relationships>
</file>

<file path=ppt/slides/_rels/slide264.xml.rels><?xml version="1.0" encoding="UTF-8" standalone="yes"?>
<Relationships xmlns="http://schemas.openxmlformats.org/package/2006/relationships"><Relationship Id="rId2" Type="http://schemas.openxmlformats.org/officeDocument/2006/relationships/notesSlide" Target="../notesSlides/notesSlide263.xml"/><Relationship Id="rId1" Type="http://schemas.openxmlformats.org/officeDocument/2006/relationships/slideLayout" Target="../slideLayouts/slideLayout1.xml"/></Relationships>
</file>

<file path=ppt/slides/_rels/slide265.xml.rels><?xml version="1.0" encoding="UTF-8" standalone="yes"?>
<Relationships xmlns="http://schemas.openxmlformats.org/package/2006/relationships"><Relationship Id="rId2" Type="http://schemas.openxmlformats.org/officeDocument/2006/relationships/notesSlide" Target="../notesSlides/notesSlide264.xml"/><Relationship Id="rId1" Type="http://schemas.openxmlformats.org/officeDocument/2006/relationships/slideLayout" Target="../slideLayouts/slideLayout1.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265.xml"/><Relationship Id="rId1" Type="http://schemas.openxmlformats.org/officeDocument/2006/relationships/slideLayout" Target="../slideLayouts/slideLayout1.xml"/></Relationships>
</file>

<file path=ppt/slides/_rels/slide267.xml.rels><?xml version="1.0" encoding="UTF-8" standalone="yes"?>
<Relationships xmlns="http://schemas.openxmlformats.org/package/2006/relationships"><Relationship Id="rId2" Type="http://schemas.openxmlformats.org/officeDocument/2006/relationships/notesSlide" Target="../notesSlides/notesSlide266.xml"/><Relationship Id="rId1" Type="http://schemas.openxmlformats.org/officeDocument/2006/relationships/slideLayout" Target="../slideLayouts/slideLayout1.xml"/></Relationships>
</file>

<file path=ppt/slides/_rels/slide268.xml.rels><?xml version="1.0" encoding="UTF-8" standalone="yes"?>
<Relationships xmlns="http://schemas.openxmlformats.org/package/2006/relationships"><Relationship Id="rId2" Type="http://schemas.openxmlformats.org/officeDocument/2006/relationships/notesSlide" Target="../notesSlides/notesSlide267.xml"/><Relationship Id="rId1" Type="http://schemas.openxmlformats.org/officeDocument/2006/relationships/slideLayout" Target="../slideLayouts/slideLayout1.xml"/></Relationships>
</file>

<file path=ppt/slides/_rels/slide269.xml.rels><?xml version="1.0" encoding="UTF-8" standalone="yes"?>
<Relationships xmlns="http://schemas.openxmlformats.org/package/2006/relationships"><Relationship Id="rId2" Type="http://schemas.openxmlformats.org/officeDocument/2006/relationships/notesSlide" Target="../notesSlides/notesSlide26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0.xml.rels><?xml version="1.0" encoding="UTF-8" standalone="yes"?>
<Relationships xmlns="http://schemas.openxmlformats.org/package/2006/relationships"><Relationship Id="rId2" Type="http://schemas.openxmlformats.org/officeDocument/2006/relationships/notesSlide" Target="../notesSlides/notesSlide269.xml"/><Relationship Id="rId1" Type="http://schemas.openxmlformats.org/officeDocument/2006/relationships/slideLayout" Target="../slideLayouts/slideLayout4.xml"/></Relationships>
</file>

<file path=ppt/slides/_rels/slide271.xml.rels><?xml version="1.0" encoding="UTF-8" standalone="yes"?>
<Relationships xmlns="http://schemas.openxmlformats.org/package/2006/relationships"><Relationship Id="rId2" Type="http://schemas.openxmlformats.org/officeDocument/2006/relationships/notesSlide" Target="../notesSlides/notesSlide270.xml"/><Relationship Id="rId1" Type="http://schemas.openxmlformats.org/officeDocument/2006/relationships/slideLayout" Target="../slideLayouts/slideLayout1.xml"/></Relationships>
</file>

<file path=ppt/slides/_rels/slide272.xml.rels><?xml version="1.0" encoding="UTF-8" standalone="yes"?>
<Relationships xmlns="http://schemas.openxmlformats.org/package/2006/relationships"><Relationship Id="rId2" Type="http://schemas.openxmlformats.org/officeDocument/2006/relationships/notesSlide" Target="../notesSlides/notesSlide271.xml"/><Relationship Id="rId1" Type="http://schemas.openxmlformats.org/officeDocument/2006/relationships/slideLayout" Target="../slideLayouts/slideLayout1.xml"/></Relationships>
</file>

<file path=ppt/slides/_rels/slide273.xml.rels><?xml version="1.0" encoding="UTF-8" standalone="yes"?>
<Relationships xmlns="http://schemas.openxmlformats.org/package/2006/relationships"><Relationship Id="rId2" Type="http://schemas.openxmlformats.org/officeDocument/2006/relationships/notesSlide" Target="../notesSlides/notesSlide272.xml"/><Relationship Id="rId1" Type="http://schemas.openxmlformats.org/officeDocument/2006/relationships/slideLayout" Target="../slideLayouts/slideLayout1.xml"/></Relationships>
</file>

<file path=ppt/slides/_rels/slide274.xml.rels><?xml version="1.0" encoding="UTF-8" standalone="yes"?>
<Relationships xmlns="http://schemas.openxmlformats.org/package/2006/relationships"><Relationship Id="rId2" Type="http://schemas.openxmlformats.org/officeDocument/2006/relationships/notesSlide" Target="../notesSlides/notesSlide273.xml"/><Relationship Id="rId1" Type="http://schemas.openxmlformats.org/officeDocument/2006/relationships/slideLayout" Target="../slideLayouts/slideLayout1.xml"/></Relationships>
</file>

<file path=ppt/slides/_rels/slide275.xml.rels><?xml version="1.0" encoding="UTF-8" standalone="yes"?>
<Relationships xmlns="http://schemas.openxmlformats.org/package/2006/relationships"><Relationship Id="rId2" Type="http://schemas.openxmlformats.org/officeDocument/2006/relationships/notesSlide" Target="../notesSlides/notesSlide274.xml"/><Relationship Id="rId1" Type="http://schemas.openxmlformats.org/officeDocument/2006/relationships/slideLayout" Target="../slideLayouts/slideLayout1.xml"/></Relationships>
</file>

<file path=ppt/slides/_rels/slide276.xml.rels><?xml version="1.0" encoding="UTF-8" standalone="yes"?>
<Relationships xmlns="http://schemas.openxmlformats.org/package/2006/relationships"><Relationship Id="rId2" Type="http://schemas.openxmlformats.org/officeDocument/2006/relationships/notesSlide" Target="../notesSlides/notesSlide275.xml"/><Relationship Id="rId1" Type="http://schemas.openxmlformats.org/officeDocument/2006/relationships/slideLayout" Target="../slideLayouts/slideLayout1.xml"/></Relationships>
</file>

<file path=ppt/slides/_rels/slide277.xml.rels><?xml version="1.0" encoding="UTF-8" standalone="yes"?>
<Relationships xmlns="http://schemas.openxmlformats.org/package/2006/relationships"><Relationship Id="rId2" Type="http://schemas.openxmlformats.org/officeDocument/2006/relationships/notesSlide" Target="../notesSlides/notesSlide276.xml"/><Relationship Id="rId1" Type="http://schemas.openxmlformats.org/officeDocument/2006/relationships/slideLayout" Target="../slideLayouts/slideLayout1.xml"/></Relationships>
</file>

<file path=ppt/slides/_rels/slide278.xml.rels><?xml version="1.0" encoding="UTF-8" standalone="yes"?>
<Relationships xmlns="http://schemas.openxmlformats.org/package/2006/relationships"><Relationship Id="rId2" Type="http://schemas.openxmlformats.org/officeDocument/2006/relationships/notesSlide" Target="../notesSlides/notesSlide277.xml"/><Relationship Id="rId1" Type="http://schemas.openxmlformats.org/officeDocument/2006/relationships/slideLayout" Target="../slideLayouts/slideLayout1.xml"/></Relationships>
</file>

<file path=ppt/slides/_rels/slide279.xml.rels><?xml version="1.0" encoding="UTF-8" standalone="yes"?>
<Relationships xmlns="http://schemas.openxmlformats.org/package/2006/relationships"><Relationship Id="rId2" Type="http://schemas.openxmlformats.org/officeDocument/2006/relationships/notesSlide" Target="../notesSlides/notesSlide278.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0.xml.rels><?xml version="1.0" encoding="UTF-8" standalone="yes"?>
<Relationships xmlns="http://schemas.openxmlformats.org/package/2006/relationships"><Relationship Id="rId2" Type="http://schemas.openxmlformats.org/officeDocument/2006/relationships/notesSlide" Target="../notesSlides/notesSlide279.xml"/><Relationship Id="rId1" Type="http://schemas.openxmlformats.org/officeDocument/2006/relationships/slideLayout" Target="../slideLayouts/slideLayout1.xml"/></Relationships>
</file>

<file path=ppt/slides/_rels/slide281.xml.rels><?xml version="1.0" encoding="UTF-8" standalone="yes"?>
<Relationships xmlns="http://schemas.openxmlformats.org/package/2006/relationships"><Relationship Id="rId2" Type="http://schemas.openxmlformats.org/officeDocument/2006/relationships/notesSlide" Target="../notesSlides/notesSlide280.xml"/><Relationship Id="rId1" Type="http://schemas.openxmlformats.org/officeDocument/2006/relationships/slideLayout" Target="../slideLayouts/slideLayout1.xml"/></Relationships>
</file>

<file path=ppt/slides/_rels/slide282.xml.rels><?xml version="1.0" encoding="UTF-8" standalone="yes"?>
<Relationships xmlns="http://schemas.openxmlformats.org/package/2006/relationships"><Relationship Id="rId2" Type="http://schemas.openxmlformats.org/officeDocument/2006/relationships/notesSlide" Target="../notesSlides/notesSlide281.xml"/><Relationship Id="rId1" Type="http://schemas.openxmlformats.org/officeDocument/2006/relationships/slideLayout" Target="../slideLayouts/slideLayout1.xml"/></Relationships>
</file>

<file path=ppt/slides/_rels/slide283.xml.rels><?xml version="1.0" encoding="UTF-8" standalone="yes"?>
<Relationships xmlns="http://schemas.openxmlformats.org/package/2006/relationships"><Relationship Id="rId2" Type="http://schemas.openxmlformats.org/officeDocument/2006/relationships/notesSlide" Target="../notesSlides/notesSlide282.xml"/><Relationship Id="rId1" Type="http://schemas.openxmlformats.org/officeDocument/2006/relationships/slideLayout" Target="../slideLayouts/slideLayout1.xml"/></Relationships>
</file>

<file path=ppt/slides/_rels/slide284.xml.rels><?xml version="1.0" encoding="UTF-8" standalone="yes"?>
<Relationships xmlns="http://schemas.openxmlformats.org/package/2006/relationships"><Relationship Id="rId2" Type="http://schemas.openxmlformats.org/officeDocument/2006/relationships/notesSlide" Target="../notesSlides/notesSlide283.xml"/><Relationship Id="rId1" Type="http://schemas.openxmlformats.org/officeDocument/2006/relationships/slideLayout" Target="../slideLayouts/slideLayout1.xml"/></Relationships>
</file>

<file path=ppt/slides/_rels/slide285.xml.rels><?xml version="1.0" encoding="UTF-8" standalone="yes"?>
<Relationships xmlns="http://schemas.openxmlformats.org/package/2006/relationships"><Relationship Id="rId2" Type="http://schemas.openxmlformats.org/officeDocument/2006/relationships/notesSlide" Target="../notesSlides/notesSlide284.xml"/><Relationship Id="rId1" Type="http://schemas.openxmlformats.org/officeDocument/2006/relationships/slideLayout" Target="../slideLayouts/slideLayout1.xml"/></Relationships>
</file>

<file path=ppt/slides/_rels/slide286.xml.rels><?xml version="1.0" encoding="UTF-8" standalone="yes"?>
<Relationships xmlns="http://schemas.openxmlformats.org/package/2006/relationships"><Relationship Id="rId2" Type="http://schemas.openxmlformats.org/officeDocument/2006/relationships/notesSlide" Target="../notesSlides/notesSlide285.xml"/><Relationship Id="rId1" Type="http://schemas.openxmlformats.org/officeDocument/2006/relationships/slideLayout" Target="../slideLayouts/slideLayout1.xml"/></Relationships>
</file>

<file path=ppt/slides/_rels/slide287.xml.rels><?xml version="1.0" encoding="UTF-8" standalone="yes"?>
<Relationships xmlns="http://schemas.openxmlformats.org/package/2006/relationships"><Relationship Id="rId2" Type="http://schemas.openxmlformats.org/officeDocument/2006/relationships/notesSlide" Target="../notesSlides/notesSlide286.xml"/><Relationship Id="rId1" Type="http://schemas.openxmlformats.org/officeDocument/2006/relationships/slideLayout" Target="../slideLayouts/slideLayout1.xml"/></Relationships>
</file>

<file path=ppt/slides/_rels/slide288.xml.rels><?xml version="1.0" encoding="UTF-8" standalone="yes"?>
<Relationships xmlns="http://schemas.openxmlformats.org/package/2006/relationships"><Relationship Id="rId2" Type="http://schemas.openxmlformats.org/officeDocument/2006/relationships/notesSlide" Target="../notesSlides/notesSlide287.xml"/><Relationship Id="rId1" Type="http://schemas.openxmlformats.org/officeDocument/2006/relationships/slideLayout" Target="../slideLayouts/slideLayout1.xml"/></Relationships>
</file>

<file path=ppt/slides/_rels/slide289.xml.rels><?xml version="1.0" encoding="UTF-8" standalone="yes"?>
<Relationships xmlns="http://schemas.openxmlformats.org/package/2006/relationships"><Relationship Id="rId2" Type="http://schemas.openxmlformats.org/officeDocument/2006/relationships/notesSlide" Target="../notesSlides/notesSlide28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0.xml.rels><?xml version="1.0" encoding="UTF-8" standalone="yes"?>
<Relationships xmlns="http://schemas.openxmlformats.org/package/2006/relationships"><Relationship Id="rId2" Type="http://schemas.openxmlformats.org/officeDocument/2006/relationships/notesSlide" Target="../notesSlides/notesSlide289.xml"/><Relationship Id="rId1" Type="http://schemas.openxmlformats.org/officeDocument/2006/relationships/slideLayout" Target="../slideLayouts/slideLayout1.xml"/></Relationships>
</file>

<file path=ppt/slides/_rels/slide291.xml.rels><?xml version="1.0" encoding="UTF-8" standalone="yes"?>
<Relationships xmlns="http://schemas.openxmlformats.org/package/2006/relationships"><Relationship Id="rId2" Type="http://schemas.openxmlformats.org/officeDocument/2006/relationships/notesSlide" Target="../notesSlides/notesSlide290.xml"/><Relationship Id="rId1" Type="http://schemas.openxmlformats.org/officeDocument/2006/relationships/slideLayout" Target="../slideLayouts/slideLayout1.xml"/></Relationships>
</file>

<file path=ppt/slides/_rels/slide292.xml.rels><?xml version="1.0" encoding="UTF-8" standalone="yes"?>
<Relationships xmlns="http://schemas.openxmlformats.org/package/2006/relationships"><Relationship Id="rId2" Type="http://schemas.openxmlformats.org/officeDocument/2006/relationships/notesSlide" Target="../notesSlides/notesSlide291.xml"/><Relationship Id="rId1" Type="http://schemas.openxmlformats.org/officeDocument/2006/relationships/slideLayout" Target="../slideLayouts/slideLayout1.xml"/></Relationships>
</file>

<file path=ppt/slides/_rels/slide293.xml.rels><?xml version="1.0" encoding="UTF-8" standalone="yes"?>
<Relationships xmlns="http://schemas.openxmlformats.org/package/2006/relationships"><Relationship Id="rId2" Type="http://schemas.openxmlformats.org/officeDocument/2006/relationships/notesSlide" Target="../notesSlides/notesSlide292.xml"/><Relationship Id="rId1" Type="http://schemas.openxmlformats.org/officeDocument/2006/relationships/slideLayout" Target="../slideLayouts/slideLayout1.xml"/></Relationships>
</file>

<file path=ppt/slides/_rels/slide294.xml.rels><?xml version="1.0" encoding="UTF-8" standalone="yes"?>
<Relationships xmlns="http://schemas.openxmlformats.org/package/2006/relationships"><Relationship Id="rId2" Type="http://schemas.openxmlformats.org/officeDocument/2006/relationships/notesSlide" Target="../notesSlides/notesSlide293.xml"/><Relationship Id="rId1" Type="http://schemas.openxmlformats.org/officeDocument/2006/relationships/slideLayout" Target="../slideLayouts/slideLayout1.xml"/></Relationships>
</file>

<file path=ppt/slides/_rels/slide295.xml.rels><?xml version="1.0" encoding="UTF-8" standalone="yes"?>
<Relationships xmlns="http://schemas.openxmlformats.org/package/2006/relationships"><Relationship Id="rId2" Type="http://schemas.openxmlformats.org/officeDocument/2006/relationships/notesSlide" Target="../notesSlides/notesSlide294.xml"/><Relationship Id="rId1" Type="http://schemas.openxmlformats.org/officeDocument/2006/relationships/slideLayout" Target="../slideLayouts/slideLayout1.xml"/></Relationships>
</file>

<file path=ppt/slides/_rels/slide296.xml.rels><?xml version="1.0" encoding="UTF-8" standalone="yes"?>
<Relationships xmlns="http://schemas.openxmlformats.org/package/2006/relationships"><Relationship Id="rId2" Type="http://schemas.openxmlformats.org/officeDocument/2006/relationships/notesSlide" Target="../notesSlides/notesSlide295.xml"/><Relationship Id="rId1" Type="http://schemas.openxmlformats.org/officeDocument/2006/relationships/slideLayout" Target="../slideLayouts/slideLayout1.xml"/></Relationships>
</file>

<file path=ppt/slides/_rels/slide297.xml.rels><?xml version="1.0" encoding="UTF-8" standalone="yes"?>
<Relationships xmlns="http://schemas.openxmlformats.org/package/2006/relationships"><Relationship Id="rId2" Type="http://schemas.openxmlformats.org/officeDocument/2006/relationships/notesSlide" Target="../notesSlides/notesSlide296.xml"/><Relationship Id="rId1" Type="http://schemas.openxmlformats.org/officeDocument/2006/relationships/slideLayout" Target="../slideLayouts/slideLayout1.xml"/></Relationships>
</file>

<file path=ppt/slides/_rels/slide298.xml.rels><?xml version="1.0" encoding="UTF-8" standalone="yes"?>
<Relationships xmlns="http://schemas.openxmlformats.org/package/2006/relationships"><Relationship Id="rId2" Type="http://schemas.openxmlformats.org/officeDocument/2006/relationships/notesSlide" Target="../notesSlides/notesSlide297.xml"/><Relationship Id="rId1" Type="http://schemas.openxmlformats.org/officeDocument/2006/relationships/slideLayout" Target="../slideLayouts/slideLayout1.xml"/></Relationships>
</file>

<file path=ppt/slides/_rels/slide299.xml.rels><?xml version="1.0" encoding="UTF-8" standalone="yes"?>
<Relationships xmlns="http://schemas.openxmlformats.org/package/2006/relationships"><Relationship Id="rId2" Type="http://schemas.openxmlformats.org/officeDocument/2006/relationships/notesSlide" Target="../notesSlides/notesSlide29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00.xml.rels><?xml version="1.0" encoding="UTF-8" standalone="yes"?>
<Relationships xmlns="http://schemas.openxmlformats.org/package/2006/relationships"><Relationship Id="rId2" Type="http://schemas.openxmlformats.org/officeDocument/2006/relationships/notesSlide" Target="../notesSlides/notesSlide299.xml"/><Relationship Id="rId1" Type="http://schemas.openxmlformats.org/officeDocument/2006/relationships/slideLayout" Target="../slideLayouts/slideLayout1.xml"/></Relationships>
</file>

<file path=ppt/slides/_rels/slide301.xml.rels><?xml version="1.0" encoding="UTF-8" standalone="yes"?>
<Relationships xmlns="http://schemas.openxmlformats.org/package/2006/relationships"><Relationship Id="rId2" Type="http://schemas.openxmlformats.org/officeDocument/2006/relationships/notesSlide" Target="../notesSlides/notesSlide300.xml"/><Relationship Id="rId1" Type="http://schemas.openxmlformats.org/officeDocument/2006/relationships/slideLayout" Target="../slideLayouts/slideLayout1.xml"/></Relationships>
</file>

<file path=ppt/slides/_rels/slide302.xml.rels><?xml version="1.0" encoding="UTF-8" standalone="yes"?>
<Relationships xmlns="http://schemas.openxmlformats.org/package/2006/relationships"><Relationship Id="rId2" Type="http://schemas.openxmlformats.org/officeDocument/2006/relationships/notesSlide" Target="../notesSlides/notesSlide301.xml"/><Relationship Id="rId1" Type="http://schemas.openxmlformats.org/officeDocument/2006/relationships/slideLayout" Target="../slideLayouts/slideLayout1.xml"/></Relationships>
</file>

<file path=ppt/slides/_rels/slide303.xml.rels><?xml version="1.0" encoding="UTF-8" standalone="yes"?>
<Relationships xmlns="http://schemas.openxmlformats.org/package/2006/relationships"><Relationship Id="rId2" Type="http://schemas.openxmlformats.org/officeDocument/2006/relationships/notesSlide" Target="../notesSlides/notesSlide302.xml"/><Relationship Id="rId1" Type="http://schemas.openxmlformats.org/officeDocument/2006/relationships/slideLayout" Target="../slideLayouts/slideLayout1.xml"/></Relationships>
</file>

<file path=ppt/slides/_rels/slide304.xml.rels><?xml version="1.0" encoding="UTF-8" standalone="yes"?>
<Relationships xmlns="http://schemas.openxmlformats.org/package/2006/relationships"><Relationship Id="rId2" Type="http://schemas.openxmlformats.org/officeDocument/2006/relationships/notesSlide" Target="../notesSlides/notesSlide303.xml"/><Relationship Id="rId1" Type="http://schemas.openxmlformats.org/officeDocument/2006/relationships/slideLayout" Target="../slideLayouts/slideLayout1.xml"/></Relationships>
</file>

<file path=ppt/slides/_rels/slide305.xml.rels><?xml version="1.0" encoding="UTF-8" standalone="yes"?>
<Relationships xmlns="http://schemas.openxmlformats.org/package/2006/relationships"><Relationship Id="rId2" Type="http://schemas.openxmlformats.org/officeDocument/2006/relationships/notesSlide" Target="../notesSlides/notesSlide304.xml"/><Relationship Id="rId1" Type="http://schemas.openxmlformats.org/officeDocument/2006/relationships/slideLayout" Target="../slideLayouts/slideLayout1.xml"/></Relationships>
</file>

<file path=ppt/slides/_rels/slide306.xml.rels><?xml version="1.0" encoding="UTF-8" standalone="yes"?>
<Relationships xmlns="http://schemas.openxmlformats.org/package/2006/relationships"><Relationship Id="rId2" Type="http://schemas.openxmlformats.org/officeDocument/2006/relationships/notesSlide" Target="../notesSlides/notesSlide305.xml"/><Relationship Id="rId1" Type="http://schemas.openxmlformats.org/officeDocument/2006/relationships/slideLayout" Target="../slideLayouts/slideLayout1.xml"/></Relationships>
</file>

<file path=ppt/slides/_rels/slide307.xml.rels><?xml version="1.0" encoding="UTF-8" standalone="yes"?>
<Relationships xmlns="http://schemas.openxmlformats.org/package/2006/relationships"><Relationship Id="rId2" Type="http://schemas.openxmlformats.org/officeDocument/2006/relationships/notesSlide" Target="../notesSlides/notesSlide306.xml"/><Relationship Id="rId1" Type="http://schemas.openxmlformats.org/officeDocument/2006/relationships/slideLayout" Target="../slideLayouts/slideLayout1.xml"/></Relationships>
</file>

<file path=ppt/slides/_rels/slide308.xml.rels><?xml version="1.0" encoding="UTF-8" standalone="yes"?>
<Relationships xmlns="http://schemas.openxmlformats.org/package/2006/relationships"><Relationship Id="rId2" Type="http://schemas.openxmlformats.org/officeDocument/2006/relationships/notesSlide" Target="../notesSlides/notesSlide307.xml"/><Relationship Id="rId1" Type="http://schemas.openxmlformats.org/officeDocument/2006/relationships/slideLayout" Target="../slideLayouts/slideLayout1.xml"/></Relationships>
</file>

<file path=ppt/slides/_rels/slide309.xml.rels><?xml version="1.0" encoding="UTF-8" standalone="yes"?>
<Relationships xmlns="http://schemas.openxmlformats.org/package/2006/relationships"><Relationship Id="rId2" Type="http://schemas.openxmlformats.org/officeDocument/2006/relationships/notesSlide" Target="../notesSlides/notesSlide30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0.xml.rels><?xml version="1.0" encoding="UTF-8" standalone="yes"?>
<Relationships xmlns="http://schemas.openxmlformats.org/package/2006/relationships"><Relationship Id="rId2" Type="http://schemas.openxmlformats.org/officeDocument/2006/relationships/notesSlide" Target="../notesSlides/notesSlide309.xml"/><Relationship Id="rId1" Type="http://schemas.openxmlformats.org/officeDocument/2006/relationships/slideLayout" Target="../slideLayouts/slideLayout1.xml"/></Relationships>
</file>

<file path=ppt/slides/_rels/slide311.xml.rels><?xml version="1.0" encoding="UTF-8" standalone="yes"?>
<Relationships xmlns="http://schemas.openxmlformats.org/package/2006/relationships"><Relationship Id="rId2" Type="http://schemas.openxmlformats.org/officeDocument/2006/relationships/notesSlide" Target="../notesSlides/notesSlide310.xml"/><Relationship Id="rId1" Type="http://schemas.openxmlformats.org/officeDocument/2006/relationships/slideLayout" Target="../slideLayouts/slideLayout1.xml"/></Relationships>
</file>

<file path=ppt/slides/_rels/slide312.xml.rels><?xml version="1.0" encoding="UTF-8" standalone="yes"?>
<Relationships xmlns="http://schemas.openxmlformats.org/package/2006/relationships"><Relationship Id="rId2" Type="http://schemas.openxmlformats.org/officeDocument/2006/relationships/notesSlide" Target="../notesSlides/notesSlide311.xml"/><Relationship Id="rId1" Type="http://schemas.openxmlformats.org/officeDocument/2006/relationships/slideLayout" Target="../slideLayouts/slideLayout1.xml"/></Relationships>
</file>

<file path=ppt/slides/_rels/slide313.xml.rels><?xml version="1.0" encoding="UTF-8" standalone="yes"?>
<Relationships xmlns="http://schemas.openxmlformats.org/package/2006/relationships"><Relationship Id="rId2" Type="http://schemas.openxmlformats.org/officeDocument/2006/relationships/notesSlide" Target="../notesSlides/notesSlide312.xml"/><Relationship Id="rId1" Type="http://schemas.openxmlformats.org/officeDocument/2006/relationships/slideLayout" Target="../slideLayouts/slideLayout1.xml"/></Relationships>
</file>

<file path=ppt/slides/_rels/slide314.xml.rels><?xml version="1.0" encoding="UTF-8" standalone="yes"?>
<Relationships xmlns="http://schemas.openxmlformats.org/package/2006/relationships"><Relationship Id="rId2" Type="http://schemas.openxmlformats.org/officeDocument/2006/relationships/notesSlide" Target="../notesSlides/notesSlide313.xml"/><Relationship Id="rId1" Type="http://schemas.openxmlformats.org/officeDocument/2006/relationships/slideLayout" Target="../slideLayouts/slideLayout1.xml"/></Relationships>
</file>

<file path=ppt/slides/_rels/slide315.xml.rels><?xml version="1.0" encoding="UTF-8" standalone="yes"?>
<Relationships xmlns="http://schemas.openxmlformats.org/package/2006/relationships"><Relationship Id="rId2" Type="http://schemas.openxmlformats.org/officeDocument/2006/relationships/notesSlide" Target="../notesSlides/notesSlide314.xml"/><Relationship Id="rId1" Type="http://schemas.openxmlformats.org/officeDocument/2006/relationships/slideLayout" Target="../slideLayouts/slideLayout1.xml"/></Relationships>
</file>

<file path=ppt/slides/_rels/slide316.xml.rels><?xml version="1.0" encoding="UTF-8" standalone="yes"?>
<Relationships xmlns="http://schemas.openxmlformats.org/package/2006/relationships"><Relationship Id="rId2" Type="http://schemas.openxmlformats.org/officeDocument/2006/relationships/notesSlide" Target="../notesSlides/notesSlide315.xml"/><Relationship Id="rId1" Type="http://schemas.openxmlformats.org/officeDocument/2006/relationships/slideLayout" Target="../slideLayouts/slideLayout1.xml"/></Relationships>
</file>

<file path=ppt/slides/_rels/slide317.xml.rels><?xml version="1.0" encoding="UTF-8" standalone="yes"?>
<Relationships xmlns="http://schemas.openxmlformats.org/package/2006/relationships"><Relationship Id="rId2" Type="http://schemas.openxmlformats.org/officeDocument/2006/relationships/notesSlide" Target="../notesSlides/notesSlide316.xml"/><Relationship Id="rId1" Type="http://schemas.openxmlformats.org/officeDocument/2006/relationships/slideLayout" Target="../slideLayouts/slideLayout1.xml"/></Relationships>
</file>

<file path=ppt/slides/_rels/slide318.xml.rels><?xml version="1.0" encoding="UTF-8" standalone="yes"?>
<Relationships xmlns="http://schemas.openxmlformats.org/package/2006/relationships"><Relationship Id="rId2" Type="http://schemas.openxmlformats.org/officeDocument/2006/relationships/notesSlide" Target="../notesSlides/notesSlide317.xml"/><Relationship Id="rId1" Type="http://schemas.openxmlformats.org/officeDocument/2006/relationships/slideLayout" Target="../slideLayouts/slideLayout1.xml"/></Relationships>
</file>

<file path=ppt/slides/_rels/slide319.xml.rels><?xml version="1.0" encoding="UTF-8" standalone="yes"?>
<Relationships xmlns="http://schemas.openxmlformats.org/package/2006/relationships"><Relationship Id="rId2" Type="http://schemas.openxmlformats.org/officeDocument/2006/relationships/notesSlide" Target="../notesSlides/notesSlide31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0.xml.rels><?xml version="1.0" encoding="UTF-8" standalone="yes"?>
<Relationships xmlns="http://schemas.openxmlformats.org/package/2006/relationships"><Relationship Id="rId2" Type="http://schemas.openxmlformats.org/officeDocument/2006/relationships/notesSlide" Target="../notesSlides/notesSlide319.xml"/><Relationship Id="rId1" Type="http://schemas.openxmlformats.org/officeDocument/2006/relationships/slideLayout" Target="../slideLayouts/slideLayout1.xml"/></Relationships>
</file>

<file path=ppt/slides/_rels/slide321.xml.rels><?xml version="1.0" encoding="UTF-8" standalone="yes"?>
<Relationships xmlns="http://schemas.openxmlformats.org/package/2006/relationships"><Relationship Id="rId2" Type="http://schemas.openxmlformats.org/officeDocument/2006/relationships/notesSlide" Target="../notesSlides/notesSlide320.xml"/><Relationship Id="rId1" Type="http://schemas.openxmlformats.org/officeDocument/2006/relationships/slideLayout" Target="../slideLayouts/slideLayout1.xml"/></Relationships>
</file>

<file path=ppt/slides/_rels/slide322.xml.rels><?xml version="1.0" encoding="UTF-8" standalone="yes"?>
<Relationships xmlns="http://schemas.openxmlformats.org/package/2006/relationships"><Relationship Id="rId2" Type="http://schemas.openxmlformats.org/officeDocument/2006/relationships/notesSlide" Target="../notesSlides/notesSlide321.xml"/><Relationship Id="rId1" Type="http://schemas.openxmlformats.org/officeDocument/2006/relationships/slideLayout" Target="../slideLayouts/slideLayout1.xml"/></Relationships>
</file>

<file path=ppt/slides/_rels/slide323.xml.rels><?xml version="1.0" encoding="UTF-8" standalone="yes"?>
<Relationships xmlns="http://schemas.openxmlformats.org/package/2006/relationships"><Relationship Id="rId2" Type="http://schemas.openxmlformats.org/officeDocument/2006/relationships/notesSlide" Target="../notesSlides/notesSlide322.xml"/><Relationship Id="rId1" Type="http://schemas.openxmlformats.org/officeDocument/2006/relationships/slideLayout" Target="../slideLayouts/slideLayout1.xml"/></Relationships>
</file>

<file path=ppt/slides/_rels/slide3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23.xml"/><Relationship Id="rId1" Type="http://schemas.openxmlformats.org/officeDocument/2006/relationships/slideLayout" Target="../slideLayouts/slideLayout1.xml"/></Relationships>
</file>

<file path=ppt/slides/_rels/slide3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24.xml"/><Relationship Id="rId1" Type="http://schemas.openxmlformats.org/officeDocument/2006/relationships/slideLayout" Target="../slideLayouts/slideLayout1.xml"/></Relationships>
</file>

<file path=ppt/slides/_rels/slide3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25.xml"/><Relationship Id="rId1" Type="http://schemas.openxmlformats.org/officeDocument/2006/relationships/slideLayout" Target="../slideLayouts/slideLayout1.xml"/></Relationships>
</file>

<file path=ppt/slides/_rels/slide3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26.xml"/><Relationship Id="rId1" Type="http://schemas.openxmlformats.org/officeDocument/2006/relationships/slideLayout" Target="../slideLayouts/slideLayout1.xml"/></Relationships>
</file>

<file path=ppt/slides/_rels/slide3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27.xml"/><Relationship Id="rId1" Type="http://schemas.openxmlformats.org/officeDocument/2006/relationships/slideLayout" Target="../slideLayouts/slideLayout1.xml"/></Relationships>
</file>

<file path=ppt/slides/_rels/slide3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2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0.xml.rels><?xml version="1.0" encoding="UTF-8" standalone="yes"?>
<Relationships xmlns="http://schemas.openxmlformats.org/package/2006/relationships"><Relationship Id="rId2" Type="http://schemas.openxmlformats.org/officeDocument/2006/relationships/notesSlide" Target="../notesSlides/notesSlide329.xml"/><Relationship Id="rId1" Type="http://schemas.openxmlformats.org/officeDocument/2006/relationships/slideLayout" Target="../slideLayouts/slideLayout1.xml"/></Relationships>
</file>

<file path=ppt/slides/_rels/slide331.xml.rels><?xml version="1.0" encoding="UTF-8" standalone="yes"?>
<Relationships xmlns="http://schemas.openxmlformats.org/package/2006/relationships"><Relationship Id="rId2" Type="http://schemas.openxmlformats.org/officeDocument/2006/relationships/notesSlide" Target="../notesSlides/notesSlide330.xml"/><Relationship Id="rId1" Type="http://schemas.openxmlformats.org/officeDocument/2006/relationships/slideLayout" Target="../slideLayouts/slideLayout1.xml"/></Relationships>
</file>

<file path=ppt/slides/_rels/slide3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31.xml"/><Relationship Id="rId1" Type="http://schemas.openxmlformats.org/officeDocument/2006/relationships/slideLayout" Target="../slideLayouts/slideLayout1.xml"/></Relationships>
</file>

<file path=ppt/slides/_rels/slide3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32.xml"/><Relationship Id="rId1" Type="http://schemas.openxmlformats.org/officeDocument/2006/relationships/slideLayout" Target="../slideLayouts/slideLayout1.xml"/></Relationships>
</file>

<file path=ppt/slides/_rels/slide3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33.xml"/><Relationship Id="rId1" Type="http://schemas.openxmlformats.org/officeDocument/2006/relationships/slideLayout" Target="../slideLayouts/slideLayout1.xml"/></Relationships>
</file>

<file path=ppt/slides/_rels/slide3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34.xml"/><Relationship Id="rId1" Type="http://schemas.openxmlformats.org/officeDocument/2006/relationships/slideLayout" Target="../slideLayouts/slideLayout1.xml"/></Relationships>
</file>

<file path=ppt/slides/_rels/slide3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35.xml"/><Relationship Id="rId1" Type="http://schemas.openxmlformats.org/officeDocument/2006/relationships/slideLayout" Target="../slideLayouts/slideLayout1.xml"/></Relationships>
</file>

<file path=ppt/slides/_rels/slide3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36.xml"/><Relationship Id="rId1" Type="http://schemas.openxmlformats.org/officeDocument/2006/relationships/slideLayout" Target="../slideLayouts/slideLayout1.xml"/></Relationships>
</file>

<file path=ppt/slides/_rels/slide33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37.xml"/><Relationship Id="rId1" Type="http://schemas.openxmlformats.org/officeDocument/2006/relationships/slideLayout" Target="../slideLayouts/slideLayout1.xml"/></Relationships>
</file>

<file path=ppt/slides/_rels/slide3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38.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39.xml"/><Relationship Id="rId1" Type="http://schemas.openxmlformats.org/officeDocument/2006/relationships/slideLayout" Target="../slideLayouts/slideLayout1.xml"/></Relationships>
</file>

<file path=ppt/slides/_rels/slide34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40.xml"/><Relationship Id="rId1" Type="http://schemas.openxmlformats.org/officeDocument/2006/relationships/slideLayout" Target="../slideLayouts/slideLayout1.xml"/></Relationships>
</file>

<file path=ppt/slides/_rels/slide34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41.xml"/><Relationship Id="rId1" Type="http://schemas.openxmlformats.org/officeDocument/2006/relationships/slideLayout" Target="../slideLayouts/slideLayout1.xml"/></Relationships>
</file>

<file path=ppt/slides/_rels/slide34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42.xml"/><Relationship Id="rId1" Type="http://schemas.openxmlformats.org/officeDocument/2006/relationships/slideLayout" Target="../slideLayouts/slideLayout1.xml"/></Relationships>
</file>

<file path=ppt/slides/_rels/slide34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43.xml"/><Relationship Id="rId1" Type="http://schemas.openxmlformats.org/officeDocument/2006/relationships/slideLayout" Target="../slideLayouts/slideLayout1.xml"/></Relationships>
</file>

<file path=ppt/slides/_rels/slide34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44.xml"/><Relationship Id="rId1" Type="http://schemas.openxmlformats.org/officeDocument/2006/relationships/slideLayout" Target="../slideLayouts/slideLayout1.xml"/></Relationships>
</file>

<file path=ppt/slides/_rels/slide34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45.xml"/><Relationship Id="rId1" Type="http://schemas.openxmlformats.org/officeDocument/2006/relationships/slideLayout" Target="../slideLayouts/slideLayout1.xml"/></Relationships>
</file>

<file path=ppt/slides/_rels/slide34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46.xml"/><Relationship Id="rId1" Type="http://schemas.openxmlformats.org/officeDocument/2006/relationships/slideLayout" Target="../slideLayouts/slideLayout1.xml"/></Relationships>
</file>

<file path=ppt/slides/_rels/slide34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47.xml"/><Relationship Id="rId1" Type="http://schemas.openxmlformats.org/officeDocument/2006/relationships/slideLayout" Target="../slideLayouts/slideLayout1.xml"/></Relationships>
</file>

<file path=ppt/slides/_rels/slide349.xml.rels><?xml version="1.0" encoding="UTF-8" standalone="yes"?>
<Relationships xmlns="http://schemas.openxmlformats.org/package/2006/relationships"><Relationship Id="rId2" Type="http://schemas.openxmlformats.org/officeDocument/2006/relationships/notesSlide" Target="../notesSlides/notesSlide348.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49.xml"/><Relationship Id="rId1" Type="http://schemas.openxmlformats.org/officeDocument/2006/relationships/slideLayout" Target="../slideLayouts/slideLayout1.xml"/></Relationships>
</file>

<file path=ppt/slides/_rels/slide35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50.xml"/><Relationship Id="rId1" Type="http://schemas.openxmlformats.org/officeDocument/2006/relationships/slideLayout" Target="../slideLayouts/slideLayout1.xml"/><Relationship Id="rId4" Type="http://schemas.openxmlformats.org/officeDocument/2006/relationships/image" Target="../media/image77.png"/></Relationships>
</file>

<file path=ppt/slides/_rels/slide35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51.xml"/><Relationship Id="rId1" Type="http://schemas.openxmlformats.org/officeDocument/2006/relationships/slideLayout" Target="../slideLayouts/slideLayout1.xml"/></Relationships>
</file>

<file path=ppt/slides/_rels/slide35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52.xml"/><Relationship Id="rId1" Type="http://schemas.openxmlformats.org/officeDocument/2006/relationships/slideLayout" Target="../slideLayouts/slideLayout1.xml"/></Relationships>
</file>

<file path=ppt/slides/_rels/slide35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53.xml"/><Relationship Id="rId1" Type="http://schemas.openxmlformats.org/officeDocument/2006/relationships/slideLayout" Target="../slideLayouts/slideLayout1.xml"/></Relationships>
</file>

<file path=ppt/slides/_rels/slide35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54.xml"/><Relationship Id="rId1" Type="http://schemas.openxmlformats.org/officeDocument/2006/relationships/slideLayout" Target="../slideLayouts/slideLayout1.xml"/></Relationships>
</file>

<file path=ppt/slides/_rels/slide35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55.xml"/><Relationship Id="rId1" Type="http://schemas.openxmlformats.org/officeDocument/2006/relationships/slideLayout" Target="../slideLayouts/slideLayout1.xml"/></Relationships>
</file>

<file path=ppt/slides/_rels/slide35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56.xml"/><Relationship Id="rId1" Type="http://schemas.openxmlformats.org/officeDocument/2006/relationships/slideLayout" Target="../slideLayouts/slideLayout1.xml"/></Relationships>
</file>

<file path=ppt/slides/_rels/slide35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57.xml"/><Relationship Id="rId1" Type="http://schemas.openxmlformats.org/officeDocument/2006/relationships/slideLayout" Target="../slideLayouts/slideLayout1.xml"/></Relationships>
</file>

<file path=ppt/slides/_rels/slide35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58.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59.xml"/><Relationship Id="rId1" Type="http://schemas.openxmlformats.org/officeDocument/2006/relationships/slideLayout" Target="../slideLayouts/slideLayout1.xml"/></Relationships>
</file>

<file path=ppt/slides/_rels/slide36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60.xml"/><Relationship Id="rId1" Type="http://schemas.openxmlformats.org/officeDocument/2006/relationships/slideLayout" Target="../slideLayouts/slideLayout1.xml"/><Relationship Id="rId4" Type="http://schemas.openxmlformats.org/officeDocument/2006/relationships/image" Target="../media/image87.png"/></Relationships>
</file>

<file path=ppt/slides/_rels/slide36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61.xml"/><Relationship Id="rId1" Type="http://schemas.openxmlformats.org/officeDocument/2006/relationships/slideLayout" Target="../slideLayouts/slideLayout1.xml"/></Relationships>
</file>

<file path=ppt/slides/_rels/slide36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62.xml"/><Relationship Id="rId1" Type="http://schemas.openxmlformats.org/officeDocument/2006/relationships/slideLayout" Target="../slideLayouts/slideLayout1.xml"/></Relationships>
</file>

<file path=ppt/slides/_rels/slide36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63.xml"/><Relationship Id="rId1" Type="http://schemas.openxmlformats.org/officeDocument/2006/relationships/slideLayout" Target="../slideLayouts/slideLayout1.xml"/></Relationships>
</file>

<file path=ppt/slides/_rels/slide36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64.xml"/><Relationship Id="rId1" Type="http://schemas.openxmlformats.org/officeDocument/2006/relationships/slideLayout" Target="../slideLayouts/slideLayout1.xml"/></Relationships>
</file>

<file path=ppt/slides/_rels/slide36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65.xml"/><Relationship Id="rId1" Type="http://schemas.openxmlformats.org/officeDocument/2006/relationships/slideLayout" Target="../slideLayouts/slideLayout1.xml"/></Relationships>
</file>

<file path=ppt/slides/_rels/slide36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66.xml"/><Relationship Id="rId1" Type="http://schemas.openxmlformats.org/officeDocument/2006/relationships/slideLayout" Target="../slideLayouts/slideLayout1.xml"/></Relationships>
</file>

<file path=ppt/slides/_rels/slide36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67.xml"/><Relationship Id="rId1" Type="http://schemas.openxmlformats.org/officeDocument/2006/relationships/slideLayout" Target="../slideLayouts/slideLayout1.xml"/></Relationships>
</file>

<file path=ppt/slides/_rels/slide369.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368.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0.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369.xml"/><Relationship Id="rId1" Type="http://schemas.openxmlformats.org/officeDocument/2006/relationships/slideLayout" Target="../slideLayouts/slideLayout1.xml"/></Relationships>
</file>

<file path=ppt/slides/_rels/slide371.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370.xml"/><Relationship Id="rId1" Type="http://schemas.openxmlformats.org/officeDocument/2006/relationships/slideLayout" Target="../slideLayouts/slideLayout1.xml"/></Relationships>
</file>

<file path=ppt/slides/_rels/slide37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371.xml"/><Relationship Id="rId1" Type="http://schemas.openxmlformats.org/officeDocument/2006/relationships/slideLayout" Target="../slideLayouts/slideLayout1.xml"/></Relationships>
</file>

<file path=ppt/slides/_rels/slide373.xml.rels><?xml version="1.0" encoding="UTF-8" standalone="yes"?>
<Relationships xmlns="http://schemas.openxmlformats.org/package/2006/relationships"><Relationship Id="rId2" Type="http://schemas.openxmlformats.org/officeDocument/2006/relationships/notesSlide" Target="../notesSlides/notesSlide372.xml"/><Relationship Id="rId1" Type="http://schemas.openxmlformats.org/officeDocument/2006/relationships/slideLayout" Target="../slideLayouts/slideLayout1.xml"/></Relationships>
</file>

<file path=ppt/slides/_rels/slide37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73.xml"/><Relationship Id="rId1" Type="http://schemas.openxmlformats.org/officeDocument/2006/relationships/slideLayout" Target="../slideLayouts/slideLayout1.xml"/></Relationships>
</file>

<file path=ppt/slides/_rels/slide37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74.xml"/><Relationship Id="rId1" Type="http://schemas.openxmlformats.org/officeDocument/2006/relationships/slideLayout" Target="../slideLayouts/slideLayout1.xml"/></Relationships>
</file>

<file path=ppt/slides/_rels/slide37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375.xml"/><Relationship Id="rId1" Type="http://schemas.openxmlformats.org/officeDocument/2006/relationships/slideLayout" Target="../slideLayouts/slideLayout1.xml"/></Relationships>
</file>

<file path=ppt/slides/_rels/slide37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76.xml"/><Relationship Id="rId1" Type="http://schemas.openxmlformats.org/officeDocument/2006/relationships/slideLayout" Target="../slideLayouts/slideLayout1.xml"/></Relationships>
</file>

<file path=ppt/slides/_rels/slide37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377.xml"/><Relationship Id="rId1" Type="http://schemas.openxmlformats.org/officeDocument/2006/relationships/slideLayout" Target="../slideLayouts/slideLayout1.xml"/></Relationships>
</file>

<file path=ppt/slides/_rels/slide37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378.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379.xml"/><Relationship Id="rId1" Type="http://schemas.openxmlformats.org/officeDocument/2006/relationships/slideLayout" Target="../slideLayouts/slideLayout1.xml"/></Relationships>
</file>

<file path=ppt/slides/_rels/slide38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380.xml"/><Relationship Id="rId1" Type="http://schemas.openxmlformats.org/officeDocument/2006/relationships/slideLayout" Target="../slideLayouts/slideLayout1.xml"/></Relationships>
</file>

<file path=ppt/slides/_rels/slide38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381.xml"/><Relationship Id="rId1" Type="http://schemas.openxmlformats.org/officeDocument/2006/relationships/slideLayout" Target="../slideLayouts/slideLayout1.xml"/></Relationships>
</file>

<file path=ppt/slides/_rels/slide38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382.xml"/><Relationship Id="rId1" Type="http://schemas.openxmlformats.org/officeDocument/2006/relationships/slideLayout" Target="../slideLayouts/slideLayout1.xml"/></Relationships>
</file>

<file path=ppt/slides/_rels/slide38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383.xml"/><Relationship Id="rId1" Type="http://schemas.openxmlformats.org/officeDocument/2006/relationships/slideLayout" Target="../slideLayouts/slideLayout1.xml"/></Relationships>
</file>

<file path=ppt/slides/_rels/slide385.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384.xml"/><Relationship Id="rId1" Type="http://schemas.openxmlformats.org/officeDocument/2006/relationships/slideLayout" Target="../slideLayouts/slideLayout1.xml"/></Relationships>
</file>

<file path=ppt/slides/_rels/slide38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85.xml"/><Relationship Id="rId1" Type="http://schemas.openxmlformats.org/officeDocument/2006/relationships/slideLayout" Target="../slideLayouts/slideLayout1.xml"/></Relationships>
</file>

<file path=ppt/slides/_rels/slide38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386.xml"/><Relationship Id="rId1" Type="http://schemas.openxmlformats.org/officeDocument/2006/relationships/slideLayout" Target="../slideLayouts/slideLayout1.xml"/><Relationship Id="rId4" Type="http://schemas.openxmlformats.org/officeDocument/2006/relationships/image" Target="../media/image109.png"/></Relationships>
</file>

<file path=ppt/slides/_rels/slide38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387.xml"/><Relationship Id="rId1" Type="http://schemas.openxmlformats.org/officeDocument/2006/relationships/slideLayout" Target="../slideLayouts/slideLayout1.xml"/></Relationships>
</file>

<file path=ppt/slides/_rels/slide38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88.xml"/><Relationship Id="rId1" Type="http://schemas.openxmlformats.org/officeDocument/2006/relationships/slideLayout" Target="../slideLayouts/slideLayout1.xml"/><Relationship Id="rId4" Type="http://schemas.openxmlformats.org/officeDocument/2006/relationships/image" Target="../media/image87.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89.xml"/><Relationship Id="rId1" Type="http://schemas.openxmlformats.org/officeDocument/2006/relationships/slideLayout" Target="../slideLayouts/slideLayout1.xml"/></Relationships>
</file>

<file path=ppt/slides/_rels/slide391.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390.xml"/><Relationship Id="rId1" Type="http://schemas.openxmlformats.org/officeDocument/2006/relationships/slideLayout" Target="../slideLayouts/slideLayout1.xml"/></Relationships>
</file>

<file path=ppt/slides/_rels/slide39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91.xml"/><Relationship Id="rId1" Type="http://schemas.openxmlformats.org/officeDocument/2006/relationships/slideLayout" Target="../slideLayouts/slideLayout1.xml"/></Relationships>
</file>

<file path=ppt/slides/_rels/slide39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92.xml"/><Relationship Id="rId1" Type="http://schemas.openxmlformats.org/officeDocument/2006/relationships/slideLayout" Target="../slideLayouts/slideLayout1.xml"/></Relationships>
</file>

<file path=ppt/slides/_rels/slide394.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393.xml"/><Relationship Id="rId1" Type="http://schemas.openxmlformats.org/officeDocument/2006/relationships/slideLayout" Target="../slideLayouts/slideLayout1.xml"/></Relationships>
</file>

<file path=ppt/slides/_rels/slide39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394.xml"/><Relationship Id="rId1" Type="http://schemas.openxmlformats.org/officeDocument/2006/relationships/slideLayout" Target="../slideLayouts/slideLayout1.xml"/></Relationships>
</file>

<file path=ppt/slides/_rels/slide39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95.xml"/><Relationship Id="rId1" Type="http://schemas.openxmlformats.org/officeDocument/2006/relationships/slideLayout" Target="../slideLayouts/slideLayout1.xml"/></Relationships>
</file>

<file path=ppt/slides/_rels/slide397.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396.xml"/><Relationship Id="rId1" Type="http://schemas.openxmlformats.org/officeDocument/2006/relationships/slideLayout" Target="../slideLayouts/slideLayout1.xml"/></Relationships>
</file>

<file path=ppt/slides/_rels/slide398.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397.xml"/><Relationship Id="rId1" Type="http://schemas.openxmlformats.org/officeDocument/2006/relationships/slideLayout" Target="../slideLayouts/slideLayout1.xml"/></Relationships>
</file>

<file path=ppt/slides/_rels/slide399.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39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00.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399.xml"/><Relationship Id="rId1" Type="http://schemas.openxmlformats.org/officeDocument/2006/relationships/slideLayout" Target="../slideLayouts/slideLayout1.xml"/></Relationships>
</file>

<file path=ppt/slides/_rels/slide401.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00.xml"/><Relationship Id="rId1" Type="http://schemas.openxmlformats.org/officeDocument/2006/relationships/slideLayout" Target="../slideLayouts/slideLayout1.xml"/></Relationships>
</file>

<file path=ppt/slides/_rels/slide402.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401.xml"/><Relationship Id="rId1" Type="http://schemas.openxmlformats.org/officeDocument/2006/relationships/slideLayout" Target="../slideLayouts/slideLayout1.xml"/></Relationships>
</file>

<file path=ppt/slides/_rels/slide403.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402.xml"/><Relationship Id="rId1" Type="http://schemas.openxmlformats.org/officeDocument/2006/relationships/slideLayout" Target="../slideLayouts/slideLayout1.xml"/></Relationships>
</file>

<file path=ppt/slides/_rels/slide404.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403.xml"/><Relationship Id="rId1" Type="http://schemas.openxmlformats.org/officeDocument/2006/relationships/slideLayout" Target="../slideLayouts/slideLayout1.xml"/></Relationships>
</file>

<file path=ppt/slides/_rels/slide405.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404.xml"/><Relationship Id="rId1" Type="http://schemas.openxmlformats.org/officeDocument/2006/relationships/slideLayout" Target="../slideLayouts/slideLayout1.xml"/></Relationships>
</file>

<file path=ppt/slides/_rels/slide406.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405.xml"/><Relationship Id="rId1" Type="http://schemas.openxmlformats.org/officeDocument/2006/relationships/slideLayout" Target="../slideLayouts/slideLayout1.xml"/></Relationships>
</file>

<file path=ppt/slides/_rels/slide407.xml.rels><?xml version="1.0" encoding="UTF-8" standalone="yes"?>
<Relationships xmlns="http://schemas.openxmlformats.org/package/2006/relationships"><Relationship Id="rId2" Type="http://schemas.openxmlformats.org/officeDocument/2006/relationships/notesSlide" Target="../notesSlides/notesSlide406.xml"/><Relationship Id="rId1" Type="http://schemas.openxmlformats.org/officeDocument/2006/relationships/slideLayout" Target="../slideLayouts/slideLayout1.xml"/></Relationships>
</file>

<file path=ppt/slides/_rels/slide408.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407.xml"/><Relationship Id="rId1" Type="http://schemas.openxmlformats.org/officeDocument/2006/relationships/slideLayout" Target="../slideLayouts/slideLayout1.xml"/></Relationships>
</file>

<file path=ppt/slides/_rels/slide409.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408.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409.xml"/><Relationship Id="rId1" Type="http://schemas.openxmlformats.org/officeDocument/2006/relationships/slideLayout" Target="../slideLayouts/slideLayout1.xml"/><Relationship Id="rId4" Type="http://schemas.openxmlformats.org/officeDocument/2006/relationships/image" Target="../media/image125.png"/></Relationships>
</file>

<file path=ppt/slides/_rels/slide411.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410.xml"/><Relationship Id="rId1" Type="http://schemas.openxmlformats.org/officeDocument/2006/relationships/slideLayout" Target="../slideLayouts/slideLayout1.xml"/><Relationship Id="rId5" Type="http://schemas.openxmlformats.org/officeDocument/2006/relationships/image" Target="../media/image128.png"/><Relationship Id="rId4" Type="http://schemas.openxmlformats.org/officeDocument/2006/relationships/image" Target="../media/image127.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1.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pSp>
        <p:nvGrpSpPr>
          <p:cNvPr id="22" name="Grupa 21">
            <a:extLst>
              <a:ext uri="{FF2B5EF4-FFF2-40B4-BE49-F238E27FC236}">
                <a16:creationId xmlns:a16="http://schemas.microsoft.com/office/drawing/2014/main" id="{05C18C66-BE88-F141-86A4-E85C44AE91FA}"/>
              </a:ext>
            </a:extLst>
          </p:cNvPr>
          <p:cNvGrpSpPr/>
          <p:nvPr/>
        </p:nvGrpSpPr>
        <p:grpSpPr>
          <a:xfrm>
            <a:off x="4660692" y="456266"/>
            <a:ext cx="1252016" cy="142043"/>
            <a:chOff x="4660692" y="456266"/>
            <a:chExt cx="1252016" cy="142043"/>
          </a:xfrm>
        </p:grpSpPr>
        <p:cxnSp>
          <p:nvCxnSpPr>
            <p:cNvPr id="19" name="Łącznik prosty 18">
              <a:extLst>
                <a:ext uri="{FF2B5EF4-FFF2-40B4-BE49-F238E27FC236}">
                  <a16:creationId xmlns:a16="http://schemas.microsoft.com/office/drawing/2014/main" id="{75EFA76C-A79C-B744-A3F5-984016FF76EF}"/>
                </a:ext>
              </a:extLst>
            </p:cNvPr>
            <p:cNvCxnSpPr>
              <a:cxnSpLocks/>
            </p:cNvCxnSpPr>
            <p:nvPr/>
          </p:nvCxnSpPr>
          <p:spPr>
            <a:xfrm flipV="1">
              <a:off x="4660692" y="519343"/>
              <a:ext cx="1252016" cy="7944"/>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21" name="Łącznik prosty 20">
              <a:extLst>
                <a:ext uri="{FF2B5EF4-FFF2-40B4-BE49-F238E27FC236}">
                  <a16:creationId xmlns:a16="http://schemas.microsoft.com/office/drawing/2014/main" id="{A390CB6F-AD4A-1E46-9675-1C2F980F291C}"/>
                </a:ext>
              </a:extLst>
            </p:cNvPr>
            <p:cNvCxnSpPr/>
            <p:nvPr/>
          </p:nvCxnSpPr>
          <p:spPr>
            <a:xfrm>
              <a:off x="5912708" y="456266"/>
              <a:ext cx="0" cy="142043"/>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grpSp>
      <p:sp>
        <p:nvSpPr>
          <p:cNvPr id="14" name="pole tekstowe 13">
            <a:extLst>
              <a:ext uri="{FF2B5EF4-FFF2-40B4-BE49-F238E27FC236}">
                <a16:creationId xmlns:a16="http://schemas.microsoft.com/office/drawing/2014/main" id="{25211729-48F2-7E4B-949B-651DDA477AB3}"/>
              </a:ext>
            </a:extLst>
          </p:cNvPr>
          <p:cNvSpPr txBox="1"/>
          <p:nvPr/>
        </p:nvSpPr>
        <p:spPr>
          <a:xfrm>
            <a:off x="4744359" y="2556328"/>
            <a:ext cx="6740976" cy="1754326"/>
          </a:xfrm>
          <a:prstGeom prst="rect">
            <a:avLst/>
          </a:prstGeom>
          <a:noFill/>
        </p:spPr>
        <p:txBody>
          <a:bodyPr wrap="square" lIns="91440" tIns="45720" rIns="91440" bIns="45720" rtlCol="0" anchor="t">
            <a:spAutoFit/>
          </a:bodyPr>
          <a:lstStyle/>
          <a:p>
            <a:pPr algn="just"/>
            <a:r>
              <a:rPr lang="pl-PL" sz="2700" b="1" dirty="0">
                <a:solidFill>
                  <a:srgbClr val="C00000"/>
                </a:solidFill>
                <a:latin typeface="Poppins"/>
                <a:ea typeface="Lato Black"/>
                <a:cs typeface="Poppins"/>
              </a:rPr>
              <a:t>Inteligentny dom – profesjonalny montaż i integracja systemu inteligentnego domu – szkolenie zawodowe</a:t>
            </a:r>
          </a:p>
        </p:txBody>
      </p:sp>
      <p:grpSp>
        <p:nvGrpSpPr>
          <p:cNvPr id="38" name="Grupa 37">
            <a:extLst>
              <a:ext uri="{FF2B5EF4-FFF2-40B4-BE49-F238E27FC236}">
                <a16:creationId xmlns:a16="http://schemas.microsoft.com/office/drawing/2014/main" id="{DB108BC1-F9BE-014F-8917-AA8DB363DA7D}"/>
              </a:ext>
            </a:extLst>
          </p:cNvPr>
          <p:cNvGrpSpPr/>
          <p:nvPr/>
        </p:nvGrpSpPr>
        <p:grpSpPr>
          <a:xfrm>
            <a:off x="9658905" y="506027"/>
            <a:ext cx="1904260" cy="6004480"/>
            <a:chOff x="9658905" y="506027"/>
            <a:chExt cx="1904260" cy="6004480"/>
          </a:xfrm>
        </p:grpSpPr>
        <p:cxnSp>
          <p:nvCxnSpPr>
            <p:cNvPr id="24" name="Łącznik prosty 23">
              <a:extLst>
                <a:ext uri="{FF2B5EF4-FFF2-40B4-BE49-F238E27FC236}">
                  <a16:creationId xmlns:a16="http://schemas.microsoft.com/office/drawing/2014/main" id="{B9B298CE-99EE-C941-90EA-4C9B29F330C8}"/>
                </a:ext>
              </a:extLst>
            </p:cNvPr>
            <p:cNvCxnSpPr/>
            <p:nvPr/>
          </p:nvCxnSpPr>
          <p:spPr>
            <a:xfrm>
              <a:off x="9658905" y="6431872"/>
              <a:ext cx="1899821" cy="0"/>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26" name="Łącznik prosty 25">
              <a:extLst>
                <a:ext uri="{FF2B5EF4-FFF2-40B4-BE49-F238E27FC236}">
                  <a16:creationId xmlns:a16="http://schemas.microsoft.com/office/drawing/2014/main" id="{8A251E88-A3C3-4C4F-819A-F31C5990E78C}"/>
                </a:ext>
              </a:extLst>
            </p:cNvPr>
            <p:cNvCxnSpPr>
              <a:cxnSpLocks/>
            </p:cNvCxnSpPr>
            <p:nvPr/>
          </p:nvCxnSpPr>
          <p:spPr>
            <a:xfrm>
              <a:off x="11563165" y="506027"/>
              <a:ext cx="0" cy="5925845"/>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32" name="Łącznik prosty 31">
              <a:extLst>
                <a:ext uri="{FF2B5EF4-FFF2-40B4-BE49-F238E27FC236}">
                  <a16:creationId xmlns:a16="http://schemas.microsoft.com/office/drawing/2014/main" id="{12EAD400-6E47-A848-86D2-917037633EA6}"/>
                </a:ext>
              </a:extLst>
            </p:cNvPr>
            <p:cNvCxnSpPr/>
            <p:nvPr/>
          </p:nvCxnSpPr>
          <p:spPr>
            <a:xfrm>
              <a:off x="10861829" y="519343"/>
              <a:ext cx="696897" cy="0"/>
            </a:xfrm>
            <a:prstGeom prst="line">
              <a:avLst/>
            </a:prstGeom>
            <a:ln w="19050">
              <a:solidFill>
                <a:srgbClr val="263779"/>
              </a:solidFill>
            </a:ln>
          </p:spPr>
          <p:style>
            <a:lnRef idx="1">
              <a:schemeClr val="accent1"/>
            </a:lnRef>
            <a:fillRef idx="0">
              <a:schemeClr val="accent1"/>
            </a:fillRef>
            <a:effectRef idx="0">
              <a:schemeClr val="accent1"/>
            </a:effectRef>
            <a:fontRef idx="minor">
              <a:schemeClr val="tx1"/>
            </a:fontRef>
          </p:style>
        </p:cxnSp>
        <p:cxnSp>
          <p:nvCxnSpPr>
            <p:cNvPr id="34" name="Łącznik prosty 33">
              <a:extLst>
                <a:ext uri="{FF2B5EF4-FFF2-40B4-BE49-F238E27FC236}">
                  <a16:creationId xmlns:a16="http://schemas.microsoft.com/office/drawing/2014/main" id="{FF267435-9DE0-4A40-8037-3980BA25DAA1}"/>
                </a:ext>
              </a:extLst>
            </p:cNvPr>
            <p:cNvCxnSpPr/>
            <p:nvPr/>
          </p:nvCxnSpPr>
          <p:spPr>
            <a:xfrm>
              <a:off x="9663344" y="6355148"/>
              <a:ext cx="0" cy="155359"/>
            </a:xfrm>
            <a:prstGeom prst="line">
              <a:avLst/>
            </a:prstGeom>
            <a:ln w="19050">
              <a:solidFill>
                <a:srgbClr val="263779"/>
              </a:solidFill>
            </a:ln>
          </p:spPr>
          <p:style>
            <a:lnRef idx="1">
              <a:schemeClr val="accent1"/>
            </a:lnRef>
            <a:fillRef idx="0">
              <a:schemeClr val="accent1"/>
            </a:fillRef>
            <a:effectRef idx="0">
              <a:schemeClr val="accent1"/>
            </a:effectRef>
            <a:fontRef idx="minor">
              <a:schemeClr val="tx1"/>
            </a:fontRef>
          </p:style>
        </p:cxnSp>
      </p:grpSp>
      <p:pic>
        <p:nvPicPr>
          <p:cNvPr id="2" name="Picture 1">
            <a:extLst>
              <a:ext uri="{FF2B5EF4-FFF2-40B4-BE49-F238E27FC236}">
                <a16:creationId xmlns:a16="http://schemas.microsoft.com/office/drawing/2014/main" id="{BFCA8E7F-0038-C6C7-3F13-6CADEFE4F23A}"/>
              </a:ext>
            </a:extLst>
          </p:cNvPr>
          <p:cNvPicPr>
            <a:picLocks noChangeAspect="1"/>
          </p:cNvPicPr>
          <p:nvPr/>
        </p:nvPicPr>
        <p:blipFill>
          <a:blip r:embed="rId2"/>
          <a:stretch>
            <a:fillRect/>
          </a:stretch>
        </p:blipFill>
        <p:spPr>
          <a:xfrm>
            <a:off x="6029778" y="230187"/>
            <a:ext cx="4804228" cy="582840"/>
          </a:xfrm>
          <a:prstGeom prst="rect">
            <a:avLst/>
          </a:prstGeom>
        </p:spPr>
      </p:pic>
      <p:pic>
        <p:nvPicPr>
          <p:cNvPr id="3" name="Obraz 2" descr="Obraz zawierający tekst, zrzut ekranu, Czcionka, Grafika&#10;&#10;Zawartość wygenerowana przez AI może być niepoprawna.">
            <a:extLst>
              <a:ext uri="{FF2B5EF4-FFF2-40B4-BE49-F238E27FC236}">
                <a16:creationId xmlns:a16="http://schemas.microsoft.com/office/drawing/2014/main" id="{461BC0E3-13C6-7F8E-5A9D-D9AE20BD21FD}"/>
              </a:ext>
            </a:extLst>
          </p:cNvPr>
          <p:cNvPicPr>
            <a:picLocks noChangeAspect="1"/>
          </p:cNvPicPr>
          <p:nvPr/>
        </p:nvPicPr>
        <p:blipFill>
          <a:blip r:embed="rId3"/>
          <a:stretch>
            <a:fillRect/>
          </a:stretch>
        </p:blipFill>
        <p:spPr>
          <a:xfrm>
            <a:off x="79375" y="1163135"/>
            <a:ext cx="4667250" cy="4705350"/>
          </a:xfrm>
          <a:prstGeom prst="rect">
            <a:avLst/>
          </a:prstGeom>
        </p:spPr>
      </p:pic>
      <p:sp>
        <p:nvSpPr>
          <p:cNvPr id="4" name="pole tekstowe 3">
            <a:extLst>
              <a:ext uri="{FF2B5EF4-FFF2-40B4-BE49-F238E27FC236}">
                <a16:creationId xmlns:a16="http://schemas.microsoft.com/office/drawing/2014/main" id="{07205A39-4B43-4709-DE65-8273767BA639}"/>
              </a:ext>
            </a:extLst>
          </p:cNvPr>
          <p:cNvSpPr txBox="1"/>
          <p:nvPr/>
        </p:nvSpPr>
        <p:spPr>
          <a:xfrm>
            <a:off x="4783275" y="5501488"/>
            <a:ext cx="6740975" cy="738664"/>
          </a:xfrm>
          <a:prstGeom prst="rect">
            <a:avLst/>
          </a:prstGeom>
          <a:noFill/>
        </p:spPr>
        <p:txBody>
          <a:bodyPr wrap="square">
            <a:spAutoFit/>
          </a:bodyPr>
          <a:lstStyle/>
          <a:p>
            <a:pPr algn="just">
              <a:buNone/>
            </a:pPr>
            <a:r>
              <a:rPr lang="pl-PL" sz="1050" dirty="0">
                <a:effectLst/>
                <a:latin typeface="Tahoma" panose="020B0604030504040204" pitchFamily="34" charset="0"/>
                <a:ea typeface="Times New Roman" panose="02020603050405020304" pitchFamily="18" charset="0"/>
              </a:rPr>
              <a:t>Projekt pn. „Utworzenie i funkcjonowanie Branżowego Centrum Umiejętności w branży elektroenergetycznej” w ramach Krajowego Planu Odbudowy i Zwiększania Odporności, w Komponencie A „Odporność </a:t>
            </a:r>
            <a:br>
              <a:rPr lang="pl-PL" sz="1050" dirty="0">
                <a:effectLst/>
                <a:latin typeface="Tahoma" panose="020B0604030504040204" pitchFamily="34" charset="0"/>
                <a:ea typeface="Times New Roman" panose="02020603050405020304" pitchFamily="18" charset="0"/>
              </a:rPr>
            </a:br>
            <a:r>
              <a:rPr lang="pl-PL" sz="1050" dirty="0">
                <a:effectLst/>
                <a:latin typeface="Tahoma" panose="020B0604030504040204" pitchFamily="34" charset="0"/>
                <a:ea typeface="Times New Roman" panose="02020603050405020304" pitchFamily="18" charset="0"/>
              </a:rPr>
              <a:t>i konkurencyjność gospodarki”, jako inwestycja A3.1.1 „Wsparcie rozwoju nowoczesnego kształcenia zawodowego, szkolnictwa wyższego oraz uczenia się przez całe życie”</a:t>
            </a:r>
            <a:endParaRPr lang="pl-PL"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88974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EA647B-409A-2FC7-7C84-58A2F20F661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12E8661-FE36-75E3-ABFC-53C11922A9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3111B4C-1955-BBAA-5A9A-2C5D4F8983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067CF29-3E55-D4B2-7113-6AA814DD72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BE9D9E2-713C-086D-8AC6-CD2D91D369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4D29A92-4091-7053-26F9-525538A99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8D539BC9-C2F6-94D4-D141-BF17AE5CB24B}"/>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Urządzenia zabezpieczające</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60C8C860-AAAB-09BC-5304-98D73D4E89F4}"/>
                  </a:ext>
                </a:extLst>
              </p:cNvPr>
              <p:cNvSpPr>
                <a:spLocks noGrp="1"/>
              </p:cNvSpPr>
              <p:nvPr>
                <p:ph idx="4294967295"/>
              </p:nvPr>
            </p:nvSpPr>
            <p:spPr>
              <a:xfrm>
                <a:off x="152400" y="1771048"/>
                <a:ext cx="5943600" cy="4937759"/>
              </a:xfrm>
              <a:prstGeom prst="rect">
                <a:avLst/>
              </a:prstGeom>
            </p:spPr>
            <p:txBody>
              <a:bodyPr anchor="ctr">
                <a:noAutofit/>
              </a:bodyPr>
              <a:lstStyle/>
              <a:p>
                <a:pPr marL="0" indent="0">
                  <a:buNone/>
                </a:pPr>
                <a:r>
                  <a:rPr lang="pl-PL" dirty="0">
                    <a:solidFill>
                      <a:schemeClr val="tx1"/>
                    </a:solidFill>
                  </a:rPr>
                  <a:t>Dla wyłączników o charakterystyce wyzwalania C - zakres działania wyzwalacza zwarciowego zawarty jest w przedziale 5 – 10 krotnej wartości prądu znamionowego (</a:t>
                </a:r>
                <a14:m>
                  <m:oMath xmlns:m="http://schemas.openxmlformats.org/officeDocument/2006/math">
                    <m:r>
                      <a:rPr lang="pl-PL" i="1">
                        <a:solidFill>
                          <a:schemeClr val="tx1"/>
                        </a:solidFill>
                        <a:latin typeface="Cambria Math" panose="02040503050406030204" pitchFamily="18" charset="0"/>
                      </a:rPr>
                      <m:t>5−10∙</m:t>
                    </m:r>
                    <m:sSub>
                      <m:sSubPr>
                        <m:ctrlPr>
                          <a:rPr lang="pl-PL" i="1">
                            <a:solidFill>
                              <a:schemeClr val="tx1"/>
                            </a:solidFill>
                            <a:latin typeface="Cambria Math" panose="02040503050406030204" pitchFamily="18" charset="0"/>
                          </a:rPr>
                        </m:ctrlPr>
                      </m:sSubPr>
                      <m:e>
                        <m:r>
                          <a:rPr lang="pl-PL" i="1">
                            <a:solidFill>
                              <a:schemeClr val="tx1"/>
                            </a:solidFill>
                            <a:latin typeface="Cambria Math" panose="02040503050406030204" pitchFamily="18" charset="0"/>
                          </a:rPr>
                          <m:t>𝐼</m:t>
                        </m:r>
                      </m:e>
                      <m:sub>
                        <m:r>
                          <a:rPr lang="pl-PL" i="1">
                            <a:solidFill>
                              <a:schemeClr val="tx1"/>
                            </a:solidFill>
                            <a:latin typeface="Cambria Math" panose="02040503050406030204" pitchFamily="18" charset="0"/>
                          </a:rPr>
                          <m:t>𝑁</m:t>
                        </m:r>
                      </m:sub>
                    </m:sSub>
                  </m:oMath>
                </a14:m>
                <a:r>
                  <a:rPr lang="pl-PL" dirty="0">
                    <a:solidFill>
                      <a:schemeClr val="tx1"/>
                    </a:solidFill>
                  </a:rPr>
                  <a:t>)</a:t>
                </a:r>
              </a:p>
            </p:txBody>
          </p:sp>
        </mc:Choice>
        <mc:Fallback xmlns="">
          <p:sp>
            <p:nvSpPr>
              <p:cNvPr id="3" name="Symbol zastępczy zawartości 2">
                <a:extLst>
                  <a:ext uri="{FF2B5EF4-FFF2-40B4-BE49-F238E27FC236}">
                    <a16:creationId xmlns:a16="http://schemas.microsoft.com/office/drawing/2014/main" id="{60C8C860-AAAB-09BC-5304-98D73D4E89F4}"/>
                  </a:ext>
                </a:extLst>
              </p:cNvPr>
              <p:cNvSpPr>
                <a:spLocks noGrp="1" noRot="1" noChangeAspect="1" noMove="1" noResize="1" noEditPoints="1" noAdjustHandles="1" noChangeArrowheads="1" noChangeShapeType="1" noTextEdit="1"/>
              </p:cNvSpPr>
              <p:nvPr>
                <p:ph idx="4294967295"/>
              </p:nvPr>
            </p:nvSpPr>
            <p:spPr>
              <a:xfrm>
                <a:off x="152400" y="1771048"/>
                <a:ext cx="5943600" cy="4937759"/>
              </a:xfrm>
              <a:prstGeom prst="rect">
                <a:avLst/>
              </a:prstGeom>
              <a:blipFill>
                <a:blip r:embed="rId3"/>
                <a:stretch>
                  <a:fillRect l="-2345" r="-3198"/>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7BA23002-EA18-513F-50C3-5B1D8504E5E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Wyłącznik instalacyjny nadprądowy</a:t>
            </a:r>
          </a:p>
        </p:txBody>
      </p:sp>
      <p:sp>
        <p:nvSpPr>
          <p:cNvPr id="7" name="Rectangle 2">
            <a:extLst>
              <a:ext uri="{FF2B5EF4-FFF2-40B4-BE49-F238E27FC236}">
                <a16:creationId xmlns:a16="http://schemas.microsoft.com/office/drawing/2014/main" id="{D2DEB956-35B0-9B61-5875-CD8FFDD3657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36521420-5E7B-9350-0CC6-7D5ECEEECF7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5" name="Obraz 4">
            <a:extLst>
              <a:ext uri="{FF2B5EF4-FFF2-40B4-BE49-F238E27FC236}">
                <a16:creationId xmlns:a16="http://schemas.microsoft.com/office/drawing/2014/main" id="{BA5B620B-3141-3D70-A5FC-E450079916F4}"/>
              </a:ext>
            </a:extLst>
          </p:cNvPr>
          <p:cNvPicPr/>
          <p:nvPr/>
        </p:nvPicPr>
        <p:blipFill>
          <a:blip r:embed="rId4"/>
          <a:stretch>
            <a:fillRect/>
          </a:stretch>
        </p:blipFill>
        <p:spPr>
          <a:xfrm>
            <a:off x="6096001" y="1765598"/>
            <a:ext cx="6096000" cy="4597061"/>
          </a:xfrm>
          <a:prstGeom prst="rect">
            <a:avLst/>
          </a:prstGeom>
        </p:spPr>
      </p:pic>
    </p:spTree>
    <p:extLst>
      <p:ext uri="{BB962C8B-B14F-4D97-AF65-F5344CB8AC3E}">
        <p14:creationId xmlns:p14="http://schemas.microsoft.com/office/powerpoint/2010/main" val="74575233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3022E5-7A2A-9BF4-0360-71BCB8D9758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0FA75F3-608F-FD5C-55D0-13FF2219F6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69DF9A2-86C5-1BFC-8172-CFFE2DB9B9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48ADB9E6-D299-51EF-8D71-24F7D2962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C3B435E-89E2-D093-1222-BF95937F6A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F9ACA87-0F59-DB72-9FDA-74817BF2E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6E1E3927-E8AD-974D-E49D-D67C3B367A0F}"/>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A32924E9-AA2C-47DD-0D1F-03B1739442C1}"/>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b="1" dirty="0">
                    <a:solidFill>
                      <a:schemeClr val="tx1"/>
                    </a:solidFill>
                  </a:rPr>
                  <a:t>Samoczynne wyłączenie zasilania w sieci IT.</a:t>
                </a:r>
              </a:p>
              <a:p>
                <a:pPr marL="0" indent="0">
                  <a:buNone/>
                </a:pPr>
                <a:r>
                  <a:rPr lang="pl-PL" dirty="0">
                    <a:solidFill>
                      <a:schemeClr val="tx1"/>
                    </a:solidFill>
                  </a:rPr>
                  <a:t>W układzie sieci IT punkt gwiazdowy transformatora jest izolowany lub uziemiony przez dużą impedancję (np. iskiernik). Przy pojedynczym uszkodzeniu pętla zwarcia nie zamyka się a płynący mały prąd ma charakter pojemnościowy. W związku z tym samoczynne wyłączenie zasilania nie jest bezwzględnie wymagane pod warunkiem, że spełniony jest następujący warunek:</a:t>
                </a:r>
              </a:p>
              <a:p>
                <a:pPr marL="0" indent="0">
                  <a:buNone/>
                </a:pPr>
                <a14:m>
                  <m:oMathPara xmlns:m="http://schemas.openxmlformats.org/officeDocument/2006/math">
                    <m:oMathParaPr>
                      <m:jc m:val="centerGroup"/>
                    </m:oMathParaPr>
                    <m:oMath xmlns:m="http://schemas.openxmlformats.org/officeDocument/2006/math">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𝑹</m:t>
                          </m:r>
                        </m:e>
                        <m:sub>
                          <m:r>
                            <a:rPr lang="pl-PL" sz="3200" b="1" i="1">
                              <a:solidFill>
                                <a:schemeClr val="tx1"/>
                              </a:solidFill>
                              <a:latin typeface="Cambria Math" panose="02040503050406030204" pitchFamily="18" charset="0"/>
                            </a:rPr>
                            <m:t>𝑨</m:t>
                          </m:r>
                        </m:sub>
                      </m:sSub>
                      <m:r>
                        <a:rPr lang="pl-PL" sz="3200" b="1" i="1">
                          <a:solidFill>
                            <a:schemeClr val="tx1"/>
                          </a:solidFill>
                          <a:latin typeface="Cambria Math" panose="02040503050406030204" pitchFamily="18" charset="0"/>
                        </a:rPr>
                        <m:t>∙</m:t>
                      </m:r>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𝑰</m:t>
                          </m:r>
                        </m:e>
                        <m:sub>
                          <m:r>
                            <a:rPr lang="pl-PL" sz="3200" b="1" i="1">
                              <a:solidFill>
                                <a:schemeClr val="tx1"/>
                              </a:solidFill>
                              <a:latin typeface="Cambria Math" panose="02040503050406030204" pitchFamily="18" charset="0"/>
                            </a:rPr>
                            <m:t>𝒅</m:t>
                          </m:r>
                        </m:sub>
                      </m:sSub>
                      <m:r>
                        <a:rPr lang="pl-PL" sz="3200" b="1" i="1">
                          <a:solidFill>
                            <a:schemeClr val="tx1"/>
                          </a:solidFill>
                          <a:latin typeface="Cambria Math" panose="02040503050406030204" pitchFamily="18" charset="0"/>
                        </a:rPr>
                        <m:t>≤</m:t>
                      </m:r>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𝑼</m:t>
                          </m:r>
                        </m:e>
                        <m:sub>
                          <m:r>
                            <a:rPr lang="pl-PL" sz="3200" b="1" i="1">
                              <a:solidFill>
                                <a:schemeClr val="tx1"/>
                              </a:solidFill>
                              <a:latin typeface="Cambria Math" panose="02040503050406030204" pitchFamily="18" charset="0"/>
                            </a:rPr>
                            <m:t>𝑳</m:t>
                          </m:r>
                        </m:sub>
                      </m:sSub>
                    </m:oMath>
                  </m:oMathPara>
                </a14:m>
                <a:endParaRPr lang="pl-PL" sz="3200" b="1" dirty="0">
                  <a:solidFill>
                    <a:schemeClr val="tx1"/>
                  </a:solidFill>
                </a:endParaRPr>
              </a:p>
            </p:txBody>
          </p:sp>
        </mc:Choice>
        <mc:Fallback xmlns="">
          <p:sp>
            <p:nvSpPr>
              <p:cNvPr id="3" name="Symbol zastępczy zawartości 2">
                <a:extLst>
                  <a:ext uri="{FF2B5EF4-FFF2-40B4-BE49-F238E27FC236}">
                    <a16:creationId xmlns:a16="http://schemas.microsoft.com/office/drawing/2014/main" id="{A32924E9-AA2C-47DD-0D1F-03B1739442C1}"/>
                  </a:ext>
                </a:extLst>
              </p:cNvPr>
              <p:cNvSpPr>
                <a:spLocks noGrp="1" noRot="1" noChangeAspect="1" noMove="1" noResize="1" noEditPoints="1" noAdjustHandles="1" noChangeArrowheads="1" noChangeShapeType="1" noTextEdit="1"/>
              </p:cNvSpPr>
              <p:nvPr>
                <p:ph idx="4294967295"/>
              </p:nvPr>
            </p:nvSpPr>
            <p:spPr>
              <a:xfrm>
                <a:off x="152400" y="1771048"/>
                <a:ext cx="11874500" cy="4909151"/>
              </a:xfrm>
              <a:prstGeom prst="rect">
                <a:avLst/>
              </a:prstGeom>
              <a:blipFill>
                <a:blip r:embed="rId3"/>
                <a:stretch>
                  <a:fillRect l="-1175"/>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8CB56EC6-631A-09DD-D591-F6D986886E3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IT</a:t>
            </a:r>
          </a:p>
        </p:txBody>
      </p:sp>
      <p:sp>
        <p:nvSpPr>
          <p:cNvPr id="7" name="Rectangle 2">
            <a:extLst>
              <a:ext uri="{FF2B5EF4-FFF2-40B4-BE49-F238E27FC236}">
                <a16:creationId xmlns:a16="http://schemas.microsoft.com/office/drawing/2014/main" id="{B5E34D0F-A2B2-9922-9981-FB98C4BF60F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0088430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2E05863-996C-65B4-F834-9F8633C3207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800FC74-9C37-8597-F339-444BC4482D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2E9C2E7-7067-C79B-76F7-3AD7BF617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8B6C64A-8166-BCD4-1EB6-B0686A1874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A938525-1675-1374-A113-6E1B9A713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B830DA1-0452-36A1-63EA-B8ABD87EA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81821CD-4431-3AC1-8F6E-A3DD84A77322}"/>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D80809D-B456-B4EF-3851-76E12103F130}"/>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solidFill>
                      <a:schemeClr val="tx1"/>
                    </a:solidFill>
                  </a:rPr>
                  <a:t>Gdzie:</a:t>
                </a:r>
              </a:p>
              <a:p>
                <a:pPr marL="0" indent="0">
                  <a:buNone/>
                </a:pP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𝑹</m:t>
                        </m:r>
                      </m:e>
                      <m:sub>
                        <m:r>
                          <a:rPr lang="pl-PL" b="1" i="1">
                            <a:solidFill>
                              <a:schemeClr val="tx1"/>
                            </a:solidFill>
                            <a:latin typeface="Cambria Math" panose="02040503050406030204" pitchFamily="18" charset="0"/>
                          </a:rPr>
                          <m:t>𝑨</m:t>
                        </m:r>
                      </m:sub>
                    </m:sSub>
                  </m:oMath>
                </a14:m>
                <a:r>
                  <a:rPr lang="pl-PL" b="1" dirty="0">
                    <a:solidFill>
                      <a:schemeClr val="tx1"/>
                    </a:solidFill>
                  </a:rPr>
                  <a:t> </a:t>
                </a:r>
                <a:r>
                  <a:rPr lang="pl-PL" dirty="0">
                    <a:solidFill>
                      <a:schemeClr val="tx1"/>
                    </a:solidFill>
                  </a:rPr>
                  <a:t>- całkowita rezystancja uziomu i przewodu ochronnego łączącego części przewodzące dostępne z uziomem,</a:t>
                </a:r>
              </a:p>
              <a:p>
                <a:pPr marL="0" indent="0">
                  <a:buNone/>
                </a:pP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𝑰</m:t>
                        </m:r>
                      </m:e>
                      <m:sub>
                        <m:r>
                          <a:rPr lang="pl-PL" b="1" i="1">
                            <a:solidFill>
                              <a:schemeClr val="tx1"/>
                            </a:solidFill>
                            <a:latin typeface="Cambria Math" panose="02040503050406030204" pitchFamily="18" charset="0"/>
                          </a:rPr>
                          <m:t>𝒅</m:t>
                        </m:r>
                      </m:sub>
                    </m:sSub>
                  </m:oMath>
                </a14:m>
                <a:r>
                  <a:rPr lang="pl-PL" b="1" dirty="0">
                    <a:solidFill>
                      <a:schemeClr val="tx1"/>
                    </a:solidFill>
                  </a:rPr>
                  <a:t> </a:t>
                </a:r>
                <a:r>
                  <a:rPr lang="pl-PL" dirty="0">
                    <a:solidFill>
                      <a:schemeClr val="tx1"/>
                    </a:solidFill>
                  </a:rPr>
                  <a:t>- prąd </a:t>
                </a:r>
                <a:r>
                  <a:rPr lang="pl-PL" dirty="0" err="1">
                    <a:solidFill>
                      <a:schemeClr val="tx1"/>
                    </a:solidFill>
                  </a:rPr>
                  <a:t>uszkodzeniowy</a:t>
                </a:r>
                <a:r>
                  <a:rPr lang="pl-PL" dirty="0">
                    <a:solidFill>
                      <a:schemeClr val="tx1"/>
                    </a:solidFill>
                  </a:rPr>
                  <a:t> pojedynczego zwarcia z ziemią o pomijalnej impedancji między przewodem liniowym i częścią przewodzącą dostępną. Przy wyznaczaniu wartości prądu Id należy uwzględnić prądy upływowe oraz całkowitą impedancję uziemienia instalacji elektrycznej, </a:t>
                </a:r>
              </a:p>
              <a:p>
                <a:pPr marL="0" indent="0">
                  <a:buNone/>
                </a:pP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𝑼</m:t>
                        </m:r>
                      </m:e>
                      <m:sub>
                        <m:r>
                          <a:rPr lang="pl-PL" b="1" i="1">
                            <a:solidFill>
                              <a:schemeClr val="tx1"/>
                            </a:solidFill>
                            <a:latin typeface="Cambria Math" panose="02040503050406030204" pitchFamily="18" charset="0"/>
                          </a:rPr>
                          <m:t>𝑳</m:t>
                        </m:r>
                      </m:sub>
                    </m:sSub>
                  </m:oMath>
                </a14:m>
                <a:r>
                  <a:rPr lang="pl-PL" b="1" dirty="0">
                    <a:solidFill>
                      <a:schemeClr val="tx1"/>
                    </a:solidFill>
                  </a:rPr>
                  <a:t> </a:t>
                </a:r>
                <a:r>
                  <a:rPr lang="pl-PL" dirty="0">
                    <a:solidFill>
                      <a:schemeClr val="tx1"/>
                    </a:solidFill>
                  </a:rPr>
                  <a:t>- napięcie dotykowe dopuszczalne długotrwale.</a:t>
                </a:r>
              </a:p>
            </p:txBody>
          </p:sp>
        </mc:Choice>
        <mc:Fallback xmlns="">
          <p:sp>
            <p:nvSpPr>
              <p:cNvPr id="3" name="Symbol zastępczy zawartości 2">
                <a:extLst>
                  <a:ext uri="{FF2B5EF4-FFF2-40B4-BE49-F238E27FC236}">
                    <a16:creationId xmlns:a16="http://schemas.microsoft.com/office/drawing/2014/main" id="{0D80809D-B456-B4EF-3851-76E12103F130}"/>
                  </a:ext>
                </a:extLst>
              </p:cNvPr>
              <p:cNvSpPr>
                <a:spLocks noGrp="1" noRot="1" noChangeAspect="1" noMove="1" noResize="1" noEditPoints="1" noAdjustHandles="1" noChangeArrowheads="1" noChangeShapeType="1" noTextEdit="1"/>
              </p:cNvSpPr>
              <p:nvPr>
                <p:ph idx="4294967295"/>
              </p:nvPr>
            </p:nvSpPr>
            <p:spPr>
              <a:xfrm>
                <a:off x="152400" y="1771048"/>
                <a:ext cx="11874500" cy="4909151"/>
              </a:xfrm>
              <a:prstGeom prst="rect">
                <a:avLst/>
              </a:prstGeom>
              <a:blipFill>
                <a:blip r:embed="rId3"/>
                <a:stretch>
                  <a:fillRect l="-1175"/>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D79B40A8-97B4-0AB5-0A3C-3E6D54241B6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IT</a:t>
            </a:r>
          </a:p>
        </p:txBody>
      </p:sp>
      <p:sp>
        <p:nvSpPr>
          <p:cNvPr id="7" name="Rectangle 2">
            <a:extLst>
              <a:ext uri="{FF2B5EF4-FFF2-40B4-BE49-F238E27FC236}">
                <a16:creationId xmlns:a16="http://schemas.microsoft.com/office/drawing/2014/main" id="{ACF1FB74-4B2D-6B78-9B6E-1E6CF889618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4648864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37F9D5-EB18-145D-6CF2-D9625622864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993318F-91BC-232F-B701-8C840D415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72C1E47-D3A3-5E0C-6E4C-26D9831633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9F1096E-A54D-A848-AE4D-9D48F7CE4A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C63EEEB-6FB0-9B1C-A612-874CB3E498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3CDF595-8971-B7A8-C8CA-311D3A7CB1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52A1024C-C90C-558D-6E19-DD55F41847B1}"/>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CE88DC40-8453-2AC0-C6B4-EC445DF967AA}"/>
              </a:ext>
            </a:extLst>
          </p:cNvPr>
          <p:cNvSpPr>
            <a:spLocks noGrp="1"/>
          </p:cNvSpPr>
          <p:nvPr>
            <p:ph idx="4294967295"/>
          </p:nvPr>
        </p:nvSpPr>
        <p:spPr>
          <a:xfrm>
            <a:off x="152400" y="1771048"/>
            <a:ext cx="4114796" cy="4909151"/>
          </a:xfrm>
          <a:prstGeom prst="rect">
            <a:avLst/>
          </a:prstGeom>
        </p:spPr>
        <p:txBody>
          <a:bodyPr anchor="ctr">
            <a:noAutofit/>
          </a:bodyPr>
          <a:lstStyle/>
          <a:p>
            <a:pPr marL="0" indent="0">
              <a:buNone/>
            </a:pPr>
            <a:r>
              <a:rPr lang="pl-PL" dirty="0"/>
              <a:t>Pojedyncze zwarcie z ziemią w układzie sieci IT</a:t>
            </a:r>
          </a:p>
        </p:txBody>
      </p:sp>
      <p:sp>
        <p:nvSpPr>
          <p:cNvPr id="6" name="Tytuł 1">
            <a:extLst>
              <a:ext uri="{FF2B5EF4-FFF2-40B4-BE49-F238E27FC236}">
                <a16:creationId xmlns:a16="http://schemas.microsoft.com/office/drawing/2014/main" id="{DFB21141-679F-6D85-71E1-276D14FE14C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IT</a:t>
            </a:r>
          </a:p>
        </p:txBody>
      </p:sp>
      <p:sp>
        <p:nvSpPr>
          <p:cNvPr id="7" name="Rectangle 2">
            <a:extLst>
              <a:ext uri="{FF2B5EF4-FFF2-40B4-BE49-F238E27FC236}">
                <a16:creationId xmlns:a16="http://schemas.microsoft.com/office/drawing/2014/main" id="{D6186283-7863-895D-9E4F-13724719F73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FB669D2E-C409-30D0-4EC5-9ADEA03F3833}"/>
              </a:ext>
            </a:extLst>
          </p:cNvPr>
          <p:cNvPicPr>
            <a:picLocks noChangeAspect="1"/>
          </p:cNvPicPr>
          <p:nvPr/>
        </p:nvPicPr>
        <p:blipFill>
          <a:blip r:embed="rId3"/>
          <a:stretch>
            <a:fillRect/>
          </a:stretch>
        </p:blipFill>
        <p:spPr>
          <a:xfrm>
            <a:off x="4267200" y="1590738"/>
            <a:ext cx="7924796" cy="5262254"/>
          </a:xfrm>
          <a:prstGeom prst="rect">
            <a:avLst/>
          </a:prstGeom>
        </p:spPr>
      </p:pic>
    </p:spTree>
    <p:extLst>
      <p:ext uri="{BB962C8B-B14F-4D97-AF65-F5344CB8AC3E}">
        <p14:creationId xmlns:p14="http://schemas.microsoft.com/office/powerpoint/2010/main" val="68253774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FEF9EB9-1CC9-1635-DE0A-D9606DEDAA0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A585E61-4EEC-A456-8C5E-799E6393A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33DB8CED-1B6F-0CBC-C552-19133768AA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4ABD8E8C-1859-18DE-764A-37E985E3B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C0AC665-31A6-B093-6073-A75E8FF19C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364439C-0BE4-80D8-F97B-165B6C0C8A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F1321EF-1ED5-1226-A908-709200C6F78D}"/>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51BB220F-37E4-4D81-DC0A-684584BDD3BC}"/>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W przypadkach, gdy układ sieci IT stosowany jest ze względu na konieczność zapewnienia ciągłości zasilania, należy zastosować urządzenie monitorujące stan izolacji w celu wykrycia pojedynczego zwarcia z ziemią. Urządzenie to powinno uruchamiać sygnalizację akustyczną i/lub wizualną, która będzie aktywna przez cały czas trwania zwarcia. Jeśli zastosowano obie formy sygnalizacji — akustyczną i wizualną — dopuszcza się możliwość wyciszenia (skasowania) sygnalizacji dźwiękowej.</a:t>
            </a:r>
          </a:p>
        </p:txBody>
      </p:sp>
      <p:sp>
        <p:nvSpPr>
          <p:cNvPr id="6" name="Tytuł 1">
            <a:extLst>
              <a:ext uri="{FF2B5EF4-FFF2-40B4-BE49-F238E27FC236}">
                <a16:creationId xmlns:a16="http://schemas.microsoft.com/office/drawing/2014/main" id="{2D2E1C4F-4CE6-AFDC-0AB4-0D2771E4089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IT</a:t>
            </a:r>
          </a:p>
        </p:txBody>
      </p:sp>
      <p:sp>
        <p:nvSpPr>
          <p:cNvPr id="7" name="Rectangle 2">
            <a:extLst>
              <a:ext uri="{FF2B5EF4-FFF2-40B4-BE49-F238E27FC236}">
                <a16:creationId xmlns:a16="http://schemas.microsoft.com/office/drawing/2014/main" id="{21266FD5-CE4B-BE67-62FE-D6C101A2A27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2863895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3313AD-D237-9986-056A-27742EF1E66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702B122-5332-EDD4-6347-78DA82DB0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BB63162-B09C-F3E5-52C4-688F3D53CE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88B6842-F101-86C3-7A15-C81C0490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575D96D-C2BA-F12A-1984-CF2C816983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AE8465E-0E57-A116-8DAE-A92161EED5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87B92956-D473-9BDC-8163-EE46DF81E0CC}"/>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AC8E77C2-E661-5BA5-10FB-274FCA6C552D}"/>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solidFill>
                      <a:schemeClr val="tx1"/>
                    </a:solidFill>
                  </a:rPr>
                  <a:t>Zaleca się możliwie szybkie usunięcie pojedynczego zwarcia z ziemią, ponieważ prowadzi ono do wzrostu napięcia w pozostałych fazach względem ziemi o </a:t>
                </a:r>
                <a14:m>
                  <m:oMath xmlns:m="http://schemas.openxmlformats.org/officeDocument/2006/math">
                    <m:rad>
                      <m:radPr>
                        <m:degHide m:val="on"/>
                        <m:ctrlPr>
                          <a:rPr lang="pl-PL" i="1">
                            <a:solidFill>
                              <a:schemeClr val="tx1"/>
                            </a:solidFill>
                            <a:latin typeface="Cambria Math" panose="02040503050406030204" pitchFamily="18" charset="0"/>
                          </a:rPr>
                        </m:ctrlPr>
                      </m:radPr>
                      <m:deg/>
                      <m:e>
                        <m:r>
                          <a:rPr lang="pl-PL" i="1">
                            <a:solidFill>
                              <a:schemeClr val="tx1"/>
                            </a:solidFill>
                            <a:latin typeface="Cambria Math" panose="02040503050406030204" pitchFamily="18" charset="0"/>
                          </a:rPr>
                          <m:t>3</m:t>
                        </m:r>
                      </m:e>
                    </m:rad>
                  </m:oMath>
                </a14:m>
                <a:r>
                  <a:rPr lang="pl-PL" dirty="0">
                    <a:solidFill>
                      <a:schemeClr val="tx1"/>
                    </a:solidFill>
                  </a:rPr>
                  <a:t> razy. Stanowi to zagrożenie porażeniowe, szczególnie w sytuacji, gdy dojdzie do zwarcia z ziemią w drugiej fazie. Takie drugie zwarcie, które może wystąpić w zupełnie innym miejscu układu, przekształca się w podwójne zwarcie z ziemią, podczas którego przepływający prąd osiąga bardzo wysokie wartości.</a:t>
                </a:r>
              </a:p>
            </p:txBody>
          </p:sp>
        </mc:Choice>
        <mc:Fallback xmlns="">
          <p:sp>
            <p:nvSpPr>
              <p:cNvPr id="3" name="Symbol zastępczy zawartości 2">
                <a:extLst>
                  <a:ext uri="{FF2B5EF4-FFF2-40B4-BE49-F238E27FC236}">
                    <a16:creationId xmlns:a16="http://schemas.microsoft.com/office/drawing/2014/main" id="{AC8E77C2-E661-5BA5-10FB-274FCA6C552D}"/>
                  </a:ext>
                </a:extLst>
              </p:cNvPr>
              <p:cNvSpPr>
                <a:spLocks noGrp="1" noRot="1" noChangeAspect="1" noMove="1" noResize="1" noEditPoints="1" noAdjustHandles="1" noChangeArrowheads="1" noChangeShapeType="1" noTextEdit="1"/>
              </p:cNvSpPr>
              <p:nvPr>
                <p:ph idx="4294967295"/>
              </p:nvPr>
            </p:nvSpPr>
            <p:spPr>
              <a:xfrm>
                <a:off x="152400" y="1771048"/>
                <a:ext cx="11874500" cy="4909151"/>
              </a:xfrm>
              <a:prstGeom prst="rect">
                <a:avLst/>
              </a:prstGeom>
              <a:blipFill>
                <a:blip r:embed="rId3"/>
                <a:stretch>
                  <a:fillRect l="-1175" r="-1496"/>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E45272F4-B448-EC44-8C62-FB92B8713B1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IT</a:t>
            </a:r>
          </a:p>
        </p:txBody>
      </p:sp>
      <p:sp>
        <p:nvSpPr>
          <p:cNvPr id="7" name="Rectangle 2">
            <a:extLst>
              <a:ext uri="{FF2B5EF4-FFF2-40B4-BE49-F238E27FC236}">
                <a16:creationId xmlns:a16="http://schemas.microsoft.com/office/drawing/2014/main" id="{D5A56C61-A09E-CED0-7603-0D4AF64EE48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1005368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EB8A754-8E18-47F6-2350-F634B2B841F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AF1C760-1238-600C-ADE0-C829F36AC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08A236B6-F870-2453-16B8-E4926DDB3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5906034-DE5E-C4F4-F63B-A1A7323967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D7EA691-026D-49C1-E37D-146A5D0380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B335254-43F3-FF16-0982-53F93E4232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EC54822-2FC8-C07F-A4FE-367B1F9770E7}"/>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158CC713-4010-5A6A-63B4-42906D7C6A81}"/>
              </a:ext>
            </a:extLst>
          </p:cNvPr>
          <p:cNvSpPr>
            <a:spLocks noGrp="1"/>
          </p:cNvSpPr>
          <p:nvPr>
            <p:ph idx="4294967295"/>
          </p:nvPr>
        </p:nvSpPr>
        <p:spPr>
          <a:xfrm>
            <a:off x="152400" y="1771048"/>
            <a:ext cx="2819400" cy="4909151"/>
          </a:xfrm>
          <a:prstGeom prst="rect">
            <a:avLst/>
          </a:prstGeom>
        </p:spPr>
        <p:txBody>
          <a:bodyPr anchor="ctr">
            <a:noAutofit/>
          </a:bodyPr>
          <a:lstStyle/>
          <a:p>
            <a:pPr marL="0" indent="0">
              <a:buNone/>
            </a:pPr>
            <a:r>
              <a:rPr lang="pl-PL" dirty="0"/>
              <a:t>Podwójne zwarcie z ziemią w układzie sieci IT.</a:t>
            </a:r>
          </a:p>
        </p:txBody>
      </p:sp>
      <p:sp>
        <p:nvSpPr>
          <p:cNvPr id="6" name="Tytuł 1">
            <a:extLst>
              <a:ext uri="{FF2B5EF4-FFF2-40B4-BE49-F238E27FC236}">
                <a16:creationId xmlns:a16="http://schemas.microsoft.com/office/drawing/2014/main" id="{6635B75A-73D8-1D1A-AFCF-F886208E802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IT</a:t>
            </a:r>
          </a:p>
        </p:txBody>
      </p:sp>
      <p:sp>
        <p:nvSpPr>
          <p:cNvPr id="7" name="Rectangle 2">
            <a:extLst>
              <a:ext uri="{FF2B5EF4-FFF2-40B4-BE49-F238E27FC236}">
                <a16:creationId xmlns:a16="http://schemas.microsoft.com/office/drawing/2014/main" id="{D7D2F1B2-810A-9643-A5BA-45452454D13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171BF115-D75F-F3CF-CF70-BF3A64B8BE2A}"/>
              </a:ext>
            </a:extLst>
          </p:cNvPr>
          <p:cNvPicPr>
            <a:picLocks noChangeAspect="1"/>
          </p:cNvPicPr>
          <p:nvPr/>
        </p:nvPicPr>
        <p:blipFill>
          <a:blip r:embed="rId3"/>
          <a:stretch>
            <a:fillRect/>
          </a:stretch>
        </p:blipFill>
        <p:spPr>
          <a:xfrm>
            <a:off x="3124200" y="1590738"/>
            <a:ext cx="9051145" cy="5267471"/>
          </a:xfrm>
          <a:prstGeom prst="rect">
            <a:avLst/>
          </a:prstGeom>
        </p:spPr>
      </p:pic>
    </p:spTree>
    <p:extLst>
      <p:ext uri="{BB962C8B-B14F-4D97-AF65-F5344CB8AC3E}">
        <p14:creationId xmlns:p14="http://schemas.microsoft.com/office/powerpoint/2010/main" val="164770922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D8151F-5326-3C96-A11E-B844B0ED36A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388E66A-7985-2508-B0C2-2E649054D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A4A898C-3C79-A42E-AAA8-38D4C57E1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A799D1F-80FA-6363-6BEF-8FEF80BB6C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8C8C12F-F0B8-8918-33C0-BFCEDC5B51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41FF9A3-6D0C-22D1-9774-4684576D6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794FA1B-7EE8-4B43-24BC-DB59AFE48B6B}"/>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E60A2BBF-94E3-1AA5-26EE-61694E1238A6}"/>
              </a:ext>
            </a:extLst>
          </p:cNvPr>
          <p:cNvSpPr>
            <a:spLocks noGrp="1"/>
          </p:cNvSpPr>
          <p:nvPr>
            <p:ph idx="4294967295"/>
          </p:nvPr>
        </p:nvSpPr>
        <p:spPr>
          <a:xfrm>
            <a:off x="152400" y="1771049"/>
            <a:ext cx="11874500" cy="3588352"/>
          </a:xfrm>
          <a:prstGeom prst="rect">
            <a:avLst/>
          </a:prstGeom>
        </p:spPr>
        <p:txBody>
          <a:bodyPr anchor="ctr">
            <a:noAutofit/>
          </a:bodyPr>
          <a:lstStyle/>
          <a:p>
            <a:pPr marL="0" indent="0">
              <a:buNone/>
            </a:pPr>
            <a:r>
              <a:rPr lang="pl-PL" dirty="0"/>
              <a:t>Warunki samoczynnego wyłączenia zasilania w przypadku podwójnego zwarcia z ziemią zależą od sposobu uziemienia części przewodzących dostępnych.</a:t>
            </a:r>
          </a:p>
          <a:p>
            <a:pPr>
              <a:buSzPct val="100000"/>
            </a:pPr>
            <a:r>
              <a:rPr lang="pl-PL" dirty="0"/>
              <a:t>Uziemienie indywidualne</a:t>
            </a:r>
          </a:p>
        </p:txBody>
      </p:sp>
      <p:sp>
        <p:nvSpPr>
          <p:cNvPr id="6" name="Tytuł 1">
            <a:extLst>
              <a:ext uri="{FF2B5EF4-FFF2-40B4-BE49-F238E27FC236}">
                <a16:creationId xmlns:a16="http://schemas.microsoft.com/office/drawing/2014/main" id="{B1D05FA8-D1CB-2073-2A53-E6A870F0F6D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IT</a:t>
            </a:r>
          </a:p>
        </p:txBody>
      </p:sp>
      <p:sp>
        <p:nvSpPr>
          <p:cNvPr id="7" name="Rectangle 2">
            <a:extLst>
              <a:ext uri="{FF2B5EF4-FFF2-40B4-BE49-F238E27FC236}">
                <a16:creationId xmlns:a16="http://schemas.microsoft.com/office/drawing/2014/main" id="{3FD01C54-53DC-0132-79FF-5B0E0CC4278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F46E9EA4-7907-DDCB-C0AF-599104CA9A57}"/>
              </a:ext>
            </a:extLst>
          </p:cNvPr>
          <p:cNvPicPr>
            <a:picLocks noChangeAspect="1"/>
          </p:cNvPicPr>
          <p:nvPr/>
        </p:nvPicPr>
        <p:blipFill>
          <a:blip r:embed="rId3"/>
          <a:stretch>
            <a:fillRect/>
          </a:stretch>
        </p:blipFill>
        <p:spPr>
          <a:xfrm>
            <a:off x="2932252" y="4759353"/>
            <a:ext cx="6327495" cy="1920846"/>
          </a:xfrm>
          <a:prstGeom prst="rect">
            <a:avLst/>
          </a:prstGeom>
        </p:spPr>
      </p:pic>
    </p:spTree>
    <p:extLst>
      <p:ext uri="{BB962C8B-B14F-4D97-AF65-F5344CB8AC3E}">
        <p14:creationId xmlns:p14="http://schemas.microsoft.com/office/powerpoint/2010/main" val="155712861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84CBF9-921D-14AE-0E37-E344C0EE10A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3459B5F-4156-22C4-CB1E-2A76697C84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1477BE3-74A2-6303-EB64-AB1C083C9B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EE16F71-082A-0BEB-3978-38DA6B9323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97AD54F-EA66-EEBC-1254-88E4ADD4F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0673B00-0F8A-235F-9E55-C7EAF21E09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D26F6946-53EC-C028-614A-597F1ECFDF82}"/>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4708F495-AA83-309B-A96E-D105C4E2C5A0}"/>
              </a:ext>
            </a:extLst>
          </p:cNvPr>
          <p:cNvSpPr>
            <a:spLocks noGrp="1"/>
          </p:cNvSpPr>
          <p:nvPr>
            <p:ph idx="4294967295"/>
          </p:nvPr>
        </p:nvSpPr>
        <p:spPr>
          <a:xfrm>
            <a:off x="152400" y="1771049"/>
            <a:ext cx="11874500" cy="3588352"/>
          </a:xfrm>
          <a:prstGeom prst="rect">
            <a:avLst/>
          </a:prstGeom>
        </p:spPr>
        <p:txBody>
          <a:bodyPr anchor="ctr">
            <a:noAutofit/>
          </a:bodyPr>
          <a:lstStyle/>
          <a:p>
            <a:pPr>
              <a:buSzPct val="100000"/>
            </a:pPr>
            <a:r>
              <a:rPr lang="pl-PL" dirty="0"/>
              <a:t>Uziemienie grupowe</a:t>
            </a:r>
          </a:p>
        </p:txBody>
      </p:sp>
      <p:sp>
        <p:nvSpPr>
          <p:cNvPr id="6" name="Tytuł 1">
            <a:extLst>
              <a:ext uri="{FF2B5EF4-FFF2-40B4-BE49-F238E27FC236}">
                <a16:creationId xmlns:a16="http://schemas.microsoft.com/office/drawing/2014/main" id="{D32DD369-CE3B-2251-3FF3-13838922921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IT</a:t>
            </a:r>
          </a:p>
        </p:txBody>
      </p:sp>
      <p:sp>
        <p:nvSpPr>
          <p:cNvPr id="7" name="Rectangle 2">
            <a:extLst>
              <a:ext uri="{FF2B5EF4-FFF2-40B4-BE49-F238E27FC236}">
                <a16:creationId xmlns:a16="http://schemas.microsoft.com/office/drawing/2014/main" id="{0BBC5A88-4D01-1861-8B80-DCA2B740471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5" name="Obraz 4">
            <a:extLst>
              <a:ext uri="{FF2B5EF4-FFF2-40B4-BE49-F238E27FC236}">
                <a16:creationId xmlns:a16="http://schemas.microsoft.com/office/drawing/2014/main" id="{B0297354-FD7B-8BD3-3516-7C1E6891BBB4}"/>
              </a:ext>
            </a:extLst>
          </p:cNvPr>
          <p:cNvPicPr>
            <a:picLocks noChangeAspect="1"/>
          </p:cNvPicPr>
          <p:nvPr/>
        </p:nvPicPr>
        <p:blipFill>
          <a:blip r:embed="rId3"/>
          <a:stretch>
            <a:fillRect/>
          </a:stretch>
        </p:blipFill>
        <p:spPr>
          <a:xfrm>
            <a:off x="1371599" y="4121963"/>
            <a:ext cx="9334719" cy="1824025"/>
          </a:xfrm>
          <a:prstGeom prst="rect">
            <a:avLst/>
          </a:prstGeom>
        </p:spPr>
      </p:pic>
    </p:spTree>
    <p:extLst>
      <p:ext uri="{BB962C8B-B14F-4D97-AF65-F5344CB8AC3E}">
        <p14:creationId xmlns:p14="http://schemas.microsoft.com/office/powerpoint/2010/main" val="254761011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5532A9-FB29-24E2-14D2-88380EC8D4B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00C58AB-DEE9-FE16-8352-22B8024695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A8CDAEC-C0F9-D2E3-F578-5F757F2309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47D4A30D-1AD5-821E-29DD-17C1BAF3C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5B6B2D0-0CCC-0393-09B3-B600CAE8AD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4D0B79E-693D-4E7F-9EBC-A83702A9E0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E71EAFB-998E-2BF4-2CFE-9AF9294BBA14}"/>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E35993C2-230E-32FB-CAB5-B347EDFAFB03}"/>
              </a:ext>
            </a:extLst>
          </p:cNvPr>
          <p:cNvSpPr>
            <a:spLocks noGrp="1"/>
          </p:cNvSpPr>
          <p:nvPr>
            <p:ph idx="4294967295"/>
          </p:nvPr>
        </p:nvSpPr>
        <p:spPr>
          <a:xfrm>
            <a:off x="152400" y="1771049"/>
            <a:ext cx="11874500" cy="3588352"/>
          </a:xfrm>
          <a:prstGeom prst="rect">
            <a:avLst/>
          </a:prstGeom>
        </p:spPr>
        <p:txBody>
          <a:bodyPr anchor="ctr">
            <a:noAutofit/>
          </a:bodyPr>
          <a:lstStyle/>
          <a:p>
            <a:pPr>
              <a:buSzPct val="100000"/>
            </a:pPr>
            <a:r>
              <a:rPr lang="pl-PL" dirty="0"/>
              <a:t>Uziemienie zbiorowe</a:t>
            </a:r>
          </a:p>
        </p:txBody>
      </p:sp>
      <p:sp>
        <p:nvSpPr>
          <p:cNvPr id="6" name="Tytuł 1">
            <a:extLst>
              <a:ext uri="{FF2B5EF4-FFF2-40B4-BE49-F238E27FC236}">
                <a16:creationId xmlns:a16="http://schemas.microsoft.com/office/drawing/2014/main" id="{EAD18059-29DB-3383-3F49-B6E85C685EA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IT</a:t>
            </a:r>
          </a:p>
        </p:txBody>
      </p:sp>
      <p:sp>
        <p:nvSpPr>
          <p:cNvPr id="7" name="Rectangle 2">
            <a:extLst>
              <a:ext uri="{FF2B5EF4-FFF2-40B4-BE49-F238E27FC236}">
                <a16:creationId xmlns:a16="http://schemas.microsoft.com/office/drawing/2014/main" id="{D65FF78F-7BB9-6E5E-2A55-1B6DE9F7293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5" name="Obraz 4">
            <a:extLst>
              <a:ext uri="{FF2B5EF4-FFF2-40B4-BE49-F238E27FC236}">
                <a16:creationId xmlns:a16="http://schemas.microsoft.com/office/drawing/2014/main" id="{75C180DB-E392-2A4F-A44B-B029842F4C11}"/>
              </a:ext>
            </a:extLst>
          </p:cNvPr>
          <p:cNvPicPr>
            <a:picLocks noChangeAspect="1"/>
          </p:cNvPicPr>
          <p:nvPr/>
        </p:nvPicPr>
        <p:blipFill>
          <a:blip r:embed="rId3"/>
          <a:stretch>
            <a:fillRect/>
          </a:stretch>
        </p:blipFill>
        <p:spPr>
          <a:xfrm>
            <a:off x="1168573" y="4150918"/>
            <a:ext cx="9854854" cy="2226038"/>
          </a:xfrm>
          <a:prstGeom prst="rect">
            <a:avLst/>
          </a:prstGeom>
        </p:spPr>
      </p:pic>
    </p:spTree>
    <p:extLst>
      <p:ext uri="{BB962C8B-B14F-4D97-AF65-F5344CB8AC3E}">
        <p14:creationId xmlns:p14="http://schemas.microsoft.com/office/powerpoint/2010/main" val="287115053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F448E03-A1AA-FEC4-B8D8-6FFE54E58A8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E0E1C0A-558D-079E-2258-00C55A0EB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A737F4B-BC0F-C090-1ECB-1ADDEE9AD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8C1BD0A-FE5E-0068-56D3-184480FBC5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8187A89-2C1B-ED19-4BCC-B57B236AD0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88EED61-71A3-C722-F155-086484F6BF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5382E8F-78FE-850F-EF86-7F42B944F4FE}"/>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D0E2D354-B502-7684-12C7-57322D2A59DB}"/>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Przy uziemieniu indywidualnym lub grupowym, warunki samoczynnego wyłączenia zasilania są analogiczne jak dla układu TT (pętla zwarcia zamyka się przez ziemię). Przy uziemieniu zbiorowym, warunki samoczynnego wyłączenia zasilania są analogiczne jak dla układu TN (pętla zwarcia zamyka się galwanicznie po przewodach).</a:t>
            </a:r>
          </a:p>
        </p:txBody>
      </p:sp>
      <p:sp>
        <p:nvSpPr>
          <p:cNvPr id="6" name="Tytuł 1">
            <a:extLst>
              <a:ext uri="{FF2B5EF4-FFF2-40B4-BE49-F238E27FC236}">
                <a16:creationId xmlns:a16="http://schemas.microsoft.com/office/drawing/2014/main" id="{3C2FD6D9-ABD2-EBE0-F86B-2EBCC9733FD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IT</a:t>
            </a:r>
          </a:p>
        </p:txBody>
      </p:sp>
      <p:sp>
        <p:nvSpPr>
          <p:cNvPr id="7" name="Rectangle 2">
            <a:extLst>
              <a:ext uri="{FF2B5EF4-FFF2-40B4-BE49-F238E27FC236}">
                <a16:creationId xmlns:a16="http://schemas.microsoft.com/office/drawing/2014/main" id="{EFAF1A0B-1E73-4024-839D-39B0F93B604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5834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730B75-267B-31E5-AD08-7822A519DEB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0706F98-6492-4C0D-8737-71B81A55D6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1C47AA07-CE5E-85BB-33BB-1054DCB9BE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7F60E08E-D2EC-E6EB-D3D2-AD7BED57ED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4105ADB-ECD4-F160-0F6B-9BB4D661CC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AED3993-5995-6210-7BA4-F57C15DB3C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D3ECD22-0827-839D-6DF5-632671EC9B39}"/>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Urządzenia zabezpieczające</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7552E4F-727B-A5AB-8A29-2F1221416459}"/>
                  </a:ext>
                </a:extLst>
              </p:cNvPr>
              <p:cNvSpPr>
                <a:spLocks noGrp="1"/>
              </p:cNvSpPr>
              <p:nvPr>
                <p:ph idx="4294967295"/>
              </p:nvPr>
            </p:nvSpPr>
            <p:spPr>
              <a:xfrm>
                <a:off x="152400" y="1771048"/>
                <a:ext cx="5943600" cy="4937759"/>
              </a:xfrm>
              <a:prstGeom prst="rect">
                <a:avLst/>
              </a:prstGeom>
            </p:spPr>
            <p:txBody>
              <a:bodyPr anchor="ctr">
                <a:noAutofit/>
              </a:bodyPr>
              <a:lstStyle/>
              <a:p>
                <a:pPr marL="0" indent="0">
                  <a:buNone/>
                </a:pPr>
                <a:r>
                  <a:rPr lang="pl-PL" dirty="0">
                    <a:solidFill>
                      <a:schemeClr val="tx1"/>
                    </a:solidFill>
                  </a:rPr>
                  <a:t>Dla wyłączników o charakterystyce wyzwalania D - zakres działania wyzwalacza zwarciowego zawarty jest w przedziale 10 – 20 krotnej wartości prądu znamionowego (</a:t>
                </a:r>
                <a14:m>
                  <m:oMath xmlns:m="http://schemas.openxmlformats.org/officeDocument/2006/math">
                    <m:r>
                      <a:rPr lang="pl-PL" i="1">
                        <a:solidFill>
                          <a:schemeClr val="tx1"/>
                        </a:solidFill>
                        <a:latin typeface="Cambria Math" panose="02040503050406030204" pitchFamily="18" charset="0"/>
                      </a:rPr>
                      <m:t>10−20∙</m:t>
                    </m:r>
                    <m:sSub>
                      <m:sSubPr>
                        <m:ctrlPr>
                          <a:rPr lang="pl-PL" i="1">
                            <a:solidFill>
                              <a:schemeClr val="tx1"/>
                            </a:solidFill>
                            <a:latin typeface="Cambria Math" panose="02040503050406030204" pitchFamily="18" charset="0"/>
                          </a:rPr>
                        </m:ctrlPr>
                      </m:sSubPr>
                      <m:e>
                        <m:r>
                          <a:rPr lang="pl-PL" i="1">
                            <a:solidFill>
                              <a:schemeClr val="tx1"/>
                            </a:solidFill>
                            <a:latin typeface="Cambria Math" panose="02040503050406030204" pitchFamily="18" charset="0"/>
                          </a:rPr>
                          <m:t>𝐼</m:t>
                        </m:r>
                      </m:e>
                      <m:sub>
                        <m:r>
                          <a:rPr lang="pl-PL" i="1">
                            <a:solidFill>
                              <a:schemeClr val="tx1"/>
                            </a:solidFill>
                            <a:latin typeface="Cambria Math" panose="02040503050406030204" pitchFamily="18" charset="0"/>
                          </a:rPr>
                          <m:t>𝑁</m:t>
                        </m:r>
                      </m:sub>
                    </m:sSub>
                  </m:oMath>
                </a14:m>
                <a:r>
                  <a:rPr lang="pl-PL" dirty="0">
                    <a:solidFill>
                      <a:schemeClr val="tx1"/>
                    </a:solidFill>
                  </a:rPr>
                  <a:t>)</a:t>
                </a:r>
              </a:p>
            </p:txBody>
          </p:sp>
        </mc:Choice>
        <mc:Fallback xmlns="">
          <p:sp>
            <p:nvSpPr>
              <p:cNvPr id="3" name="Symbol zastępczy zawartości 2">
                <a:extLst>
                  <a:ext uri="{FF2B5EF4-FFF2-40B4-BE49-F238E27FC236}">
                    <a16:creationId xmlns:a16="http://schemas.microsoft.com/office/drawing/2014/main" id="{37552E4F-727B-A5AB-8A29-2F1221416459}"/>
                  </a:ext>
                </a:extLst>
              </p:cNvPr>
              <p:cNvSpPr>
                <a:spLocks noGrp="1" noRot="1" noChangeAspect="1" noMove="1" noResize="1" noEditPoints="1" noAdjustHandles="1" noChangeArrowheads="1" noChangeShapeType="1" noTextEdit="1"/>
              </p:cNvSpPr>
              <p:nvPr>
                <p:ph idx="4294967295"/>
              </p:nvPr>
            </p:nvSpPr>
            <p:spPr>
              <a:xfrm>
                <a:off x="152400" y="1771048"/>
                <a:ext cx="5943600" cy="4937759"/>
              </a:xfrm>
              <a:prstGeom prst="rect">
                <a:avLst/>
              </a:prstGeom>
              <a:blipFill>
                <a:blip r:embed="rId3"/>
                <a:stretch>
                  <a:fillRect l="-2345" r="-3198"/>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DB3C692A-575E-3A73-43A3-26FF8F9AA14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Wyłącznik instalacyjny nadprądowy</a:t>
            </a:r>
          </a:p>
        </p:txBody>
      </p:sp>
      <p:sp>
        <p:nvSpPr>
          <p:cNvPr id="7" name="Rectangle 2">
            <a:extLst>
              <a:ext uri="{FF2B5EF4-FFF2-40B4-BE49-F238E27FC236}">
                <a16:creationId xmlns:a16="http://schemas.microsoft.com/office/drawing/2014/main" id="{A426B894-4E39-A5CB-EA3A-437DC09927F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8577576F-1EA4-C5B1-2FB2-48DB3DAE294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5B109B70-2B41-82B5-CAE1-C4E70860FD56}"/>
              </a:ext>
            </a:extLst>
          </p:cNvPr>
          <p:cNvPicPr/>
          <p:nvPr/>
        </p:nvPicPr>
        <p:blipFill>
          <a:blip r:embed="rId4"/>
          <a:stretch>
            <a:fillRect/>
          </a:stretch>
        </p:blipFill>
        <p:spPr>
          <a:xfrm>
            <a:off x="6248396" y="1692699"/>
            <a:ext cx="5943600" cy="4568401"/>
          </a:xfrm>
          <a:prstGeom prst="rect">
            <a:avLst/>
          </a:prstGeom>
        </p:spPr>
      </p:pic>
    </p:spTree>
    <p:extLst>
      <p:ext uri="{BB962C8B-B14F-4D97-AF65-F5344CB8AC3E}">
        <p14:creationId xmlns:p14="http://schemas.microsoft.com/office/powerpoint/2010/main" val="66072241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20622A-D5F7-7599-CB50-3022B3A06F7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E475A6B-438F-7E8F-0597-8B2525E9E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3ADE36FE-E4AC-49D5-506B-F01AE1063F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0E7A5F8-1FF1-2BC4-66F8-2DD790505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3F13722-92EC-29EA-BADD-FADDC1309B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70DCCE7-FE3F-CF10-26FD-5BC69236B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8D98022-A8F2-7004-3847-5BFF16021BDF}"/>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25E56145-261A-473E-78DF-C6AC679279FB}"/>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solidFill>
                      <a:schemeClr val="tx1"/>
                    </a:solidFill>
                  </a:rPr>
                  <a:t>Przy podwójnym zwarciu z ziemią w układzie sieci IT muszą być spełnione następujące warunki samoczynnego wyłączenia zasilania: </a:t>
                </a:r>
              </a:p>
              <a:p>
                <a:pPr>
                  <a:buSzPct val="100000"/>
                </a:pPr>
                <a:r>
                  <a:rPr lang="pl-PL" dirty="0">
                    <a:solidFill>
                      <a:schemeClr val="tx1"/>
                    </a:solidFill>
                  </a:rPr>
                  <a:t>jeżeli części przewodzące dostępne są połączone przewodem ochronnym i wspólnie uziemione przez ten sam układ uziemiający </a:t>
                </a:r>
                <a:r>
                  <a:rPr lang="pl-PL" b="1" u="sng" dirty="0">
                    <a:solidFill>
                      <a:schemeClr val="tx1"/>
                    </a:solidFill>
                  </a:rPr>
                  <a:t>(uziemienie zbiorowe)</a:t>
                </a:r>
                <a:r>
                  <a:rPr lang="pl-PL" b="1" dirty="0">
                    <a:solidFill>
                      <a:schemeClr val="tx1"/>
                    </a:solidFill>
                  </a:rPr>
                  <a:t>, </a:t>
                </a:r>
                <a:r>
                  <a:rPr lang="pl-PL" dirty="0">
                    <a:solidFill>
                      <a:schemeClr val="tx1"/>
                    </a:solidFill>
                  </a:rPr>
                  <a:t>warunki stają się podobne jak dla układu sieci TN i powinny być w sposób następujący spełnione: </a:t>
                </a:r>
              </a:p>
              <a:p>
                <a:pPr marL="0" indent="0">
                  <a:buNone/>
                </a:pPr>
                <a:r>
                  <a:rPr lang="pl-PL" sz="3200" b="1" dirty="0">
                    <a:solidFill>
                      <a:schemeClr val="tx1"/>
                    </a:solidFill>
                  </a:rPr>
                  <a:t>	</a:t>
                </a:r>
                <a14:m>
                  <m:oMath xmlns:m="http://schemas.openxmlformats.org/officeDocument/2006/math">
                    <m:r>
                      <a:rPr lang="pl-PL" sz="3200" b="1" i="1">
                        <a:solidFill>
                          <a:schemeClr val="tx1"/>
                        </a:solidFill>
                        <a:latin typeface="Cambria Math" panose="02040503050406030204" pitchFamily="18" charset="0"/>
                      </a:rPr>
                      <m:t>𝟐</m:t>
                    </m:r>
                    <m:r>
                      <a:rPr lang="pl-PL" sz="3200" b="1" i="1">
                        <a:solidFill>
                          <a:schemeClr val="tx1"/>
                        </a:solidFill>
                        <a:latin typeface="Cambria Math" panose="02040503050406030204" pitchFamily="18" charset="0"/>
                      </a:rPr>
                      <m:t>∙</m:t>
                    </m:r>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𝑰</m:t>
                        </m:r>
                      </m:e>
                      <m:sub>
                        <m:r>
                          <a:rPr lang="pl-PL" sz="3200" b="1" i="1">
                            <a:solidFill>
                              <a:schemeClr val="tx1"/>
                            </a:solidFill>
                            <a:latin typeface="Cambria Math" panose="02040503050406030204" pitchFamily="18" charset="0"/>
                          </a:rPr>
                          <m:t>𝒂</m:t>
                        </m:r>
                      </m:sub>
                    </m:sSub>
                    <m:r>
                      <a:rPr lang="pl-PL" sz="3200" b="1" i="1">
                        <a:solidFill>
                          <a:schemeClr val="tx1"/>
                        </a:solidFill>
                        <a:latin typeface="Cambria Math" panose="02040503050406030204" pitchFamily="18" charset="0"/>
                      </a:rPr>
                      <m:t>∙</m:t>
                    </m:r>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𝒁</m:t>
                        </m:r>
                      </m:e>
                      <m:sub>
                        <m:r>
                          <a:rPr lang="pl-PL" sz="3200" b="1" i="1">
                            <a:solidFill>
                              <a:schemeClr val="tx1"/>
                            </a:solidFill>
                            <a:latin typeface="Cambria Math" panose="02040503050406030204" pitchFamily="18" charset="0"/>
                          </a:rPr>
                          <m:t>𝒔</m:t>
                        </m:r>
                      </m:sub>
                    </m:sSub>
                    <m:r>
                      <a:rPr lang="pl-PL" sz="3200" b="1" i="1">
                        <a:solidFill>
                          <a:schemeClr val="tx1"/>
                        </a:solidFill>
                        <a:latin typeface="Cambria Math" panose="02040503050406030204" pitchFamily="18" charset="0"/>
                      </a:rPr>
                      <m:t>≤</m:t>
                    </m:r>
                    <m:r>
                      <a:rPr lang="pl-PL" sz="3200" b="1" i="1">
                        <a:solidFill>
                          <a:schemeClr val="tx1"/>
                        </a:solidFill>
                        <a:latin typeface="Cambria Math" panose="02040503050406030204" pitchFamily="18" charset="0"/>
                      </a:rPr>
                      <m:t>𝑼</m:t>
                    </m:r>
                  </m:oMath>
                </a14:m>
                <a:r>
                  <a:rPr lang="pl-PL" sz="3200" b="1" dirty="0">
                    <a:solidFill>
                      <a:schemeClr val="tx1"/>
                    </a:solidFill>
                  </a:rPr>
                  <a:t> </a:t>
                </a:r>
                <a:r>
                  <a:rPr lang="pl-PL" b="1" dirty="0">
                    <a:solidFill>
                      <a:schemeClr val="tx1"/>
                    </a:solidFill>
                  </a:rPr>
                  <a:t>	</a:t>
                </a:r>
                <a:r>
                  <a:rPr lang="pl-PL" dirty="0">
                    <a:solidFill>
                      <a:schemeClr val="tx1"/>
                    </a:solidFill>
                  </a:rPr>
                  <a:t>dla układu sieci IT bez przewodu neutralnego</a:t>
                </a:r>
              </a:p>
              <a:p>
                <a:pPr marL="0" indent="0">
                  <a:buNone/>
                </a:pPr>
                <a:r>
                  <a:rPr lang="pl-PL" sz="3200" b="1" dirty="0">
                    <a:solidFill>
                      <a:schemeClr val="tx1"/>
                    </a:solidFill>
                  </a:rPr>
                  <a:t>	</a:t>
                </a:r>
                <a14:m>
                  <m:oMath xmlns:m="http://schemas.openxmlformats.org/officeDocument/2006/math">
                    <m:r>
                      <a:rPr lang="pl-PL" sz="3200" b="1" i="1">
                        <a:solidFill>
                          <a:schemeClr val="tx1"/>
                        </a:solidFill>
                        <a:latin typeface="Cambria Math" panose="02040503050406030204" pitchFamily="18" charset="0"/>
                      </a:rPr>
                      <m:t>𝟐</m:t>
                    </m:r>
                    <m:r>
                      <a:rPr lang="pl-PL" sz="3200" b="1" i="1">
                        <a:solidFill>
                          <a:schemeClr val="tx1"/>
                        </a:solidFill>
                        <a:latin typeface="Cambria Math" panose="02040503050406030204" pitchFamily="18" charset="0"/>
                      </a:rPr>
                      <m:t>∙</m:t>
                    </m:r>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𝑰</m:t>
                        </m:r>
                      </m:e>
                      <m:sub>
                        <m:r>
                          <a:rPr lang="pl-PL" sz="3200" b="1" i="1">
                            <a:solidFill>
                              <a:schemeClr val="tx1"/>
                            </a:solidFill>
                            <a:latin typeface="Cambria Math" panose="02040503050406030204" pitchFamily="18" charset="0"/>
                          </a:rPr>
                          <m:t>𝒂</m:t>
                        </m:r>
                      </m:sub>
                    </m:sSub>
                    <m:r>
                      <a:rPr lang="pl-PL" sz="3200" b="1" i="1">
                        <a:solidFill>
                          <a:schemeClr val="tx1"/>
                        </a:solidFill>
                        <a:latin typeface="Cambria Math" panose="02040503050406030204" pitchFamily="18" charset="0"/>
                      </a:rPr>
                      <m:t>∙</m:t>
                    </m:r>
                    <m:sSubSup>
                      <m:sSubSupPr>
                        <m:ctrlPr>
                          <a:rPr lang="pl-PL" sz="3200" b="1" i="1">
                            <a:solidFill>
                              <a:schemeClr val="tx1"/>
                            </a:solidFill>
                            <a:latin typeface="Cambria Math" panose="02040503050406030204" pitchFamily="18" charset="0"/>
                          </a:rPr>
                        </m:ctrlPr>
                      </m:sSubSupPr>
                      <m:e>
                        <m:r>
                          <a:rPr lang="pl-PL" sz="3200" b="1" i="1">
                            <a:solidFill>
                              <a:schemeClr val="tx1"/>
                            </a:solidFill>
                            <a:latin typeface="Cambria Math" panose="02040503050406030204" pitchFamily="18" charset="0"/>
                          </a:rPr>
                          <m:t>𝒁</m:t>
                        </m:r>
                      </m:e>
                      <m:sub>
                        <m:r>
                          <a:rPr lang="pl-PL" sz="3200" b="1" i="1">
                            <a:solidFill>
                              <a:schemeClr val="tx1"/>
                            </a:solidFill>
                            <a:latin typeface="Cambria Math" panose="02040503050406030204" pitchFamily="18" charset="0"/>
                          </a:rPr>
                          <m:t>𝒔</m:t>
                        </m:r>
                      </m:sub>
                      <m:sup>
                        <m:r>
                          <a:rPr lang="pl-PL" sz="3200" b="1" i="1">
                            <a:solidFill>
                              <a:schemeClr val="tx1"/>
                            </a:solidFill>
                            <a:latin typeface="Cambria Math" panose="02040503050406030204" pitchFamily="18" charset="0"/>
                          </a:rPr>
                          <m:t>′</m:t>
                        </m:r>
                      </m:sup>
                    </m:sSubSup>
                    <m:r>
                      <a:rPr lang="pl-PL" sz="3200" b="1" i="1">
                        <a:solidFill>
                          <a:schemeClr val="tx1"/>
                        </a:solidFill>
                        <a:latin typeface="Cambria Math" panose="02040503050406030204" pitchFamily="18" charset="0"/>
                      </a:rPr>
                      <m:t>≤</m:t>
                    </m:r>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𝑼</m:t>
                        </m:r>
                      </m:e>
                      <m:sub>
                        <m:r>
                          <a:rPr lang="pl-PL" sz="3200" b="1" i="1">
                            <a:solidFill>
                              <a:schemeClr val="tx1"/>
                            </a:solidFill>
                            <a:latin typeface="Cambria Math" panose="02040503050406030204" pitchFamily="18" charset="0"/>
                          </a:rPr>
                          <m:t>𝒐</m:t>
                        </m:r>
                      </m:sub>
                    </m:sSub>
                  </m:oMath>
                </a14:m>
                <a:r>
                  <a:rPr lang="pl-PL" sz="3200" b="1" dirty="0">
                    <a:solidFill>
                      <a:schemeClr val="tx1"/>
                    </a:solidFill>
                  </a:rPr>
                  <a:t> </a:t>
                </a:r>
                <a:r>
                  <a:rPr lang="pl-PL" b="1" dirty="0">
                    <a:solidFill>
                      <a:schemeClr val="tx1"/>
                    </a:solidFill>
                  </a:rPr>
                  <a:t>	</a:t>
                </a:r>
                <a:r>
                  <a:rPr lang="pl-PL" dirty="0">
                    <a:solidFill>
                      <a:schemeClr val="tx1"/>
                    </a:solidFill>
                  </a:rPr>
                  <a:t>dla układu sieci IT z przewodem neutralnym.</a:t>
                </a:r>
              </a:p>
            </p:txBody>
          </p:sp>
        </mc:Choice>
        <mc:Fallback xmlns="">
          <p:sp>
            <p:nvSpPr>
              <p:cNvPr id="3" name="Symbol zastępczy zawartości 2">
                <a:extLst>
                  <a:ext uri="{FF2B5EF4-FFF2-40B4-BE49-F238E27FC236}">
                    <a16:creationId xmlns:a16="http://schemas.microsoft.com/office/drawing/2014/main" id="{25E56145-261A-473E-78DF-C6AC679279FB}"/>
                  </a:ext>
                </a:extLst>
              </p:cNvPr>
              <p:cNvSpPr>
                <a:spLocks noGrp="1" noRot="1" noChangeAspect="1" noMove="1" noResize="1" noEditPoints="1" noAdjustHandles="1" noChangeArrowheads="1" noChangeShapeType="1" noTextEdit="1"/>
              </p:cNvSpPr>
              <p:nvPr>
                <p:ph idx="4294967295"/>
              </p:nvPr>
            </p:nvSpPr>
            <p:spPr>
              <a:xfrm>
                <a:off x="152400" y="1771048"/>
                <a:ext cx="11874500" cy="4909151"/>
              </a:xfrm>
              <a:prstGeom prst="rect">
                <a:avLst/>
              </a:prstGeom>
              <a:blipFill>
                <a:blip r:embed="rId3"/>
                <a:stretch>
                  <a:fillRect l="-1175" r="-855"/>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D53C1AE2-AF7E-43BC-4C7D-23A14EA8BBF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IT</a:t>
            </a:r>
          </a:p>
        </p:txBody>
      </p:sp>
      <p:sp>
        <p:nvSpPr>
          <p:cNvPr id="7" name="Rectangle 2">
            <a:extLst>
              <a:ext uri="{FF2B5EF4-FFF2-40B4-BE49-F238E27FC236}">
                <a16:creationId xmlns:a16="http://schemas.microsoft.com/office/drawing/2014/main" id="{2C188BAA-6F24-65AB-307A-88079399DD1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953964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1E2C3AE-1965-5B04-98B1-AB3AEC62867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9952A60-66D4-5B31-E540-4DBCF06FD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33283A2-5CED-8148-0518-6668FEB98D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1D34AE6-44FF-0F6B-0879-EE61C44221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770B0EA-E1A3-A6F0-01A5-34C3F020B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3B3AAF7-CADC-2345-2368-0852377D09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9C93E2D-4DF2-5E49-C075-428632F25A21}"/>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DF030B28-2D1E-8485-4405-C3691EE418A7}"/>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solidFill>
                      <a:schemeClr val="tx1"/>
                    </a:solidFill>
                  </a:rPr>
                  <a:t>Gdzie:</a:t>
                </a:r>
              </a:p>
              <a:p>
                <a:pPr marL="0" indent="0">
                  <a:buNone/>
                </a:pP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𝑰</m:t>
                        </m:r>
                      </m:e>
                      <m:sub>
                        <m:r>
                          <a:rPr lang="pl-PL" b="1" i="1">
                            <a:solidFill>
                              <a:schemeClr val="tx1"/>
                            </a:solidFill>
                            <a:latin typeface="Cambria Math" panose="02040503050406030204" pitchFamily="18" charset="0"/>
                          </a:rPr>
                          <m:t>𝒂</m:t>
                        </m:r>
                      </m:sub>
                    </m:sSub>
                  </m:oMath>
                </a14:m>
                <a:r>
                  <a:rPr lang="pl-PL" dirty="0">
                    <a:solidFill>
                      <a:schemeClr val="tx1"/>
                    </a:solidFill>
                  </a:rPr>
                  <a:t> - prąd powodujący samoczynne zadziałanie urządzenia zabezpieczającego w wymaganym czasie jak dla układu TN, </a:t>
                </a:r>
                <a:br>
                  <a:rPr lang="pl-PL" dirty="0">
                    <a:solidFill>
                      <a:schemeClr val="tx1"/>
                    </a:solidFill>
                  </a:rPr>
                </a:b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𝒁</m:t>
                        </m:r>
                      </m:e>
                      <m:sub>
                        <m:r>
                          <a:rPr lang="pl-PL" b="1" i="1">
                            <a:solidFill>
                              <a:schemeClr val="tx1"/>
                            </a:solidFill>
                            <a:latin typeface="Cambria Math" panose="02040503050406030204" pitchFamily="18" charset="0"/>
                          </a:rPr>
                          <m:t>𝒔</m:t>
                        </m:r>
                      </m:sub>
                    </m:sSub>
                  </m:oMath>
                </a14:m>
                <a:r>
                  <a:rPr lang="pl-PL" dirty="0">
                    <a:solidFill>
                      <a:schemeClr val="tx1"/>
                    </a:solidFill>
                  </a:rPr>
                  <a:t> - impedancja pętli zwarciowej obejmującej przewód liniowy i przewód ochronny obwodu, </a:t>
                </a:r>
                <a:br>
                  <a:rPr lang="pl-PL" dirty="0">
                    <a:solidFill>
                      <a:schemeClr val="tx1"/>
                    </a:solidFill>
                  </a:rPr>
                </a:br>
                <a14:m>
                  <m:oMath xmlns:m="http://schemas.openxmlformats.org/officeDocument/2006/math">
                    <m:sSubSup>
                      <m:sSubSupPr>
                        <m:ctrlPr>
                          <a:rPr lang="pl-PL" b="1" i="1">
                            <a:solidFill>
                              <a:schemeClr val="tx1"/>
                            </a:solidFill>
                            <a:latin typeface="Cambria Math" panose="02040503050406030204" pitchFamily="18" charset="0"/>
                          </a:rPr>
                        </m:ctrlPr>
                      </m:sSubSupPr>
                      <m:e>
                        <m:r>
                          <a:rPr lang="pl-PL" b="1" i="1">
                            <a:solidFill>
                              <a:schemeClr val="tx1"/>
                            </a:solidFill>
                            <a:latin typeface="Cambria Math" panose="02040503050406030204" pitchFamily="18" charset="0"/>
                          </a:rPr>
                          <m:t>𝒁</m:t>
                        </m:r>
                      </m:e>
                      <m:sub>
                        <m:r>
                          <a:rPr lang="pl-PL" b="1" i="1">
                            <a:solidFill>
                              <a:schemeClr val="tx1"/>
                            </a:solidFill>
                            <a:latin typeface="Cambria Math" panose="02040503050406030204" pitchFamily="18" charset="0"/>
                          </a:rPr>
                          <m:t>𝒔</m:t>
                        </m:r>
                      </m:sub>
                      <m:sup>
                        <m:r>
                          <a:rPr lang="pl-PL" b="1" i="1">
                            <a:solidFill>
                              <a:schemeClr val="tx1"/>
                            </a:solidFill>
                            <a:latin typeface="Cambria Math" panose="02040503050406030204" pitchFamily="18" charset="0"/>
                          </a:rPr>
                          <m:t>′</m:t>
                        </m:r>
                      </m:sup>
                    </m:sSubSup>
                  </m:oMath>
                </a14:m>
                <a:r>
                  <a:rPr lang="pl-PL" dirty="0">
                    <a:solidFill>
                      <a:schemeClr val="tx1"/>
                    </a:solidFill>
                  </a:rPr>
                  <a:t> - impedancja pętli zwarciowej obejmującej przewód neutralny i przewód ochronny obwodu,</a:t>
                </a:r>
              </a:p>
            </p:txBody>
          </p:sp>
        </mc:Choice>
        <mc:Fallback xmlns="">
          <p:sp>
            <p:nvSpPr>
              <p:cNvPr id="3" name="Symbol zastępczy zawartości 2">
                <a:extLst>
                  <a:ext uri="{FF2B5EF4-FFF2-40B4-BE49-F238E27FC236}">
                    <a16:creationId xmlns:a16="http://schemas.microsoft.com/office/drawing/2014/main" id="{DF030B28-2D1E-8485-4405-C3691EE418A7}"/>
                  </a:ext>
                </a:extLst>
              </p:cNvPr>
              <p:cNvSpPr>
                <a:spLocks noGrp="1" noRot="1" noChangeAspect="1" noMove="1" noResize="1" noEditPoints="1" noAdjustHandles="1" noChangeArrowheads="1" noChangeShapeType="1" noTextEdit="1"/>
              </p:cNvSpPr>
              <p:nvPr>
                <p:ph idx="4294967295"/>
              </p:nvPr>
            </p:nvSpPr>
            <p:spPr>
              <a:xfrm>
                <a:off x="152400" y="1771048"/>
                <a:ext cx="11874500" cy="4909151"/>
              </a:xfrm>
              <a:prstGeom prst="rect">
                <a:avLst/>
              </a:prstGeom>
              <a:blipFill>
                <a:blip r:embed="rId3"/>
                <a:stretch>
                  <a:fillRect l="-1175"/>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3E41FD2E-D883-B209-E770-97322F89CAC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IT</a:t>
            </a:r>
          </a:p>
        </p:txBody>
      </p:sp>
      <p:sp>
        <p:nvSpPr>
          <p:cNvPr id="7" name="Rectangle 2">
            <a:extLst>
              <a:ext uri="{FF2B5EF4-FFF2-40B4-BE49-F238E27FC236}">
                <a16:creationId xmlns:a16="http://schemas.microsoft.com/office/drawing/2014/main" id="{68C9F7D6-0BC8-D6C3-AD01-8AEF338608E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5064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CCC3194-3FC9-AF00-960C-81732C31D2C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7C3CC65-DFE7-67CE-ACD7-68800017CA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BE4C835-2066-2B43-A400-AE4EA7C91E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7892BFCF-4AF7-0801-7CB0-4AADE7BF72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048313E-AABB-1015-5CDD-816AFD1C07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6D4E7AB-5E89-9B75-7D51-3739F901CA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CFE0B3E-FA4F-6329-CBDE-8A2C9FAD68B1}"/>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E48A610D-81C0-97FD-9B0C-E07F846469A0}"/>
                  </a:ext>
                </a:extLst>
              </p:cNvPr>
              <p:cNvSpPr>
                <a:spLocks noGrp="1"/>
              </p:cNvSpPr>
              <p:nvPr>
                <p:ph idx="4294967295"/>
              </p:nvPr>
            </p:nvSpPr>
            <p:spPr>
              <a:xfrm>
                <a:off x="152400" y="1771048"/>
                <a:ext cx="11874500" cy="4909151"/>
              </a:xfrm>
              <a:prstGeom prst="rect">
                <a:avLst/>
              </a:prstGeom>
            </p:spPr>
            <p:txBody>
              <a:bodyPr anchor="ctr">
                <a:noAutofit/>
              </a:bodyPr>
              <a:lstStyle/>
              <a:p>
                <a:pPr marL="0" lvl="0" indent="0">
                  <a:buNone/>
                </a:pPr>
                <a14:m>
                  <m:oMath xmlns:m="http://schemas.openxmlformats.org/officeDocument/2006/math">
                    <m:sSub>
                      <m:sSubPr>
                        <m:ctrlPr>
                          <a:rPr lang="pl-PL" b="1" i="1" smtClean="0">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𝑼</m:t>
                        </m:r>
                      </m:e>
                      <m:sub>
                        <m:r>
                          <a:rPr lang="pl-PL" b="1" i="1">
                            <a:solidFill>
                              <a:schemeClr val="tx1"/>
                            </a:solidFill>
                            <a:latin typeface="Cambria Math" panose="02040503050406030204" pitchFamily="18" charset="0"/>
                          </a:rPr>
                          <m:t>𝒐</m:t>
                        </m:r>
                      </m:sub>
                    </m:sSub>
                  </m:oMath>
                </a14:m>
                <a:r>
                  <a:rPr lang="pl-PL" dirty="0">
                    <a:solidFill>
                      <a:schemeClr val="tx1"/>
                    </a:solidFill>
                  </a:rPr>
                  <a:t> - nominalne napięcie przewodu liniowego względem przewodu neutralnego,</a:t>
                </a:r>
              </a:p>
              <a:p>
                <a:pPr marL="0" lvl="0" indent="0">
                  <a:buNone/>
                </a:pPr>
                <a:r>
                  <a:rPr lang="pl-PL" dirty="0">
                    <a:solidFill>
                      <a:schemeClr val="tx1"/>
                    </a:solidFill>
                  </a:rPr>
                  <a:t> </a:t>
                </a:r>
                <a14:m>
                  <m:oMath xmlns:m="http://schemas.openxmlformats.org/officeDocument/2006/math">
                    <m:r>
                      <a:rPr lang="pl-PL" b="1" i="1">
                        <a:solidFill>
                          <a:schemeClr val="tx1"/>
                        </a:solidFill>
                        <a:latin typeface="Cambria Math" panose="02040503050406030204" pitchFamily="18" charset="0"/>
                      </a:rPr>
                      <m:t>𝑼</m:t>
                    </m:r>
                  </m:oMath>
                </a14:m>
                <a:r>
                  <a:rPr lang="pl-PL" dirty="0">
                    <a:solidFill>
                      <a:schemeClr val="tx1"/>
                    </a:solidFill>
                  </a:rPr>
                  <a:t> - nominalne napięcie między przewodami liniowymi.</a:t>
                </a:r>
              </a:p>
              <a:p>
                <a:pPr marL="0" indent="0">
                  <a:buNone/>
                </a:pPr>
                <a:endParaRPr lang="pl-PL" dirty="0">
                  <a:solidFill>
                    <a:schemeClr val="tx1"/>
                  </a:solidFill>
                </a:endParaRPr>
              </a:p>
              <a:p>
                <a:pPr>
                  <a:buSzPct val="100000"/>
                </a:pPr>
                <a:r>
                  <a:rPr lang="pl-PL" dirty="0">
                    <a:solidFill>
                      <a:schemeClr val="tx1"/>
                    </a:solidFill>
                  </a:rPr>
                  <a:t>jeżeli części przewodzące dostępne są uziemione </a:t>
                </a:r>
                <a:r>
                  <a:rPr lang="pl-PL" b="1" u="sng" dirty="0">
                    <a:solidFill>
                      <a:schemeClr val="tx1"/>
                    </a:solidFill>
                  </a:rPr>
                  <a:t>grupowo lub indywidualnie, </a:t>
                </a:r>
                <a:r>
                  <a:rPr lang="pl-PL" dirty="0">
                    <a:solidFill>
                      <a:schemeClr val="tx1"/>
                    </a:solidFill>
                  </a:rPr>
                  <a:t>warunki stają się podobne jak dla układu sieci TT i powinny być w spełniony następujący warunek:</a:t>
                </a:r>
              </a:p>
              <a:p>
                <a:pPr marL="0" indent="0">
                  <a:buNone/>
                </a:pPr>
                <a:br>
                  <a:rPr lang="pl-PL" dirty="0">
                    <a:solidFill>
                      <a:schemeClr val="tx1"/>
                    </a:solidFill>
                  </a:rPr>
                </a:br>
                <a14:m>
                  <m:oMathPara xmlns:m="http://schemas.openxmlformats.org/officeDocument/2006/math">
                    <m:oMathParaPr>
                      <m:jc m:val="centerGroup"/>
                    </m:oMathParaPr>
                    <m:oMath xmlns:m="http://schemas.openxmlformats.org/officeDocument/2006/math">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𝑹</m:t>
                          </m:r>
                        </m:e>
                        <m:sub>
                          <m:r>
                            <a:rPr lang="pl-PL" sz="3200" b="1" i="1">
                              <a:solidFill>
                                <a:schemeClr val="tx1"/>
                              </a:solidFill>
                              <a:latin typeface="Cambria Math" panose="02040503050406030204" pitchFamily="18" charset="0"/>
                            </a:rPr>
                            <m:t>𝒂</m:t>
                          </m:r>
                        </m:sub>
                      </m:sSub>
                      <m:r>
                        <a:rPr lang="pl-PL" sz="3200" b="1" i="1">
                          <a:solidFill>
                            <a:schemeClr val="tx1"/>
                          </a:solidFill>
                          <a:latin typeface="Cambria Math" panose="02040503050406030204" pitchFamily="18" charset="0"/>
                        </a:rPr>
                        <m:t>∙</m:t>
                      </m:r>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𝑰</m:t>
                          </m:r>
                        </m:e>
                        <m:sub>
                          <m:r>
                            <a:rPr lang="pl-PL" sz="3200" b="1" i="1">
                              <a:solidFill>
                                <a:schemeClr val="tx1"/>
                              </a:solidFill>
                              <a:latin typeface="Cambria Math" panose="02040503050406030204" pitchFamily="18" charset="0"/>
                            </a:rPr>
                            <m:t>𝒂</m:t>
                          </m:r>
                        </m:sub>
                      </m:sSub>
                      <m:r>
                        <a:rPr lang="pl-PL" sz="3200" b="1" i="1">
                          <a:solidFill>
                            <a:schemeClr val="tx1"/>
                          </a:solidFill>
                          <a:latin typeface="Cambria Math" panose="02040503050406030204" pitchFamily="18" charset="0"/>
                        </a:rPr>
                        <m:t>≤</m:t>
                      </m:r>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𝑼</m:t>
                          </m:r>
                        </m:e>
                        <m:sub>
                          <m:r>
                            <a:rPr lang="pl-PL" sz="3200" b="1" i="1">
                              <a:solidFill>
                                <a:schemeClr val="tx1"/>
                              </a:solidFill>
                              <a:latin typeface="Cambria Math" panose="02040503050406030204" pitchFamily="18" charset="0"/>
                            </a:rPr>
                            <m:t>𝑳</m:t>
                          </m:r>
                        </m:sub>
                      </m:sSub>
                    </m:oMath>
                  </m:oMathPara>
                </a14:m>
                <a:endParaRPr lang="pl-PL" sz="3200" dirty="0">
                  <a:solidFill>
                    <a:schemeClr val="tx1"/>
                  </a:solidFill>
                </a:endParaRPr>
              </a:p>
            </p:txBody>
          </p:sp>
        </mc:Choice>
        <mc:Fallback xmlns="">
          <p:sp>
            <p:nvSpPr>
              <p:cNvPr id="3" name="Symbol zastępczy zawartości 2">
                <a:extLst>
                  <a:ext uri="{FF2B5EF4-FFF2-40B4-BE49-F238E27FC236}">
                    <a16:creationId xmlns:a16="http://schemas.microsoft.com/office/drawing/2014/main" id="{E48A610D-81C0-97FD-9B0C-E07F846469A0}"/>
                  </a:ext>
                </a:extLst>
              </p:cNvPr>
              <p:cNvSpPr>
                <a:spLocks noGrp="1" noRot="1" noChangeAspect="1" noMove="1" noResize="1" noEditPoints="1" noAdjustHandles="1" noChangeArrowheads="1" noChangeShapeType="1" noTextEdit="1"/>
              </p:cNvSpPr>
              <p:nvPr>
                <p:ph idx="4294967295"/>
              </p:nvPr>
            </p:nvSpPr>
            <p:spPr>
              <a:xfrm>
                <a:off x="152400" y="1771048"/>
                <a:ext cx="11874500" cy="4909151"/>
              </a:xfrm>
              <a:prstGeom prst="rect">
                <a:avLst/>
              </a:prstGeom>
              <a:blipFill>
                <a:blip r:embed="rId3"/>
                <a:stretch>
                  <a:fillRect l="-1175" r="-641"/>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6152AF93-3E56-B8E3-5F36-0C3A8EDFD61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IT</a:t>
            </a:r>
          </a:p>
        </p:txBody>
      </p:sp>
      <p:sp>
        <p:nvSpPr>
          <p:cNvPr id="7" name="Rectangle 2">
            <a:extLst>
              <a:ext uri="{FF2B5EF4-FFF2-40B4-BE49-F238E27FC236}">
                <a16:creationId xmlns:a16="http://schemas.microsoft.com/office/drawing/2014/main" id="{7B685582-3AB8-E48D-B9FB-14F96F5CD34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72047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2F758E-C613-86BC-C1BB-C8E86C1E869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67ADAD7-2442-E69A-CA5E-F5D88BA5F3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859B2E48-021A-BF66-9020-E4FA2164A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75516BFC-EB48-B579-1876-638E555A65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FB64394-A26F-B4EF-9CCB-2A6C3288B1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8A156D8-5DE7-D3F6-DFBC-0B76485F1E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98EF330-0804-2425-8CA2-6B83314A5B67}"/>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AF7DD4FD-5AA6-1945-F6E8-4E8BC9D21BE6}"/>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solidFill>
                      <a:schemeClr val="tx1"/>
                    </a:solidFill>
                  </a:rPr>
                  <a:t>Gdzie: </a:t>
                </a:r>
                <a:br>
                  <a:rPr lang="pl-PL" dirty="0">
                    <a:solidFill>
                      <a:schemeClr val="tx1"/>
                    </a:solidFill>
                  </a:rPr>
                </a:b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𝑹</m:t>
                        </m:r>
                      </m:e>
                      <m:sub>
                        <m:r>
                          <a:rPr lang="pl-PL" b="1" i="1">
                            <a:solidFill>
                              <a:schemeClr val="tx1"/>
                            </a:solidFill>
                            <a:latin typeface="Cambria Math" panose="02040503050406030204" pitchFamily="18" charset="0"/>
                          </a:rPr>
                          <m:t>𝒂</m:t>
                        </m:r>
                      </m:sub>
                    </m:sSub>
                  </m:oMath>
                </a14:m>
                <a:r>
                  <a:rPr lang="pl-PL" dirty="0">
                    <a:solidFill>
                      <a:schemeClr val="tx1"/>
                    </a:solidFill>
                  </a:rPr>
                  <a:t> - całkowita rezystancja uziomu i przewodu ochronnego łączącego części przewodzące dostępne z uziomem,</a:t>
                </a:r>
                <a:br>
                  <a:rPr lang="pl-PL" dirty="0">
                    <a:solidFill>
                      <a:schemeClr val="tx1"/>
                    </a:solidFill>
                  </a:rPr>
                </a:b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𝑰</m:t>
                        </m:r>
                      </m:e>
                      <m:sub>
                        <m:r>
                          <a:rPr lang="pl-PL" b="1" i="1">
                            <a:solidFill>
                              <a:schemeClr val="tx1"/>
                            </a:solidFill>
                            <a:latin typeface="Cambria Math" panose="02040503050406030204" pitchFamily="18" charset="0"/>
                          </a:rPr>
                          <m:t>𝒂</m:t>
                        </m:r>
                      </m:sub>
                    </m:sSub>
                  </m:oMath>
                </a14:m>
                <a:r>
                  <a:rPr lang="pl-PL" dirty="0">
                    <a:solidFill>
                      <a:schemeClr val="tx1"/>
                    </a:solidFill>
                  </a:rPr>
                  <a:t> - prąd powodujący samoczynne zadziałanie urządzenia zabezpieczającego w wymaganym czasie jak dla układu TT, </a:t>
                </a:r>
                <a:br>
                  <a:rPr lang="pl-PL" dirty="0">
                    <a:solidFill>
                      <a:schemeClr val="tx1"/>
                    </a:solidFill>
                  </a:rPr>
                </a:b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𝑼</m:t>
                        </m:r>
                      </m:e>
                      <m:sub>
                        <m:r>
                          <a:rPr lang="pl-PL" b="1" i="1">
                            <a:solidFill>
                              <a:schemeClr val="tx1"/>
                            </a:solidFill>
                            <a:latin typeface="Cambria Math" panose="02040503050406030204" pitchFamily="18" charset="0"/>
                          </a:rPr>
                          <m:t>𝑳</m:t>
                        </m:r>
                      </m:sub>
                    </m:sSub>
                  </m:oMath>
                </a14:m>
                <a:r>
                  <a:rPr lang="pl-PL" dirty="0">
                    <a:solidFill>
                      <a:schemeClr val="tx1"/>
                    </a:solidFill>
                  </a:rPr>
                  <a:t> - napięcie dotykowe dopuszczalne długotrwale. </a:t>
                </a:r>
              </a:p>
            </p:txBody>
          </p:sp>
        </mc:Choice>
        <mc:Fallback xmlns="">
          <p:sp>
            <p:nvSpPr>
              <p:cNvPr id="3" name="Symbol zastępczy zawartości 2">
                <a:extLst>
                  <a:ext uri="{FF2B5EF4-FFF2-40B4-BE49-F238E27FC236}">
                    <a16:creationId xmlns:a16="http://schemas.microsoft.com/office/drawing/2014/main" id="{AF7DD4FD-5AA6-1945-F6E8-4E8BC9D21BE6}"/>
                  </a:ext>
                </a:extLst>
              </p:cNvPr>
              <p:cNvSpPr>
                <a:spLocks noGrp="1" noRot="1" noChangeAspect="1" noMove="1" noResize="1" noEditPoints="1" noAdjustHandles="1" noChangeArrowheads="1" noChangeShapeType="1" noTextEdit="1"/>
              </p:cNvSpPr>
              <p:nvPr>
                <p:ph idx="4294967295"/>
              </p:nvPr>
            </p:nvSpPr>
            <p:spPr>
              <a:xfrm>
                <a:off x="152400" y="1771048"/>
                <a:ext cx="11874500" cy="4909151"/>
              </a:xfrm>
              <a:prstGeom prst="rect">
                <a:avLst/>
              </a:prstGeom>
              <a:blipFill>
                <a:blip r:embed="rId3"/>
                <a:stretch>
                  <a:fillRect l="-1175"/>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8B7FB71A-C498-CBDF-7ABF-717275A74A9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IT</a:t>
            </a:r>
          </a:p>
        </p:txBody>
      </p:sp>
      <p:sp>
        <p:nvSpPr>
          <p:cNvPr id="7" name="Rectangle 2">
            <a:extLst>
              <a:ext uri="{FF2B5EF4-FFF2-40B4-BE49-F238E27FC236}">
                <a16:creationId xmlns:a16="http://schemas.microsoft.com/office/drawing/2014/main" id="{17003972-35D8-9B55-B4DE-14FF17A2C6C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6857582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47AE3E4-1E60-307D-7B48-45CC636D861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91FA58D-759B-49E8-C548-30F1E26BF6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47E54100-2BB9-85C7-7D08-9ECC2426A3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611E4C2-35BA-EFE0-9250-2588510D43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DF63F7B-5EEE-3D4C-6C5A-9DF85DDE21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C6EC392-798F-76B8-55D7-42F07233C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E27FFA1-329F-CDAE-901F-A65041144733}"/>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9F08E342-B9F6-6BDA-C3A9-600E97CE0CB2}"/>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W układzie sieci IT aby ochrona przeciwporażeniowa funkcjonowała prawidłowo powinny być stosowane następujące zabezpieczenia:</a:t>
            </a:r>
          </a:p>
          <a:p>
            <a:pPr>
              <a:buSzPct val="100000"/>
            </a:pPr>
            <a:r>
              <a:rPr lang="pl-PL" dirty="0"/>
              <a:t>nadprądowe urządzenia zabezpieczające, </a:t>
            </a:r>
          </a:p>
          <a:p>
            <a:pPr>
              <a:buSzPct val="100000"/>
            </a:pPr>
            <a:r>
              <a:rPr lang="pl-PL" dirty="0"/>
              <a:t>urządzenia ochronne różnicowoprądowe,</a:t>
            </a:r>
          </a:p>
          <a:p>
            <a:pPr>
              <a:buSzPct val="100000"/>
            </a:pPr>
            <a:r>
              <a:rPr lang="pl-PL" dirty="0"/>
              <a:t>urządzenia stałej kontroli stanu izolacji, </a:t>
            </a:r>
          </a:p>
          <a:p>
            <a:pPr>
              <a:buSzPct val="100000"/>
            </a:pPr>
            <a:r>
              <a:rPr lang="pl-PL" dirty="0"/>
              <a:t>systemy lokalizacji uszkodzenia izolacji. </a:t>
            </a:r>
          </a:p>
        </p:txBody>
      </p:sp>
      <p:sp>
        <p:nvSpPr>
          <p:cNvPr id="6" name="Tytuł 1">
            <a:extLst>
              <a:ext uri="{FF2B5EF4-FFF2-40B4-BE49-F238E27FC236}">
                <a16:creationId xmlns:a16="http://schemas.microsoft.com/office/drawing/2014/main" id="{A23CEB51-2BB8-3597-2B7D-FA0A1DDB3B8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IT</a:t>
            </a:r>
          </a:p>
        </p:txBody>
      </p:sp>
      <p:sp>
        <p:nvSpPr>
          <p:cNvPr id="7" name="Rectangle 2">
            <a:extLst>
              <a:ext uri="{FF2B5EF4-FFF2-40B4-BE49-F238E27FC236}">
                <a16:creationId xmlns:a16="http://schemas.microsoft.com/office/drawing/2014/main" id="{7BC3288D-F03E-3033-8445-2E2AB603A3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5257209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4E761F-4554-58C1-FD07-6CD17E62702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77E8090-4720-5399-3A06-0409BD68FE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7E19594-C645-C46E-6FA0-5BE5DC5C2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5EF1F5C-63CA-AA81-FA24-165098CB8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B6BE111-C1FA-8894-51B8-6D6FBEAA5B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4EF6CCA-6FA3-94AE-219A-FA989A043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458E8F4-86F0-9741-6081-8F3B313406C3}"/>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0F58EB45-9C3C-DD2F-62DA-152BFAEE93DA}"/>
              </a:ext>
            </a:extLst>
          </p:cNvPr>
          <p:cNvSpPr>
            <a:spLocks noGrp="1"/>
          </p:cNvSpPr>
          <p:nvPr>
            <p:ph idx="4294967295"/>
          </p:nvPr>
        </p:nvSpPr>
        <p:spPr>
          <a:xfrm>
            <a:off x="152400" y="1771048"/>
            <a:ext cx="11874500" cy="4909151"/>
          </a:xfrm>
          <a:prstGeom prst="rect">
            <a:avLst/>
          </a:prstGeom>
        </p:spPr>
        <p:txBody>
          <a:bodyPr anchor="ctr">
            <a:noAutofit/>
          </a:bodyPr>
          <a:lstStyle/>
          <a:p>
            <a:pPr marL="0" indent="0" algn="ctr">
              <a:buNone/>
            </a:pPr>
            <a:r>
              <a:rPr lang="pl-PL" sz="3200" b="1" dirty="0"/>
              <a:t>Izolacja podwójna:</a:t>
            </a:r>
          </a:p>
          <a:p>
            <a:pPr marL="0" indent="0">
              <a:buNone/>
            </a:pPr>
            <a:r>
              <a:rPr lang="pl-PL" dirty="0"/>
              <a:t>Izolacja podwójna jest środkiem ochrony przy uszkodzeniu i składa się:</a:t>
            </a:r>
          </a:p>
          <a:p>
            <a:pPr>
              <a:buSzPct val="100000"/>
            </a:pPr>
            <a:r>
              <a:rPr lang="pl-PL" b="1" dirty="0"/>
              <a:t>Ochrony podstawowej – </a:t>
            </a:r>
            <a:r>
              <a:rPr lang="pl-PL" dirty="0"/>
              <a:t>zapewnionej przez izolacje podstawową części czynnych,</a:t>
            </a:r>
          </a:p>
          <a:p>
            <a:pPr>
              <a:buSzPct val="100000"/>
            </a:pPr>
            <a:r>
              <a:rPr lang="pl-PL" b="1" dirty="0"/>
              <a:t>Ochrona przy uszkodzeniu – </a:t>
            </a:r>
            <a:r>
              <a:rPr lang="pl-PL" dirty="0"/>
              <a:t>zapewnioną przez izolację dodatkową.</a:t>
            </a:r>
          </a:p>
        </p:txBody>
      </p:sp>
      <p:sp>
        <p:nvSpPr>
          <p:cNvPr id="6" name="Tytuł 1">
            <a:extLst>
              <a:ext uri="{FF2B5EF4-FFF2-40B4-BE49-F238E27FC236}">
                <a16:creationId xmlns:a16="http://schemas.microsoft.com/office/drawing/2014/main" id="{EBC4C571-12CE-8127-AEDC-62420294DBB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Izolacja podwójna, izolacja wzmocniona lub ochronna osłona izolacyjna</a:t>
            </a:r>
          </a:p>
        </p:txBody>
      </p:sp>
      <p:sp>
        <p:nvSpPr>
          <p:cNvPr id="7" name="Rectangle 2">
            <a:extLst>
              <a:ext uri="{FF2B5EF4-FFF2-40B4-BE49-F238E27FC236}">
                <a16:creationId xmlns:a16="http://schemas.microsoft.com/office/drawing/2014/main" id="{9CAEBD32-9FC1-08DC-4E4C-C3D49FFE952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5340118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A80DB9-F7D7-86DF-2D99-8A5A7AAD0A6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B7BBB62-28EB-F70E-5D43-F3F1BE6A62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D4DAB02E-A5C2-93E1-119D-F2BCF47B48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511222E-1ACE-FAA6-04B7-41AD34AB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C1DE8D2-3A73-7124-A1BB-2853F58676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0E7934E-18E1-F9A6-2D34-6AE08D1E36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F5210AB-9B3D-F6D1-719B-48F9052D0E57}"/>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40F85D57-0917-C835-3D80-E697906ACB39}"/>
              </a:ext>
            </a:extLst>
          </p:cNvPr>
          <p:cNvSpPr>
            <a:spLocks noGrp="1"/>
          </p:cNvSpPr>
          <p:nvPr>
            <p:ph idx="4294967295"/>
          </p:nvPr>
        </p:nvSpPr>
        <p:spPr>
          <a:xfrm>
            <a:off x="152400" y="1771048"/>
            <a:ext cx="11874500" cy="4909151"/>
          </a:xfrm>
          <a:prstGeom prst="rect">
            <a:avLst/>
          </a:prstGeom>
        </p:spPr>
        <p:txBody>
          <a:bodyPr anchor="ctr">
            <a:noAutofit/>
          </a:bodyPr>
          <a:lstStyle/>
          <a:p>
            <a:pPr marL="0" indent="0" algn="ctr">
              <a:buNone/>
            </a:pPr>
            <a:r>
              <a:rPr lang="pl-PL" b="1" dirty="0"/>
              <a:t>Izolacja wzmocniona</a:t>
            </a:r>
          </a:p>
          <a:p>
            <a:pPr marL="0" indent="0">
              <a:buNone/>
            </a:pPr>
            <a:r>
              <a:rPr lang="pl-PL" dirty="0"/>
              <a:t>To pojedyncza warstwa izolacji, która zapewnia taką samą ochronę jak izolacja podwójna, czyli:</a:t>
            </a:r>
          </a:p>
          <a:p>
            <a:pPr>
              <a:buSzPct val="100000"/>
            </a:pPr>
            <a:r>
              <a:rPr lang="pl-PL" dirty="0"/>
              <a:t>ochrona podstawowa i ochrona przy uszkodzeniu jest zapewniona przez izolację wzmocnioną między częściami czynnymi a częściami dostępnymi.</a:t>
            </a:r>
          </a:p>
          <a:p>
            <a:pPr marL="0" indent="0">
              <a:buNone/>
            </a:pPr>
            <a:r>
              <a:rPr lang="pl-PL" dirty="0"/>
              <a:t>Izolacja podwójna lub izolacja wzmocniona może być stosowana jako środek ochrony we wszystkich sytuacjach, z wyjątkiem sytuacji objętych ograniczeniami podanymi w odpowiedniej normie PN-IEC(HD) 60364 grupy 700.</a:t>
            </a:r>
          </a:p>
        </p:txBody>
      </p:sp>
      <p:sp>
        <p:nvSpPr>
          <p:cNvPr id="6" name="Tytuł 1">
            <a:extLst>
              <a:ext uri="{FF2B5EF4-FFF2-40B4-BE49-F238E27FC236}">
                <a16:creationId xmlns:a16="http://schemas.microsoft.com/office/drawing/2014/main" id="{D9B5856F-8CC0-656B-DCAD-970E3B870EB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Izolacja podwójna, izolacja wzmocniona lub ochronna osłona izolacyjna</a:t>
            </a:r>
          </a:p>
        </p:txBody>
      </p:sp>
      <p:sp>
        <p:nvSpPr>
          <p:cNvPr id="7" name="Rectangle 2">
            <a:extLst>
              <a:ext uri="{FF2B5EF4-FFF2-40B4-BE49-F238E27FC236}">
                <a16:creationId xmlns:a16="http://schemas.microsoft.com/office/drawing/2014/main" id="{54218B7A-F5A0-AEB2-69FA-522F830BFA4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4223531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75B8C3F-2807-340C-2475-18A1BE1DB65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2C33F5E-4B69-736B-E358-43CEB584B1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64F53A5-1D88-5464-AABA-4AC806B9B2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0EF3D170-3D0A-CF05-2F8C-0EE77C935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06C92CB-5A0C-5D02-C713-110AAEDE03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1A303EC-0514-1804-B2F6-38ADB2D0F1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76254EB-1EE8-E8F1-CC98-3597ECEA9B45}"/>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7E83D949-C52D-A9A1-D8A9-9A75E115B720}"/>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Urządzenia elektryczne powinny być: - urządzeniami klasy ochronności II mającymi podwójną lub wzmocnioną izolację, - urządzeniami deklarowanymi w odpowiednich normach produktu jako równoważne urządzeniom klasy ochronności II, mającymi całkowitą izolację. Takie urządzenia oznaczone są symbolem:</a:t>
            </a:r>
          </a:p>
        </p:txBody>
      </p:sp>
      <p:sp>
        <p:nvSpPr>
          <p:cNvPr id="6" name="Tytuł 1">
            <a:extLst>
              <a:ext uri="{FF2B5EF4-FFF2-40B4-BE49-F238E27FC236}">
                <a16:creationId xmlns:a16="http://schemas.microsoft.com/office/drawing/2014/main" id="{FC474BBE-CFCB-F286-2B82-8D9941543D4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Izolacja podwójna, izolacja wzmocniona lub ochronna osłona izolacyjna</a:t>
            </a:r>
          </a:p>
        </p:txBody>
      </p:sp>
      <p:sp>
        <p:nvSpPr>
          <p:cNvPr id="7" name="Rectangle 2">
            <a:extLst>
              <a:ext uri="{FF2B5EF4-FFF2-40B4-BE49-F238E27FC236}">
                <a16:creationId xmlns:a16="http://schemas.microsoft.com/office/drawing/2014/main" id="{956D0C64-C52E-D281-16E1-387657DA4B3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9F74E5E6-9211-2650-21D7-66E1124AEFB4}"/>
              </a:ext>
            </a:extLst>
          </p:cNvPr>
          <p:cNvPicPr>
            <a:picLocks noChangeAspect="1"/>
          </p:cNvPicPr>
          <p:nvPr/>
        </p:nvPicPr>
        <p:blipFill>
          <a:blip r:embed="rId3"/>
          <a:stretch>
            <a:fillRect/>
          </a:stretch>
        </p:blipFill>
        <p:spPr>
          <a:xfrm>
            <a:off x="6067346" y="4815622"/>
            <a:ext cx="672121" cy="660270"/>
          </a:xfrm>
          <a:prstGeom prst="rect">
            <a:avLst/>
          </a:prstGeom>
        </p:spPr>
      </p:pic>
    </p:spTree>
    <p:extLst>
      <p:ext uri="{BB962C8B-B14F-4D97-AF65-F5344CB8AC3E}">
        <p14:creationId xmlns:p14="http://schemas.microsoft.com/office/powerpoint/2010/main" val="167286086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2C505D-92C1-45BB-AEE9-37D5D920C7A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07A02D3-FCAF-B358-8182-584F81D3D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5F1DA86-76B1-BDDF-54E2-B4C03D4CD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42851E7F-C765-7925-4AE6-44EA21C273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8183CA0-1944-175F-90BC-0F5A6BEB0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F01108C-BA34-16B6-A621-FBF65C2567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683177ED-3791-7A7C-3F68-011A464D2A09}"/>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E18D43B8-808A-11BB-DA04-2DF1AF13131A}"/>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b="1" dirty="0"/>
              <a:t>Ochronna osłona izolacyjna </a:t>
            </a:r>
            <a:r>
              <a:rPr lang="pl-PL" dirty="0"/>
              <a:t>- To dodatkowa bariera izolacyjna, która zapobiega dotykowi części pod napięciem.</a:t>
            </a:r>
            <a:br>
              <a:rPr lang="pl-PL" dirty="0"/>
            </a:br>
            <a:r>
              <a:rPr lang="pl-PL" dirty="0"/>
              <a:t>Stanowi mechaniczne zabezpieczenie przed przypadkowym kontaktem.</a:t>
            </a:r>
            <a:br>
              <a:rPr lang="pl-PL" dirty="0"/>
            </a:br>
            <a:r>
              <a:rPr lang="pl-PL" dirty="0"/>
              <a:t>Urządzenia elektryczne, mające wszystkie części przewodzące oddzielone od części czynnych tylko izolacją podstawową, powinny być umieszczone w obudowach izolacyjnych zapewniających stopień ochrony, co najmniej IPXXB lub IP2X. Przez obudowę izolacyjną nie powinny przechodzić części przewodzące mogące przenieść potencjał.</a:t>
            </a:r>
          </a:p>
        </p:txBody>
      </p:sp>
      <p:sp>
        <p:nvSpPr>
          <p:cNvPr id="6" name="Tytuł 1">
            <a:extLst>
              <a:ext uri="{FF2B5EF4-FFF2-40B4-BE49-F238E27FC236}">
                <a16:creationId xmlns:a16="http://schemas.microsoft.com/office/drawing/2014/main" id="{C89B65ED-0D7F-0BA4-5501-271A90038FD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Izolacja podwójna, izolacja wzmocniona lub ochronna osłona izolacyjna</a:t>
            </a:r>
          </a:p>
        </p:txBody>
      </p:sp>
      <p:sp>
        <p:nvSpPr>
          <p:cNvPr id="7" name="Rectangle 2">
            <a:extLst>
              <a:ext uri="{FF2B5EF4-FFF2-40B4-BE49-F238E27FC236}">
                <a16:creationId xmlns:a16="http://schemas.microsoft.com/office/drawing/2014/main" id="{3F66B39F-7096-460B-7040-8E47C496168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171330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708E5B-C07B-E886-39B0-610EC888763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36C0EE8-0796-103E-C9F0-BC8DAF5354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96EA670-F724-4E3C-0F8F-A2074DAAB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752E3889-830C-ACC7-02D4-C7E0124B4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7AFEC76-A3C5-0DF6-F45B-1B2E7AD3A2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194E7A5-28CE-9F31-DC8E-E1ECF937B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18EB1CB-62B3-4182-7007-44C49F0C4ECF}"/>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09C8C3AE-7B60-6E74-0917-9A324108D27E}"/>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Jeżeli pokrywy lub drzwiczki obudowy izolacyjnej mogą być otwierane bez użycia narzędzia lub klucza, wszystkie części przewodzące, które są dostępne po otwarciu pokrywy lub drzwiczek powinny znajdować się za przegrodą izolacyjną, zapewniającą stopień ochrony co najmniej IPXXB lub IP2X, chroniącą osoby przed przypadkowym dotknięciem tych części przewodzących. Te przegrody izolacyjne mogą być usuwane tylko przy użyciu narzędzia lub klucza.</a:t>
            </a:r>
          </a:p>
        </p:txBody>
      </p:sp>
      <p:sp>
        <p:nvSpPr>
          <p:cNvPr id="6" name="Tytuł 1">
            <a:extLst>
              <a:ext uri="{FF2B5EF4-FFF2-40B4-BE49-F238E27FC236}">
                <a16:creationId xmlns:a16="http://schemas.microsoft.com/office/drawing/2014/main" id="{F33F0BFF-B206-8666-83AB-19B8C993AEA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Izolacja podwójna, izolacja wzmocniona lub ochronna osłona izolacyjna</a:t>
            </a:r>
          </a:p>
        </p:txBody>
      </p:sp>
      <p:sp>
        <p:nvSpPr>
          <p:cNvPr id="7" name="Rectangle 2">
            <a:extLst>
              <a:ext uri="{FF2B5EF4-FFF2-40B4-BE49-F238E27FC236}">
                <a16:creationId xmlns:a16="http://schemas.microsoft.com/office/drawing/2014/main" id="{60B39D94-3583-873D-5024-585CED62194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87877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B2A1BE-9D1D-75A4-7FC9-C6D8F9E8BEC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6BE640C-9FDA-30A9-F205-8CA1EFED7A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363A31B-41EE-FC67-DDFC-7498278FD9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C728B9F-5ECE-C420-1B30-A9B3AD7B0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E33F6C9-7F72-2015-FAD9-AB7B1CF046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01B94A9-5DC0-5C72-F4E3-A80DFF6B24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04677A0-487D-FE22-F5EF-790B145CB34C}"/>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Urządzenia zabezpieczające</a:t>
            </a:r>
          </a:p>
        </p:txBody>
      </p:sp>
      <p:sp>
        <p:nvSpPr>
          <p:cNvPr id="3" name="Symbol zastępczy zawartości 2">
            <a:extLst>
              <a:ext uri="{FF2B5EF4-FFF2-40B4-BE49-F238E27FC236}">
                <a16:creationId xmlns:a16="http://schemas.microsoft.com/office/drawing/2014/main" id="{0ECDDFC7-968A-9ACB-39F1-B11EF71DC9B6}"/>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Bezpieczniki topikowe - będące jednym z pierwszych elementów inżynierii elektroenergetycznej, mają długą historię, która sięga połowy XIX wieku. Początkowo stosowano je do ochrony podmorskich kabli telegraficznych. W 1890 roku W. M. </a:t>
            </a:r>
            <a:r>
              <a:rPr lang="pl-PL" dirty="0" err="1"/>
              <a:t>Mordey</a:t>
            </a:r>
            <a:r>
              <a:rPr lang="pl-PL" dirty="0"/>
              <a:t> opatentował bezpiecznik z elementem topikowym zamkniętym w obudowie wypełnionej materiałem wygaszającym łuk, co stało się podstawą współczesnych bezpieczników. Na początku XX wieku bracia Siemens opracowali system bezpiecznikowy typu gwintowego, znany jako „</a:t>
            </a:r>
            <a:r>
              <a:rPr lang="pl-PL" dirty="0" err="1"/>
              <a:t>Diazed</a:t>
            </a:r>
            <a:r>
              <a:rPr lang="pl-PL" dirty="0"/>
              <a:t>”, który zyskał popularność na całym świecie. </a:t>
            </a:r>
          </a:p>
        </p:txBody>
      </p:sp>
      <p:sp>
        <p:nvSpPr>
          <p:cNvPr id="6" name="Tytuł 1">
            <a:extLst>
              <a:ext uri="{FF2B5EF4-FFF2-40B4-BE49-F238E27FC236}">
                <a16:creationId xmlns:a16="http://schemas.microsoft.com/office/drawing/2014/main" id="{EC5C0B67-D6FE-3ED7-408A-AE564F7A861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Bezpieczniki topikowe</a:t>
            </a:r>
          </a:p>
        </p:txBody>
      </p:sp>
      <p:sp>
        <p:nvSpPr>
          <p:cNvPr id="7" name="Rectangle 2">
            <a:extLst>
              <a:ext uri="{FF2B5EF4-FFF2-40B4-BE49-F238E27FC236}">
                <a16:creationId xmlns:a16="http://schemas.microsoft.com/office/drawing/2014/main" id="{F6E0D32A-6575-B280-ADA9-37A01EDAB98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650FB3F0-D2F4-97B4-ABAA-7F20752981C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5880749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D0F584-473A-F98C-1C80-801731FACF1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0BC34AD-77EC-06A2-D20E-2A5742118B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0772772-C371-D7B1-C40C-47531775B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67538C0-29E7-7188-DE30-4FB066D9E8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0F91495-FD70-6FAF-F5A2-36ADB11E4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9DBF84B-8EF6-FF5F-3AFD-22E7AA108D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CC0CB0E-1DB1-D1D1-94B7-B4207832AD07}"/>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A701B08C-D362-A076-2546-A42B8A49CCFA}"/>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Separacja elektryczna jest środkiem ochrony, w którym:</a:t>
            </a:r>
          </a:p>
          <a:p>
            <a:pPr>
              <a:buSzPct val="100000"/>
            </a:pPr>
            <a:r>
              <a:rPr lang="pl-PL" dirty="0"/>
              <a:t>ochrona podstawowa jest zapewniona przez izolację podstawową części czynnych lub przez przegrody lub obudowy,</a:t>
            </a:r>
          </a:p>
          <a:p>
            <a:pPr>
              <a:buSzPct val="100000"/>
            </a:pPr>
            <a:r>
              <a:rPr lang="pl-PL" dirty="0"/>
              <a:t>ochrona przy uszkodzeniu jest zapewniona przez separację podstawową obwodu od innych obwodów i od ziemi. Separowany obwód powinien być zasilany ze źródła, z co najmniej separacją podstawową, a napięcie separowanego obwodu nie powinno przekraczać 500 V. </a:t>
            </a:r>
          </a:p>
        </p:txBody>
      </p:sp>
      <p:sp>
        <p:nvSpPr>
          <p:cNvPr id="6" name="Tytuł 1">
            <a:extLst>
              <a:ext uri="{FF2B5EF4-FFF2-40B4-BE49-F238E27FC236}">
                <a16:creationId xmlns:a16="http://schemas.microsoft.com/office/drawing/2014/main" id="{0D29F3A1-66FD-F85F-01D7-6F3271F7ED4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Separacja elektryczna</a:t>
            </a:r>
          </a:p>
        </p:txBody>
      </p:sp>
      <p:sp>
        <p:nvSpPr>
          <p:cNvPr id="7" name="Rectangle 2">
            <a:extLst>
              <a:ext uri="{FF2B5EF4-FFF2-40B4-BE49-F238E27FC236}">
                <a16:creationId xmlns:a16="http://schemas.microsoft.com/office/drawing/2014/main" id="{48EA32B4-D7DA-327D-B965-C221195F079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7688232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D8CE21D-5B67-9AA7-4949-DC40AE0DBA5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A536A3C-0978-3258-C3C0-59570AD774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875129E-34EB-4FE4-05F5-44ADEA05FB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E6C8192-1E45-C9B5-87D2-02819803D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C3BAA69-A0EC-EC57-D6D9-A38F23811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56A09C2-8A5B-82F3-894B-DDB3E533A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CE54F7E-96C9-D037-C640-6443D6AD4387}"/>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AE14F69C-2B4C-9381-28D1-9FE94B9CA7E8}"/>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Części czynne separowanego obwodu nie powinny być połączone z żadnym punktem innego obwodu lub z ziemią lub z przewodem ochronnym. Zaleca się stosowanie oddzielnego </a:t>
            </a:r>
            <a:r>
              <a:rPr lang="pl-PL" dirty="0" err="1"/>
              <a:t>oprzewodowania</a:t>
            </a:r>
            <a:r>
              <a:rPr lang="pl-PL" dirty="0"/>
              <a:t> obwodów separowanych. Jeżeli jest konieczne stosowanie obwodów separowanych z innymi obwodami w tym samym </a:t>
            </a:r>
            <a:r>
              <a:rPr lang="pl-PL" dirty="0" err="1"/>
              <a:t>oprzewodowaniu</a:t>
            </a:r>
            <a:r>
              <a:rPr lang="pl-PL" dirty="0"/>
              <a:t>, należy wówczas stosować przewody wielożyłowe bez metalowego płaszcza lub przewody izolowane w izolacyjnych rurach lub listwach, pod warunkiem, że:</a:t>
            </a:r>
          </a:p>
        </p:txBody>
      </p:sp>
      <p:sp>
        <p:nvSpPr>
          <p:cNvPr id="6" name="Tytuł 1">
            <a:extLst>
              <a:ext uri="{FF2B5EF4-FFF2-40B4-BE49-F238E27FC236}">
                <a16:creationId xmlns:a16="http://schemas.microsoft.com/office/drawing/2014/main" id="{45AB18B8-F4EA-B9DC-A47B-CCD74F6132C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Separacja elektryczna</a:t>
            </a:r>
          </a:p>
        </p:txBody>
      </p:sp>
      <p:sp>
        <p:nvSpPr>
          <p:cNvPr id="7" name="Rectangle 2">
            <a:extLst>
              <a:ext uri="{FF2B5EF4-FFF2-40B4-BE49-F238E27FC236}">
                <a16:creationId xmlns:a16="http://schemas.microsoft.com/office/drawing/2014/main" id="{3F5EB2C7-7A2E-E177-44D8-296B70F6E96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7494180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C4BC2EE-3221-5F80-6ECC-1706D035D55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2D43B0E-90F8-4FC8-2F62-6A766860B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8F6C630-D0E7-38AE-76FD-78FB691E97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E952DB4-9C4E-8200-039A-95B89FBB2C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DCB3AD4-CC04-9F43-C3EF-5FD49EA70F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2943A67-F5BC-596F-8BC2-E5EA1C928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10ED571-BD83-96FE-10EC-8E5C0F2872E9}"/>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B518E00B-2D49-B737-926E-72D382B555E4}"/>
              </a:ext>
            </a:extLst>
          </p:cNvPr>
          <p:cNvSpPr>
            <a:spLocks noGrp="1"/>
          </p:cNvSpPr>
          <p:nvPr>
            <p:ph idx="4294967295"/>
          </p:nvPr>
        </p:nvSpPr>
        <p:spPr>
          <a:xfrm>
            <a:off x="152400" y="1771048"/>
            <a:ext cx="11874500" cy="4909151"/>
          </a:xfrm>
          <a:prstGeom prst="rect">
            <a:avLst/>
          </a:prstGeom>
        </p:spPr>
        <p:txBody>
          <a:bodyPr anchor="ctr">
            <a:noAutofit/>
          </a:bodyPr>
          <a:lstStyle/>
          <a:p>
            <a:pPr>
              <a:buSzPct val="100000"/>
            </a:pPr>
            <a:r>
              <a:rPr lang="pl-PL" dirty="0"/>
              <a:t>napięcie znamionowe obwodów separowanych jest nie niższe od najwyższego napięcia nominalnego,</a:t>
            </a:r>
          </a:p>
          <a:p>
            <a:pPr>
              <a:buSzPct val="100000"/>
            </a:pPr>
            <a:r>
              <a:rPr lang="pl-PL" dirty="0"/>
              <a:t>każdy obwód jest zabezpieczony przed prądem przetężeniowym, części przewodzące dostępne obwodu separowanego nie powinny być połączone ani z przewodem ochronnym ani z częściami przewodzącymi dostępnymi innych obwodów ani z ziemią,</a:t>
            </a:r>
          </a:p>
        </p:txBody>
      </p:sp>
      <p:sp>
        <p:nvSpPr>
          <p:cNvPr id="6" name="Tytuł 1">
            <a:extLst>
              <a:ext uri="{FF2B5EF4-FFF2-40B4-BE49-F238E27FC236}">
                <a16:creationId xmlns:a16="http://schemas.microsoft.com/office/drawing/2014/main" id="{DFFBDB24-07B1-FA30-0BC0-637EF301AD5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Separacja elektryczna</a:t>
            </a:r>
          </a:p>
        </p:txBody>
      </p:sp>
      <p:sp>
        <p:nvSpPr>
          <p:cNvPr id="7" name="Rectangle 2">
            <a:extLst>
              <a:ext uri="{FF2B5EF4-FFF2-40B4-BE49-F238E27FC236}">
                <a16:creationId xmlns:a16="http://schemas.microsoft.com/office/drawing/2014/main" id="{30272102-A5A1-51E3-1A49-404BF43C830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277466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229ACD-AA8E-FF3A-BA02-66D2C736FB0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72818B5-38EE-B03F-F375-E28D30470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12B5A65A-8F1F-2324-98B9-0BFFF9E0C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1153755-2CD5-F9CF-744D-B6412E66A3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0026E0F-99FC-3172-0A6D-7BCDEC5C3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7409D72-A634-4BB4-4CC1-D2484A59BA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557C7CFD-50B1-CDE8-782F-D466BC307E9D}"/>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CFB593B2-8772-43D6-73E8-543978337463}"/>
              </a:ext>
            </a:extLst>
          </p:cNvPr>
          <p:cNvSpPr>
            <a:spLocks noGrp="1"/>
          </p:cNvSpPr>
          <p:nvPr>
            <p:ph idx="4294967295"/>
          </p:nvPr>
        </p:nvSpPr>
        <p:spPr>
          <a:xfrm>
            <a:off x="152400" y="1771048"/>
            <a:ext cx="11874500" cy="4909151"/>
          </a:xfrm>
          <a:prstGeom prst="rect">
            <a:avLst/>
          </a:prstGeom>
        </p:spPr>
        <p:txBody>
          <a:bodyPr anchor="ctr">
            <a:noAutofit/>
          </a:bodyPr>
          <a:lstStyle/>
          <a:p>
            <a:pPr>
              <a:buSzPct val="100000"/>
            </a:pPr>
            <a:r>
              <a:rPr lang="pl-PL" dirty="0"/>
              <a:t>każdy obwód jest zabezpieczony przed prądem przetężeniowym, części przewodzące dostępne obwodu separowanego nie powinny być połączone ani z przewodem ochronnym ani z częściami przewodzącymi dostępnymi innych obwodów ani z ziemią.</a:t>
            </a:r>
          </a:p>
          <a:p>
            <a:pPr marL="0" indent="0">
              <a:buNone/>
            </a:pPr>
            <a:r>
              <a:rPr lang="pl-PL" dirty="0"/>
              <a:t>Separacja elektryczna powinna być ograniczona do zasilania jednego odbiornika elektrycznego bo tylko wtedy jest środkiem ochrony przeciwporażeniowej który może być powszechnie stosowany.</a:t>
            </a:r>
          </a:p>
        </p:txBody>
      </p:sp>
      <p:sp>
        <p:nvSpPr>
          <p:cNvPr id="6" name="Tytuł 1">
            <a:extLst>
              <a:ext uri="{FF2B5EF4-FFF2-40B4-BE49-F238E27FC236}">
                <a16:creationId xmlns:a16="http://schemas.microsoft.com/office/drawing/2014/main" id="{000E4728-2CFE-C8F9-8976-C0BCD77C001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Separacja elektryczna</a:t>
            </a:r>
          </a:p>
        </p:txBody>
      </p:sp>
      <p:sp>
        <p:nvSpPr>
          <p:cNvPr id="7" name="Rectangle 2">
            <a:extLst>
              <a:ext uri="{FF2B5EF4-FFF2-40B4-BE49-F238E27FC236}">
                <a16:creationId xmlns:a16="http://schemas.microsoft.com/office/drawing/2014/main" id="{364A78CC-972D-A0AB-23AF-ABABAE2E01B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2026661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DD1E13-6242-F984-C1CE-542F2C71A1F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3A40899-70CE-2069-A33D-78A843BBE5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C42598C0-C238-CF04-3A86-96626FC8D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D0B50BB-C3D5-0164-AF7D-D291FA11B2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3E6AA86-E848-6B61-0E92-D3A6804529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38B72F0-E8EC-52F5-59FB-A3E654A552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58703B30-93D7-1109-DBD4-B5B28D872CC7}"/>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C33D3DB8-5074-95BE-781A-BCDA21D83001}"/>
              </a:ext>
            </a:extLst>
          </p:cNvPr>
          <p:cNvSpPr>
            <a:spLocks noGrp="1"/>
          </p:cNvSpPr>
          <p:nvPr>
            <p:ph idx="4294967295"/>
          </p:nvPr>
        </p:nvSpPr>
        <p:spPr>
          <a:xfrm>
            <a:off x="152400" y="1771048"/>
            <a:ext cx="11874500" cy="4909151"/>
          </a:xfrm>
          <a:prstGeom prst="rect">
            <a:avLst/>
          </a:prstGeom>
        </p:spPr>
        <p:txBody>
          <a:bodyPr anchor="ctr">
            <a:noAutofit/>
          </a:bodyPr>
          <a:lstStyle/>
          <a:p>
            <a:pPr>
              <a:buSzPct val="100000"/>
            </a:pPr>
            <a:endParaRPr lang="pl-PL" dirty="0"/>
          </a:p>
        </p:txBody>
      </p:sp>
      <p:sp>
        <p:nvSpPr>
          <p:cNvPr id="6" name="Tytuł 1">
            <a:extLst>
              <a:ext uri="{FF2B5EF4-FFF2-40B4-BE49-F238E27FC236}">
                <a16:creationId xmlns:a16="http://schemas.microsoft.com/office/drawing/2014/main" id="{688F26B9-D0E9-717D-08DC-FA2C6527F43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Separacja elektryczna</a:t>
            </a:r>
          </a:p>
        </p:txBody>
      </p:sp>
      <p:sp>
        <p:nvSpPr>
          <p:cNvPr id="7" name="Rectangle 2">
            <a:extLst>
              <a:ext uri="{FF2B5EF4-FFF2-40B4-BE49-F238E27FC236}">
                <a16:creationId xmlns:a16="http://schemas.microsoft.com/office/drawing/2014/main" id="{1BAA3359-F1A9-0AF1-12DA-637BEE39EFC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Symbol zastępczy zawartości 6">
            <a:extLst>
              <a:ext uri="{FF2B5EF4-FFF2-40B4-BE49-F238E27FC236}">
                <a16:creationId xmlns:a16="http://schemas.microsoft.com/office/drawing/2014/main" id="{2BF871B0-136C-4FF1-BC9C-8125A80CF4F6}"/>
              </a:ext>
            </a:extLst>
          </p:cNvPr>
          <p:cNvPicPr>
            <a:picLocks noChangeAspect="1"/>
          </p:cNvPicPr>
          <p:nvPr/>
        </p:nvPicPr>
        <p:blipFill>
          <a:blip r:embed="rId3"/>
          <a:stretch>
            <a:fillRect/>
          </a:stretch>
        </p:blipFill>
        <p:spPr>
          <a:xfrm>
            <a:off x="459350" y="1606740"/>
            <a:ext cx="11148450" cy="5213305"/>
          </a:xfrm>
          <a:prstGeom prst="rect">
            <a:avLst/>
          </a:prstGeom>
        </p:spPr>
      </p:pic>
    </p:spTree>
    <p:extLst>
      <p:ext uri="{BB962C8B-B14F-4D97-AF65-F5344CB8AC3E}">
        <p14:creationId xmlns:p14="http://schemas.microsoft.com/office/powerpoint/2010/main" val="248410793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696B43-250A-A583-F9D1-0C4B3B6BDC2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11847EC-7FDA-CD9D-2255-3CAA3FC5EC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42364376-C0FB-8E16-F379-907D7CA99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D50DF0C9-BF83-B51E-0C0A-07D535EE0E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A47585C-3C7B-BADA-B29D-B9ACFEF295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6D34110-DD03-DCFB-7609-2830A06225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B222D66-144F-704A-4E8E-364E615C6461}"/>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AF33CEAF-519E-C815-8A54-EF08AD420AE9}"/>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SzPct val="100000"/>
              <a:buNone/>
            </a:pPr>
            <a:r>
              <a:rPr lang="pl-PL" dirty="0"/>
              <a:t>W obwodzie separowanym nie ma punktu uziemionego, więc w przypadku dotyku jednej części pod napięciem nie dochodzi do przepływu prądu przez ciało człowieka do ziemi, bo obwód nie jest zamknięty. Porażenie nastąpiłoby dopiero w przypadku jednoczesnego dotyku dwóch punktów obwodu będących pod różnym potencjałem. Pojedyncze uszkodzenie nie jest niebezpieczne i nie daje objawów uszkodzenia. Niebezpieczeństwo porażenia może nastąpić w przypadku zastosowania separacji elektrycznej dla więcej niż jednego odbiornika, kiedy uszkodzenie z różnych biegunów napięcia może nastąpić w różnych odbiornikach. </a:t>
            </a:r>
          </a:p>
        </p:txBody>
      </p:sp>
      <p:sp>
        <p:nvSpPr>
          <p:cNvPr id="6" name="Tytuł 1">
            <a:extLst>
              <a:ext uri="{FF2B5EF4-FFF2-40B4-BE49-F238E27FC236}">
                <a16:creationId xmlns:a16="http://schemas.microsoft.com/office/drawing/2014/main" id="{9B501B6B-8CB0-84BC-9EC3-88FCE0F04BF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Separacja elektryczna</a:t>
            </a:r>
          </a:p>
        </p:txBody>
      </p:sp>
      <p:sp>
        <p:nvSpPr>
          <p:cNvPr id="7" name="Rectangle 2">
            <a:extLst>
              <a:ext uri="{FF2B5EF4-FFF2-40B4-BE49-F238E27FC236}">
                <a16:creationId xmlns:a16="http://schemas.microsoft.com/office/drawing/2014/main" id="{0B4BCEBB-8436-7480-60F5-569146ACC40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1300911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1D7F1C-F92D-1980-AE62-58788443E2D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C27AFD9-E3E2-3579-F00B-9C5CD00DD5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8E406CA5-5378-37E7-5F5A-1B1B672FC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264E9C1-9730-B965-57EE-5C62F19B54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359E629-8AC6-6724-F3DC-E197E9B227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3819A1A-22C6-895E-B986-F3120A0A52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24ACE13-CF4E-EE18-2601-7DD5C00E99D5}"/>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E89259E9-EDC4-F647-8174-C1EE5B38F858}"/>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Aby nie dopuścić do wystąpienia różnych potencjałów na różnych obudowach odbiorników w przypadku gdy więcej niż jeden odbiornik elektryczny jest zasilany z obwodu separowanego, należy zastosować nieuziemione połączenia wyrównawcze miejscowe, łączące części przewodzące dostępne tych odbiorników. Takie połączenia nie powinny być przyłączone do przewodów ochronnych lub części przewodzących dostępnych innych obwodów lub jakiejkolwiek części przewodzącej obcej.</a:t>
            </a:r>
          </a:p>
        </p:txBody>
      </p:sp>
      <p:sp>
        <p:nvSpPr>
          <p:cNvPr id="6" name="Tytuł 1">
            <a:extLst>
              <a:ext uri="{FF2B5EF4-FFF2-40B4-BE49-F238E27FC236}">
                <a16:creationId xmlns:a16="http://schemas.microsoft.com/office/drawing/2014/main" id="{DE3D843A-76C8-45A7-CB05-BCBC27931B4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Separacja elektryczna</a:t>
            </a:r>
          </a:p>
        </p:txBody>
      </p:sp>
      <p:sp>
        <p:nvSpPr>
          <p:cNvPr id="7" name="Rectangle 2">
            <a:extLst>
              <a:ext uri="{FF2B5EF4-FFF2-40B4-BE49-F238E27FC236}">
                <a16:creationId xmlns:a16="http://schemas.microsoft.com/office/drawing/2014/main" id="{D7A043C3-88B4-E982-5030-18A2EBA5DCB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976614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50034C-36F1-C502-E3A5-2ACCA368B54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CD70AD5-BE32-7B2B-950C-BD6263BFB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4EF2AEF3-12B1-7480-9F3F-0CDD4EA46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1FCAE40-9DA9-1113-3ADB-748BCFFB14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749EC17-0E2C-FDE0-7703-A55159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207EE46-7807-DC64-95F3-343E04A64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7AD788FA-BC14-5D89-F0F4-7DFA17F3E969}"/>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2CABA263-CB98-3019-6D1B-F6777B18DF8D}"/>
              </a:ext>
            </a:extLst>
          </p:cNvPr>
          <p:cNvSpPr>
            <a:spLocks noGrp="1"/>
          </p:cNvSpPr>
          <p:nvPr>
            <p:ph idx="4294967295"/>
          </p:nvPr>
        </p:nvSpPr>
        <p:spPr>
          <a:xfrm>
            <a:off x="152400" y="1771048"/>
            <a:ext cx="3924300" cy="4909151"/>
          </a:xfrm>
          <a:prstGeom prst="rect">
            <a:avLst/>
          </a:prstGeom>
        </p:spPr>
        <p:txBody>
          <a:bodyPr anchor="ctr">
            <a:noAutofit/>
          </a:bodyPr>
          <a:lstStyle/>
          <a:p>
            <a:pPr marL="0" indent="0">
              <a:buNone/>
            </a:pPr>
            <a:r>
              <a:rPr lang="pl-PL" dirty="0"/>
              <a:t>Separacja ochronna dwóch lub więcej urządzeń – wymagane nieuziemione połączenia wyrównawcze miejscowe</a:t>
            </a:r>
          </a:p>
        </p:txBody>
      </p:sp>
      <p:sp>
        <p:nvSpPr>
          <p:cNvPr id="6" name="Tytuł 1">
            <a:extLst>
              <a:ext uri="{FF2B5EF4-FFF2-40B4-BE49-F238E27FC236}">
                <a16:creationId xmlns:a16="http://schemas.microsoft.com/office/drawing/2014/main" id="{07786598-4058-AFCE-D244-8FD5F339230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Separacja elektryczna</a:t>
            </a:r>
          </a:p>
        </p:txBody>
      </p:sp>
      <p:sp>
        <p:nvSpPr>
          <p:cNvPr id="7" name="Rectangle 2">
            <a:extLst>
              <a:ext uri="{FF2B5EF4-FFF2-40B4-BE49-F238E27FC236}">
                <a16:creationId xmlns:a16="http://schemas.microsoft.com/office/drawing/2014/main" id="{235DF1C5-4E05-8752-86C2-DBE00932BDC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A512E263-F7F5-FA3D-1DB9-1FECB206C1D3}"/>
              </a:ext>
            </a:extLst>
          </p:cNvPr>
          <p:cNvPicPr>
            <a:picLocks noChangeAspect="1"/>
          </p:cNvPicPr>
          <p:nvPr/>
        </p:nvPicPr>
        <p:blipFill>
          <a:blip r:embed="rId3"/>
          <a:stretch>
            <a:fillRect/>
          </a:stretch>
        </p:blipFill>
        <p:spPr>
          <a:xfrm>
            <a:off x="3892292" y="1590739"/>
            <a:ext cx="8217158" cy="5269766"/>
          </a:xfrm>
          <a:prstGeom prst="rect">
            <a:avLst/>
          </a:prstGeom>
        </p:spPr>
      </p:pic>
    </p:spTree>
    <p:extLst>
      <p:ext uri="{BB962C8B-B14F-4D97-AF65-F5344CB8AC3E}">
        <p14:creationId xmlns:p14="http://schemas.microsoft.com/office/powerpoint/2010/main" val="92917405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5FA0E9E-D0D0-F67E-7D92-B12E66696DD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636EDB6-31E0-FC9D-CAAD-9817FCF423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58C7398-EC06-0415-E696-E2210523A8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32D3323-2AC1-D7D9-4461-1F8B63A6A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FFD27BC-6EA8-B60A-09C8-C8B4848BD1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1A38D05-4E51-D7C8-2C01-EBE7DF0A00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892A9D2-64C0-F690-4D40-C25F73BF1DB7}"/>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815C03F7-E7DD-FA53-F692-0CBC0BE7BD65}"/>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Nieuziemione połączenia wyrównawcze miejscowe między częściami przewodzącymi dostępnymi wszelkich urządzeń w obwodzie separowanym pełnią  następującą rolę: </a:t>
            </a:r>
          </a:p>
          <a:p>
            <a:pPr>
              <a:buSzPct val="100000"/>
            </a:pPr>
            <a:r>
              <a:rPr lang="pl-PL" dirty="0"/>
              <a:t>nie dopuszczają do wyczuwalnej różnicy potencjałów między częściami jednocześnie dostępnymi, </a:t>
            </a:r>
          </a:p>
          <a:p>
            <a:pPr>
              <a:buSzPct val="100000"/>
            </a:pPr>
            <a:r>
              <a:rPr lang="pl-PL" dirty="0"/>
              <a:t>tworzą metaliczną pętlę prądu zwarcia dwumiejscowego, dzięki czemu drugie uszkodzenie izolacji podstawowej wywołuje zwarcie wielkoprądowe, wyłączane przez zabezpieczenia nadprądowe. </a:t>
            </a:r>
          </a:p>
        </p:txBody>
      </p:sp>
      <p:sp>
        <p:nvSpPr>
          <p:cNvPr id="6" name="Tytuł 1">
            <a:extLst>
              <a:ext uri="{FF2B5EF4-FFF2-40B4-BE49-F238E27FC236}">
                <a16:creationId xmlns:a16="http://schemas.microsoft.com/office/drawing/2014/main" id="{EB902C2B-B4D7-175A-D825-51210A51F49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Separacja elektryczna</a:t>
            </a:r>
          </a:p>
        </p:txBody>
      </p:sp>
      <p:sp>
        <p:nvSpPr>
          <p:cNvPr id="7" name="Rectangle 2">
            <a:extLst>
              <a:ext uri="{FF2B5EF4-FFF2-40B4-BE49-F238E27FC236}">
                <a16:creationId xmlns:a16="http://schemas.microsoft.com/office/drawing/2014/main" id="{252C690F-EBA0-6083-02F1-FC40696E111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896602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FED659-3922-1652-29A9-BD24A1672C9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A55ACDD-716C-E160-C65F-ACC5D8E35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ABC8EF2-5AB4-393F-25EE-D15136421F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D5F65F16-DE65-9C1F-8941-68D969B6EB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0BDC5F7-7E42-AC84-C656-114F0365C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8950193-F086-3427-98EC-24B9F87D25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A1634922-F19F-7C4A-30A5-21185F63E228}"/>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0B024E09-EDE1-D313-282B-CA28DA8FF391}"/>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W przypadku podwójnego zwarcia dwóch części przewodzących dostępnych z przewodami o różnej biegunowości, jak to pokazano na rysunku, urządzenie zabezpieczające powinno zapewnić samoczynne wyłączenie zasilania w czasie nie dłuższym od podanego w tabeli 2 i 3. </a:t>
            </a:r>
          </a:p>
        </p:txBody>
      </p:sp>
      <p:sp>
        <p:nvSpPr>
          <p:cNvPr id="6" name="Tytuł 1">
            <a:extLst>
              <a:ext uri="{FF2B5EF4-FFF2-40B4-BE49-F238E27FC236}">
                <a16:creationId xmlns:a16="http://schemas.microsoft.com/office/drawing/2014/main" id="{B200F5C4-A85D-35FF-90FD-3C32E9EF306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Separacja elektryczna</a:t>
            </a:r>
          </a:p>
        </p:txBody>
      </p:sp>
      <p:sp>
        <p:nvSpPr>
          <p:cNvPr id="7" name="Rectangle 2">
            <a:extLst>
              <a:ext uri="{FF2B5EF4-FFF2-40B4-BE49-F238E27FC236}">
                <a16:creationId xmlns:a16="http://schemas.microsoft.com/office/drawing/2014/main" id="{8F7C212D-F9F3-EDB7-09A3-FB0F70F6E2E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63669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C81DC59-45AB-38F9-7078-9C0370B9B48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B398B07-2A12-0AA3-5B30-957ECC223D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D8D3862-9F99-B5E6-E92D-EF11FCA783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5165AF8-C6AC-CFBF-2887-3D5A059226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D79919F-43F5-BA0C-169F-B7315B737B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56E6BCF-024C-C4DE-4119-27A805ED5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DB7389C-B629-22FF-E7A8-6A314FAC89DB}"/>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Urządzenia zabezpieczające</a:t>
            </a:r>
          </a:p>
        </p:txBody>
      </p:sp>
      <p:sp>
        <p:nvSpPr>
          <p:cNvPr id="3" name="Symbol zastępczy zawartości 2">
            <a:extLst>
              <a:ext uri="{FF2B5EF4-FFF2-40B4-BE49-F238E27FC236}">
                <a16:creationId xmlns:a16="http://schemas.microsoft.com/office/drawing/2014/main" id="{990BE491-C2FC-28E3-D212-4946966AAA65}"/>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Prosta konstrukcja, niezawodność oraz stosunkowo niski koszt sprawiają, że bezpieczniki pozostają kluczowym elementem ochrony w instalacjach elektrycznych, mimo pojawienia się innych urządzeń zabezpieczających. Ich solidność i efektywność sprawiają, że są uznawane za „ostatnią linię obrony” w systemach elektroenergetycznych. Dzisiejsze konstrukcje bezpieczników niewiele różnią się od ich historycznych prototypów. Stosowane również jak wyłączniki nadprądowe do ochrony przed skutkami zwarć i przeciążeń. Pomimo dość „leciwej” konstrukcji w dalszym ciągu pozostają nie do zastąpienia chociażby ze względu na prądy znamionowe czy też zdolność zwarciową które są o wiele większe niż w wyłącznikach nadprądowych.</a:t>
            </a:r>
          </a:p>
        </p:txBody>
      </p:sp>
      <p:sp>
        <p:nvSpPr>
          <p:cNvPr id="6" name="Tytuł 1">
            <a:extLst>
              <a:ext uri="{FF2B5EF4-FFF2-40B4-BE49-F238E27FC236}">
                <a16:creationId xmlns:a16="http://schemas.microsoft.com/office/drawing/2014/main" id="{4983BA7D-3175-16F5-D63A-2D1628578C9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Bezpieczniki topikowe</a:t>
            </a:r>
          </a:p>
        </p:txBody>
      </p:sp>
      <p:sp>
        <p:nvSpPr>
          <p:cNvPr id="7" name="Rectangle 2">
            <a:extLst>
              <a:ext uri="{FF2B5EF4-FFF2-40B4-BE49-F238E27FC236}">
                <a16:creationId xmlns:a16="http://schemas.microsoft.com/office/drawing/2014/main" id="{4F4B46E5-AF15-1562-DD14-1E25E251482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A32ED7F0-68F2-6983-30D7-DF5940B77F69}"/>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251050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5931FF-8B78-6407-754D-D49B2B741BA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C4092F2-6CE5-4200-E3E3-C5849BDA0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D796096-E06A-DF99-0926-64FFAABC3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36C75DE-2E53-FCBA-41C4-D4C7AEFFF2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64A2B2B-6C31-D4CB-72F0-640B0507C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74A6796-2EBB-4334-21EA-45099DFD4D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B2AF3DC4-45A3-21C5-6FC8-A56D56856707}"/>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ACF49BDE-B8BD-7CAA-1FE6-6BC27DE63E9C}"/>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b="1" dirty="0"/>
              <a:t>Izolowanie stanowiska</a:t>
            </a:r>
            <a:r>
              <a:rPr lang="pl-PL" dirty="0"/>
              <a:t> jest środkiem ochrony przeciwporażeniowej w ochronie przy uszkodzeniu, polegający na oddzieleniu osoby od potencjału ziemi za pomocą materiałów izolacyjnych. Ma to na celu uniemożliwienie przepływu prądu przez ciało człowieka do ziemi w przypadku dotknięcia części pod napięciem, na skutek uszkodzenia izolacji podstawowej części czynnych. Ma również zapobiegać jednoczesnemu dotykowi części, które mogą być o różnym potencjale, na skutek uszkodzenia izolacji podstawowej części czynnych. Wszystkie urządzenia elektryczne powinny spełniać wymagania jednego ze środków ochrony podstawowej. </a:t>
            </a:r>
          </a:p>
        </p:txBody>
      </p:sp>
      <p:sp>
        <p:nvSpPr>
          <p:cNvPr id="6" name="Tytuł 1">
            <a:extLst>
              <a:ext uri="{FF2B5EF4-FFF2-40B4-BE49-F238E27FC236}">
                <a16:creationId xmlns:a16="http://schemas.microsoft.com/office/drawing/2014/main" id="{BF34468C-621F-3E29-A948-61DAFE64E51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Izolowanie stanowiska</a:t>
            </a:r>
          </a:p>
        </p:txBody>
      </p:sp>
      <p:sp>
        <p:nvSpPr>
          <p:cNvPr id="7" name="Rectangle 2">
            <a:extLst>
              <a:ext uri="{FF2B5EF4-FFF2-40B4-BE49-F238E27FC236}">
                <a16:creationId xmlns:a16="http://schemas.microsoft.com/office/drawing/2014/main" id="{DB708CF8-65D4-DD8B-72A3-4852DA68764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87786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D784ECB-A579-BCC2-F793-416F89ED9D4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D2658AB-F8CA-8D85-CC1F-8C2CEB5717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305C7269-7BE3-F32A-9147-152A5B106D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7048203E-BC24-195B-70F2-3C7E4831B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426D487-51FA-F133-F00D-D33C80B664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2D80D65-CB78-9091-4914-72765EED53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B7F3FF3-9136-E285-D01D-A47382736836}"/>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9BBC7400-BDCA-1B7E-D1D0-75F7D4822788}"/>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Części przewodzące dostępne powinny być tak rozmieszczone, aby w normalnych warunkach osoby nie dotknęły jednocześnie - dwóch części przewodzących dostępnych, lub - części przewodzącej dostępnej i części przewodzącej obcej, jeżeli te części w wyniku uszkodzenia izolacji podstawowej lub części czynnej mogą znaleźć się pod różnymi potencjałami. Na izolowanym stanowisku nie powinno być przewodu ochronnego.</a:t>
            </a:r>
          </a:p>
        </p:txBody>
      </p:sp>
      <p:sp>
        <p:nvSpPr>
          <p:cNvPr id="6" name="Tytuł 1">
            <a:extLst>
              <a:ext uri="{FF2B5EF4-FFF2-40B4-BE49-F238E27FC236}">
                <a16:creationId xmlns:a16="http://schemas.microsoft.com/office/drawing/2014/main" id="{1760EAA2-27B0-334E-170C-5B2E4A0CC4E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Izolowanie stanowiska</a:t>
            </a:r>
          </a:p>
        </p:txBody>
      </p:sp>
      <p:sp>
        <p:nvSpPr>
          <p:cNvPr id="7" name="Rectangle 2">
            <a:extLst>
              <a:ext uri="{FF2B5EF4-FFF2-40B4-BE49-F238E27FC236}">
                <a16:creationId xmlns:a16="http://schemas.microsoft.com/office/drawing/2014/main" id="{40CA9355-6E64-8EAC-B9D7-B543B82E78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1976083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90FA5C-1831-3C7B-7ACB-A19B9B111A8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42CA3CA-8952-ED0A-93AD-654B9DBE5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3B0A2845-D12A-111F-C205-087BD00A08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3C07D7D-F5E3-74F0-5540-2EC9584039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9D6B0A2-2D66-CBA4-02ED-8BB9898F1C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D8DDFF5-53E9-E025-B431-7254F9C712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8D9D392B-CC91-223C-5F77-5723E79EF5BB}"/>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3E409407-0B7A-CD68-8835-17E708BE11B8}"/>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Rezystancja izolacyjnych podłóg i ścian w każdym punkcie pomiaru nie powinna być mniejsza niż - 50 k</a:t>
            </a:r>
            <a:r>
              <a:rPr lang="pl-PL" dirty="0">
                <a:sym typeface="Symbol" panose="05050102010706020507" pitchFamily="18" charset="2"/>
              </a:rPr>
              <a:t></a:t>
            </a:r>
            <a:r>
              <a:rPr lang="pl-PL" dirty="0"/>
              <a:t> , jeżeli nominalne napięcie instalacji nie przekracza 500 V, lub - 100 k</a:t>
            </a:r>
            <a:r>
              <a:rPr lang="pl-PL" dirty="0">
                <a:sym typeface="Symbol" panose="05050102010706020507" pitchFamily="18" charset="2"/>
              </a:rPr>
              <a:t> </a:t>
            </a:r>
            <a:r>
              <a:rPr lang="pl-PL" dirty="0"/>
              <a:t>  jeżeli nominalne napięcie instalacji przekracza 500 V. Jeżeli w każdym punkcie rezystancja jest mniejsza od wymienionej wartości to ze względu na ochronę przed porażeniem elektrycznym podłogi i ściany są uważane za części przewodzące obce.</a:t>
            </a:r>
          </a:p>
        </p:txBody>
      </p:sp>
      <p:sp>
        <p:nvSpPr>
          <p:cNvPr id="6" name="Tytuł 1">
            <a:extLst>
              <a:ext uri="{FF2B5EF4-FFF2-40B4-BE49-F238E27FC236}">
                <a16:creationId xmlns:a16="http://schemas.microsoft.com/office/drawing/2014/main" id="{1E332486-833E-ECC5-B0F2-EC616C48DED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Izolowanie stanowiska</a:t>
            </a:r>
          </a:p>
        </p:txBody>
      </p:sp>
      <p:sp>
        <p:nvSpPr>
          <p:cNvPr id="7" name="Rectangle 2">
            <a:extLst>
              <a:ext uri="{FF2B5EF4-FFF2-40B4-BE49-F238E27FC236}">
                <a16:creationId xmlns:a16="http://schemas.microsoft.com/office/drawing/2014/main" id="{C823B7EB-834E-C28D-9E95-46D8F317DF9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624321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2B0E5D-D219-86A6-3891-F97D513AAFD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6F07E70-6BAD-316D-570A-9F258BFE03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D681A506-B497-618D-5CAC-18618B209E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6FF4A82-E69E-BA28-F5EA-6B3B7E9E62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1B2229A-0838-0773-C790-78F15E84B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B123EFE-B06C-1BB2-D569-3F677D23EA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D877403-DBBF-0C1E-F4AF-81A985637535}"/>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1E6DB09D-634C-C727-9717-C891050370B4}"/>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Do technicznej realizacji stosujemy </a:t>
            </a:r>
            <a:r>
              <a:rPr lang="pl-PL" dirty="0" err="1"/>
              <a:t>np</a:t>
            </a:r>
            <a:r>
              <a:rPr lang="pl-PL" dirty="0"/>
              <a:t>:</a:t>
            </a:r>
          </a:p>
          <a:p>
            <a:pPr>
              <a:buSzPct val="100000"/>
            </a:pPr>
            <a:r>
              <a:rPr lang="pl-PL" dirty="0"/>
              <a:t>Maty izolacyjne,</a:t>
            </a:r>
          </a:p>
          <a:p>
            <a:pPr>
              <a:buSzPct val="100000"/>
            </a:pPr>
            <a:r>
              <a:rPr lang="pl-PL" dirty="0"/>
              <a:t>Podesty i platformy izolacyjne.</a:t>
            </a:r>
          </a:p>
          <a:p>
            <a:pPr marL="0" indent="0">
              <a:buNone/>
            </a:pPr>
            <a:r>
              <a:rPr lang="pl-PL" dirty="0"/>
              <a:t>Izolowanie stanowiska jest środkiem ochrony stosowanym tylko wtedy, gdy instalacja jest pod nadzorem osób wykwalifikowanych lub poinstruowanych tak, że nieautoryzowane zmiany nie mogą być dokonywane.</a:t>
            </a:r>
          </a:p>
        </p:txBody>
      </p:sp>
      <p:sp>
        <p:nvSpPr>
          <p:cNvPr id="6" name="Tytuł 1">
            <a:extLst>
              <a:ext uri="{FF2B5EF4-FFF2-40B4-BE49-F238E27FC236}">
                <a16:creationId xmlns:a16="http://schemas.microsoft.com/office/drawing/2014/main" id="{CD197413-2123-5A32-1399-C282940ACC9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Izolowanie stanowiska</a:t>
            </a:r>
          </a:p>
        </p:txBody>
      </p:sp>
      <p:sp>
        <p:nvSpPr>
          <p:cNvPr id="7" name="Rectangle 2">
            <a:extLst>
              <a:ext uri="{FF2B5EF4-FFF2-40B4-BE49-F238E27FC236}">
                <a16:creationId xmlns:a16="http://schemas.microsoft.com/office/drawing/2014/main" id="{924F1FD7-C114-473C-BAAB-F5D685BA3B0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2799056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7BA2134-3DAB-E80E-6519-99FAE43F741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8819585-7E51-0558-385F-F4F98D53A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166A3689-C430-0A98-C85D-1A911A8FC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35452FC-0EF9-B495-4F4C-4AD35D16A2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E250756-85BD-C5C4-C1AD-D390206FF9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3E4CFCB-9652-BEF4-1E0B-A0846F5CAE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7E2E9AC4-CF6D-83D7-3211-81A203B5BECA}"/>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0570FE8F-2FAD-6B84-EFA7-ACFACEA57D3B}"/>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Nieuziemione połączenia wyrównawcze ochronne są środkiem ochrony przy uszkodzeniu, który jest stosowany tylko wtedy, gdy instalacja jest pod nadzorem osób wykwalifikowanych lub poinstruowanych tak, że nieautoryzowane zmiany nie mogą być dokonywane. Mają one na celu zapobieganie pojawieniu się niebezpiecznych napięć dotykowych. Wszystkie urządzenia elektryczne powinny spełniać wymagania jednego ze środków ochrony podstawowej. Przewody połączeń wyrównawczych powinny łączyć między sobą wszystkie części przewodzące dostępne i części przewodzące obce, przy czym nie mogą one być uziemione, nawet w sposób naturalny. </a:t>
            </a:r>
          </a:p>
        </p:txBody>
      </p:sp>
      <p:sp>
        <p:nvSpPr>
          <p:cNvPr id="6" name="Tytuł 1">
            <a:extLst>
              <a:ext uri="{FF2B5EF4-FFF2-40B4-BE49-F238E27FC236}">
                <a16:creationId xmlns:a16="http://schemas.microsoft.com/office/drawing/2014/main" id="{477F0C58-C5D8-30C5-F2FE-055B9FBC2D2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Nieuziemione połączenia wyrównawcze miejscowe</a:t>
            </a:r>
          </a:p>
        </p:txBody>
      </p:sp>
      <p:sp>
        <p:nvSpPr>
          <p:cNvPr id="7" name="Rectangle 2">
            <a:extLst>
              <a:ext uri="{FF2B5EF4-FFF2-40B4-BE49-F238E27FC236}">
                <a16:creationId xmlns:a16="http://schemas.microsoft.com/office/drawing/2014/main" id="{ABD5B29A-55F9-F85D-07B7-7E7CCDA32F3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1013212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153206-F85A-1A61-AF49-6858B21B134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66877E2-BED5-D1AD-AF88-EB3ED76C19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3856B7C2-86BB-BE62-9F56-C960D9DD6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F325550-D1C0-3997-F025-A1C6B395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258DA91-9CA9-268A-3409-3A27658297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23FF998-FDD2-94B9-4643-006096DB07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081AB89-AE7B-6ADE-C07C-0599ABBC7CBE}"/>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A3E96348-EDE1-6463-4EEC-2ABBAC478A43}"/>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Zasada działania środka opiera się na tym, że człowiek znajduje się na stanowisku izolowanym, a wszelkie części przewodzące jednocześnie dostępne mają - dzięki nieuziemionym połączeniom wyrównawczym - ten sam potencjał swobodny. W zasięgu ręki człowieka na stanowisku izolowanym − w normalnych warunkach pracy i w razie dowolnych branych pod uwagę uszkodzeń − nie ma części przewodzących o innym potencjale, zwłaszcza o potencjale ziemi. Fakt ten powoduje, że napięcie </a:t>
            </a:r>
            <a:r>
              <a:rPr lang="pl-PL" dirty="0" err="1"/>
              <a:t>rażeniowe</a:t>
            </a:r>
            <a:r>
              <a:rPr lang="pl-PL" dirty="0"/>
              <a:t> nie występuje, a więc nie ma też prądu </a:t>
            </a:r>
            <a:r>
              <a:rPr lang="pl-PL" dirty="0" err="1"/>
              <a:t>rażeniowego</a:t>
            </a:r>
            <a:r>
              <a:rPr lang="pl-PL" dirty="0"/>
              <a:t>. Problem pojawia się pomiędzy miejscami wyizolowanymi od ziemi a resztą,, która ma potencjał ziemi. Obrazuje to rysunek poniżej.</a:t>
            </a:r>
          </a:p>
        </p:txBody>
      </p:sp>
      <p:sp>
        <p:nvSpPr>
          <p:cNvPr id="6" name="Tytuł 1">
            <a:extLst>
              <a:ext uri="{FF2B5EF4-FFF2-40B4-BE49-F238E27FC236}">
                <a16:creationId xmlns:a16="http://schemas.microsoft.com/office/drawing/2014/main" id="{FE68CF31-1FCA-CB0D-D9D3-2929439A544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Nieuziemione połączenia wyrównawcze miejscowe</a:t>
            </a:r>
          </a:p>
        </p:txBody>
      </p:sp>
      <p:sp>
        <p:nvSpPr>
          <p:cNvPr id="7" name="Rectangle 2">
            <a:extLst>
              <a:ext uri="{FF2B5EF4-FFF2-40B4-BE49-F238E27FC236}">
                <a16:creationId xmlns:a16="http://schemas.microsoft.com/office/drawing/2014/main" id="{12ADCDB5-18ED-B633-4F26-B63FCA1A0D3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256164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A68E26-28E0-C2F8-DCAC-85653597566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5AED244-07A4-EE9A-9AA1-121C306FA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0B4A8D2-D9FC-4AAA-FD43-BE3C6C39D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E429213-3D31-8056-85C1-8AA5A8552B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A28A59F-F22D-7079-BBFA-84FFD1AF1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2DE09BA-35EE-CF01-BF97-A2B921A01A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C593000-19A4-E8FB-89DC-E985BA721537}"/>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6" name="Tytuł 1">
            <a:extLst>
              <a:ext uri="{FF2B5EF4-FFF2-40B4-BE49-F238E27FC236}">
                <a16:creationId xmlns:a16="http://schemas.microsoft.com/office/drawing/2014/main" id="{DBDE99EF-7095-D7B6-EF0A-9A08AF02160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Nieuziemione połączenia wyrównawcze miejscowe</a:t>
            </a:r>
          </a:p>
        </p:txBody>
      </p:sp>
      <p:sp>
        <p:nvSpPr>
          <p:cNvPr id="7" name="Rectangle 2">
            <a:extLst>
              <a:ext uri="{FF2B5EF4-FFF2-40B4-BE49-F238E27FC236}">
                <a16:creationId xmlns:a16="http://schemas.microsoft.com/office/drawing/2014/main" id="{A8E88BEF-ED13-88C2-C9E6-A3F91E14833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Symbol zastępczy zawartości 3">
            <a:extLst>
              <a:ext uri="{FF2B5EF4-FFF2-40B4-BE49-F238E27FC236}">
                <a16:creationId xmlns:a16="http://schemas.microsoft.com/office/drawing/2014/main" id="{0B738759-736B-3F10-EF69-AC1614D1338C}"/>
              </a:ext>
            </a:extLst>
          </p:cNvPr>
          <p:cNvPicPr>
            <a:picLocks noGrp="1" noChangeAspect="1"/>
          </p:cNvPicPr>
          <p:nvPr>
            <p:ph idx="4294967295"/>
          </p:nvPr>
        </p:nvPicPr>
        <p:blipFill>
          <a:blip r:embed="rId3"/>
          <a:stretch>
            <a:fillRect/>
          </a:stretch>
        </p:blipFill>
        <p:spPr>
          <a:xfrm>
            <a:off x="-3" y="1690987"/>
            <a:ext cx="12126331" cy="5073457"/>
          </a:xfrm>
          <a:prstGeom prst="rect">
            <a:avLst/>
          </a:prstGeom>
        </p:spPr>
      </p:pic>
    </p:spTree>
    <p:extLst>
      <p:ext uri="{BB962C8B-B14F-4D97-AF65-F5344CB8AC3E}">
        <p14:creationId xmlns:p14="http://schemas.microsoft.com/office/powerpoint/2010/main" val="32910843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EFBE49-841F-DF21-49C1-EAC5CB621E0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C11EEC2-5787-326A-4BE8-BFED54E9D6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7B988BD-CC3C-0A4E-05BC-C2439A9E85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700A1805-350A-5C00-64F0-48C7A671FD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42EF737-E727-0D1D-ADE1-C0F74DC18E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2514AD2-D5FE-D7E5-C62E-26BF1D13B9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DA33C45-6203-B189-F983-CF0E5D515EF4}"/>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E8C805EB-8326-8ADD-43EF-3C8AB1C37265}"/>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W przypadku pojedynczego uszkodzenia (jak na rysunku) wszystkie części przewodzące otrzymują potencjał bieguna który uległ uszkodzeniu. Dodatkowo sytuacja taka nie daje ewidentnych objawów uszkodzenia izolacji. Pomiędzy częścią objętą nieuziemionymi połączeniami wyrównawczymi miejscowymi a częścią która ma połączenie z ziemią (w zależności od układu sieci) może dojść do wystąpienia napięcia wielkości napięcia sieciowego względem ziemi. Taka sytuacja jest bardzo niebezpieczna, zwłaszcza w chwili wchodzenia do miejsca objętego połączeniami wyrównawczymi. </a:t>
            </a:r>
          </a:p>
        </p:txBody>
      </p:sp>
      <p:sp>
        <p:nvSpPr>
          <p:cNvPr id="6" name="Tytuł 1">
            <a:extLst>
              <a:ext uri="{FF2B5EF4-FFF2-40B4-BE49-F238E27FC236}">
                <a16:creationId xmlns:a16="http://schemas.microsoft.com/office/drawing/2014/main" id="{7ADE1B03-0751-E612-5E8F-910C2413B12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Nieuziemione połączenia wyrównawcze miejscowe</a:t>
            </a:r>
          </a:p>
        </p:txBody>
      </p:sp>
      <p:sp>
        <p:nvSpPr>
          <p:cNvPr id="7" name="Rectangle 2">
            <a:extLst>
              <a:ext uri="{FF2B5EF4-FFF2-40B4-BE49-F238E27FC236}">
                <a16:creationId xmlns:a16="http://schemas.microsoft.com/office/drawing/2014/main" id="{96B42873-87FC-A5B4-A580-EFDF092D7D1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348518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0C42EAD-9E5F-328E-2290-70B86180B28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BBA479B-AAA1-6194-D046-1923E1DFEE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4E8B8AA1-9BFF-D720-81C7-941C31F83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3592328-C908-52B1-1AF0-CE571B0315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6624FEC-27D8-DA1F-FA67-306E16E680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97C0979-5F0F-BD1E-3677-42F464690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63D91145-7CF6-A53F-3058-1633D9078B3C}"/>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CD94B6E0-6292-D1CE-B276-C2580F88FC63}"/>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Kiedy jedna noga jest już w środku i dostaje potencjał bieguna z którego nastąpiło uszkodzenie, a druga noga jest jeszcze w miejscu w którym ma styczność z potencjałem ziemi. Taka sytuacja może spowodować porażenie prądem elektrycznym. Aby uniknąć takich sytuacji, należy stosować maty izolacyjne, (lub inne techniczne środki izolacyjne) tak, aby jeszcze przed wejściem do części objętej połączeniami wyrównawczymi, całkowicie odizolować się od ziemi.</a:t>
            </a:r>
          </a:p>
        </p:txBody>
      </p:sp>
      <p:sp>
        <p:nvSpPr>
          <p:cNvPr id="6" name="Tytuł 1">
            <a:extLst>
              <a:ext uri="{FF2B5EF4-FFF2-40B4-BE49-F238E27FC236}">
                <a16:creationId xmlns:a16="http://schemas.microsoft.com/office/drawing/2014/main" id="{F5AAD2F8-F822-0706-5B60-E3C0FA27DA1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Nieuziemione połączenia wyrównawcze miejscowe</a:t>
            </a:r>
          </a:p>
        </p:txBody>
      </p:sp>
      <p:sp>
        <p:nvSpPr>
          <p:cNvPr id="7" name="Rectangle 2">
            <a:extLst>
              <a:ext uri="{FF2B5EF4-FFF2-40B4-BE49-F238E27FC236}">
                <a16:creationId xmlns:a16="http://schemas.microsoft.com/office/drawing/2014/main" id="{F3827C80-0C00-46F2-8A2A-94168CA7A81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335184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7D880FF-3C55-D713-38C0-E578A3B5D1B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244F173-9EDC-8805-89E4-8E4A67F5E7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F3063E9-F6E0-FC1C-65E8-160F20E047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0704B43-6962-A4F9-42AB-A46127A11F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B0E3094-4AB5-9BAE-FFCE-D7DCD3980B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A3B36C2-7027-A1AA-3D85-958168565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FFA7622-47E1-CF05-D728-A451BF741FF4}"/>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BF904714-29C1-2923-4281-3574499554AC}"/>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Ochrona przez zastosowanie bardzo niskiego napięcia polega na zastosowaniu jednego ze środków ochrony w postaci:</a:t>
            </a:r>
          </a:p>
          <a:p>
            <a:pPr>
              <a:buSzPct val="100000"/>
            </a:pPr>
            <a:r>
              <a:rPr lang="pl-PL" dirty="0"/>
              <a:t>Obwodów SELV</a:t>
            </a:r>
          </a:p>
          <a:p>
            <a:pPr>
              <a:buSzPct val="100000"/>
            </a:pPr>
            <a:r>
              <a:rPr lang="pl-PL" dirty="0"/>
              <a:t>Obwodów PELV.</a:t>
            </a:r>
          </a:p>
        </p:txBody>
      </p:sp>
      <p:sp>
        <p:nvSpPr>
          <p:cNvPr id="6" name="Tytuł 1">
            <a:extLst>
              <a:ext uri="{FF2B5EF4-FFF2-40B4-BE49-F238E27FC236}">
                <a16:creationId xmlns:a16="http://schemas.microsoft.com/office/drawing/2014/main" id="{23D524BB-CC4A-E8C7-6558-F71BBD06A7E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Obwody bardzo niskiego napięcia</a:t>
            </a:r>
          </a:p>
        </p:txBody>
      </p:sp>
      <p:sp>
        <p:nvSpPr>
          <p:cNvPr id="7" name="Rectangle 2">
            <a:extLst>
              <a:ext uri="{FF2B5EF4-FFF2-40B4-BE49-F238E27FC236}">
                <a16:creationId xmlns:a16="http://schemas.microsoft.com/office/drawing/2014/main" id="{2DD2E17E-026E-9995-CD0E-E7C87C9DC72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94307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DF0F94-0F3C-5687-C25F-76F626CE29E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0B1BF08-5E5D-4261-8034-80B913FAB0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AC4C983-8BD5-7C35-2022-29231E214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DF02011-50D7-26C6-4073-CFAA1F7772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7A1F5EB-249C-E2E0-0BEB-F505D0DD7E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8B91763-5DFE-F25C-0FC9-308C00DC0D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DCAC6A8B-3B1B-C104-C6E9-6CD5F764277C}"/>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Urządzenia zabezpieczające</a:t>
            </a:r>
          </a:p>
        </p:txBody>
      </p:sp>
      <p:sp>
        <p:nvSpPr>
          <p:cNvPr id="3" name="Symbol zastępczy zawartości 2">
            <a:extLst>
              <a:ext uri="{FF2B5EF4-FFF2-40B4-BE49-F238E27FC236}">
                <a16:creationId xmlns:a16="http://schemas.microsoft.com/office/drawing/2014/main" id="{834C3ECC-6812-DF68-DB86-AE71A8179181}"/>
              </a:ext>
            </a:extLst>
          </p:cNvPr>
          <p:cNvSpPr>
            <a:spLocks noGrp="1"/>
          </p:cNvSpPr>
          <p:nvPr>
            <p:ph idx="4294967295"/>
          </p:nvPr>
        </p:nvSpPr>
        <p:spPr>
          <a:xfrm>
            <a:off x="152400" y="1771048"/>
            <a:ext cx="11874500" cy="4937759"/>
          </a:xfrm>
          <a:prstGeom prst="rect">
            <a:avLst/>
          </a:prstGeom>
        </p:spPr>
        <p:txBody>
          <a:bodyPr anchor="ctr">
            <a:noAutofit/>
          </a:bodyPr>
          <a:lstStyle/>
          <a:p>
            <a:pPr marL="0" lvl="0" indent="0">
              <a:buNone/>
            </a:pPr>
            <a:r>
              <a:rPr lang="pl-PL" dirty="0"/>
              <a:t>Chcąc dobrać odpowiednią wkładkę topikową oprócz doboru odpowiednich wartości prądu i napięcia znamionowego oraz kształtu należy również uwzględnić rodzaj urządzenia które ma chronić. Do tego celu stosuje się różnego rodzaju charakterystyki czasowo-prądowe określane przez oznaczenia składające się z 2 liter – małej i dużej:</a:t>
            </a:r>
          </a:p>
          <a:p>
            <a:pPr lvl="0">
              <a:buSzPct val="100000"/>
            </a:pPr>
            <a:r>
              <a:rPr lang="pl-PL" dirty="0"/>
              <a:t>Pierwsza (mała) litera oznacza zdolność wyłączeniową wkładki </a:t>
            </a:r>
          </a:p>
          <a:p>
            <a:pPr lvl="1">
              <a:buSzPct val="100000"/>
            </a:pPr>
            <a:r>
              <a:rPr lang="pl-PL" sz="2800" dirty="0"/>
              <a:t>a – charakterystyka niepełnozakresowa ochrona tylko przed skutkami zwarć</a:t>
            </a:r>
          </a:p>
          <a:p>
            <a:pPr lvl="1">
              <a:buSzPct val="100000"/>
            </a:pPr>
            <a:r>
              <a:rPr lang="pl-PL" sz="2800" dirty="0"/>
              <a:t>g – charakterystyka pełnozakresowa – ochrona zarówno przed skutkami zwarć jak i przeciążeń.</a:t>
            </a:r>
          </a:p>
        </p:txBody>
      </p:sp>
      <p:sp>
        <p:nvSpPr>
          <p:cNvPr id="6" name="Tytuł 1">
            <a:extLst>
              <a:ext uri="{FF2B5EF4-FFF2-40B4-BE49-F238E27FC236}">
                <a16:creationId xmlns:a16="http://schemas.microsoft.com/office/drawing/2014/main" id="{F19227D8-AE88-0807-8C43-DF5B60A1573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Bezpieczniki topikowe</a:t>
            </a:r>
          </a:p>
        </p:txBody>
      </p:sp>
      <p:sp>
        <p:nvSpPr>
          <p:cNvPr id="7" name="Rectangle 2">
            <a:extLst>
              <a:ext uri="{FF2B5EF4-FFF2-40B4-BE49-F238E27FC236}">
                <a16:creationId xmlns:a16="http://schemas.microsoft.com/office/drawing/2014/main" id="{9EB2B518-4501-3CD9-4858-52BCA3EDB7E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78F6EDD6-6205-F622-61D9-3660FC931A7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868520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5BC1D1-EB35-D43D-6CF7-836198502EC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ECB3331-FE02-DFFC-09B0-A3252E8B2E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BD499A1-3FC4-A060-7E54-EA95F849E9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9EB6F72-3FB2-B29E-56A2-28DA8AD7D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2368D25-D9B1-146A-E987-C02B10F36C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E0A9619-4C73-F436-A65E-99346721C6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769CC19-DE71-2EF3-9AD9-58E27B85EC23}"/>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6A9C6683-A306-04BD-461F-00EDF3E96C45}"/>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b="1" dirty="0"/>
              <a:t>Bardzo niskie napięcie bezpieczne SELV.</a:t>
            </a:r>
          </a:p>
          <a:p>
            <a:pPr marL="0" indent="0">
              <a:buNone/>
            </a:pPr>
            <a:r>
              <a:rPr lang="pl-PL" dirty="0"/>
              <a:t>Obwody SELV (bez uziemienia roboczego), o bardzo niskim napięciu bezpiecznym (</a:t>
            </a:r>
            <a:r>
              <a:rPr lang="pl-PL" dirty="0" err="1"/>
              <a:t>Safety</a:t>
            </a:r>
            <a:r>
              <a:rPr lang="pl-PL" dirty="0"/>
              <a:t> Extra-</a:t>
            </a:r>
            <a:r>
              <a:rPr lang="pl-PL" dirty="0" err="1"/>
              <a:t>Low</a:t>
            </a:r>
            <a:r>
              <a:rPr lang="pl-PL" dirty="0"/>
              <a:t> </a:t>
            </a:r>
            <a:r>
              <a:rPr lang="pl-PL" dirty="0" err="1"/>
              <a:t>Voltage</a:t>
            </a:r>
            <a:r>
              <a:rPr lang="pl-PL" dirty="0"/>
              <a:t>) charakteryzują się następującymi cechami: </a:t>
            </a:r>
          </a:p>
          <a:p>
            <a:pPr marL="457200" indent="-457200">
              <a:buSzPct val="100000"/>
              <a:buFont typeface="+mj-lt"/>
              <a:buAutoNum type="alphaLcParenR"/>
            </a:pPr>
            <a:r>
              <a:rPr lang="pl-PL" dirty="0"/>
              <a:t>wartość napięcia znamionowego nie przekracza górnej granicy napięcia zakresu I; (50 V a.c. lub 120 V </a:t>
            </a:r>
            <a:r>
              <a:rPr lang="pl-PL" dirty="0" err="1"/>
              <a:t>d.c</a:t>
            </a:r>
            <a:r>
              <a:rPr lang="pl-PL" dirty="0"/>
              <a:t>),</a:t>
            </a:r>
          </a:p>
          <a:p>
            <a:pPr marL="457200" indent="-457200">
              <a:buSzPct val="100000"/>
              <a:buFont typeface="+mj-lt"/>
              <a:buAutoNum type="alphaLcParenR"/>
            </a:pPr>
            <a:r>
              <a:rPr lang="pl-PL" dirty="0"/>
              <a:t>obwody są zasilane ze źródeł ograniczających do minimum możliwość pojawienia się w tych obwodach obcego napięcia. </a:t>
            </a:r>
          </a:p>
        </p:txBody>
      </p:sp>
      <p:sp>
        <p:nvSpPr>
          <p:cNvPr id="6" name="Tytuł 1">
            <a:extLst>
              <a:ext uri="{FF2B5EF4-FFF2-40B4-BE49-F238E27FC236}">
                <a16:creationId xmlns:a16="http://schemas.microsoft.com/office/drawing/2014/main" id="{8CF3D6A2-B261-2134-2C81-71E85ECDA4F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Obwody bardzo niskiego napięcia - SELV</a:t>
            </a:r>
          </a:p>
        </p:txBody>
      </p:sp>
      <p:sp>
        <p:nvSpPr>
          <p:cNvPr id="7" name="Rectangle 2">
            <a:extLst>
              <a:ext uri="{FF2B5EF4-FFF2-40B4-BE49-F238E27FC236}">
                <a16:creationId xmlns:a16="http://schemas.microsoft.com/office/drawing/2014/main" id="{7A8FE20D-3A6C-A86B-4669-9EB601B9DBC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310518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97F731A-D3CA-9836-99A7-1919C618BAC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484D071-AF60-E59E-3E0C-2DF2F08A0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ECAC80C-8C68-9B5E-774B-29FA879D25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897FDBB-F9E6-A04A-38BF-AB6C2E7A4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C0C178E-4A38-3B6F-1C29-B02FFD9A6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A1E6B46-7DE1-2451-6ACB-4989EC382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00341C0-D6F9-9609-7AE6-EAD9388A0F6A}"/>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8182AC73-2FD1-A9CB-60C6-3466C7D01094}"/>
              </a:ext>
            </a:extLst>
          </p:cNvPr>
          <p:cNvSpPr>
            <a:spLocks noGrp="1"/>
          </p:cNvSpPr>
          <p:nvPr>
            <p:ph idx="4294967295"/>
          </p:nvPr>
        </p:nvSpPr>
        <p:spPr>
          <a:xfrm>
            <a:off x="152400" y="1771048"/>
            <a:ext cx="11874500" cy="4909151"/>
          </a:xfrm>
          <a:prstGeom prst="rect">
            <a:avLst/>
          </a:prstGeom>
        </p:spPr>
        <p:txBody>
          <a:bodyPr anchor="ctr">
            <a:noAutofit/>
          </a:bodyPr>
          <a:lstStyle/>
          <a:p>
            <a:pPr marL="85725" lvl="1" indent="0">
              <a:buNone/>
            </a:pPr>
            <a:r>
              <a:rPr lang="pl-PL" dirty="0"/>
              <a:t>Za źródła tego rodzaju uważa się:</a:t>
            </a:r>
          </a:p>
          <a:p>
            <a:pPr lvl="1">
              <a:buSzPct val="100000"/>
              <a:buFont typeface="Wingdings" panose="05000000000000000000" pitchFamily="2" charset="2"/>
              <a:buChar char="ü"/>
            </a:pPr>
            <a:r>
              <a:rPr lang="pl-PL" dirty="0"/>
              <a:t>transformatory ochronne</a:t>
            </a:r>
          </a:p>
          <a:p>
            <a:pPr lvl="1">
              <a:buSzPct val="100000"/>
              <a:buFont typeface="Wingdings" panose="05000000000000000000" pitchFamily="2" charset="2"/>
              <a:buChar char="ü"/>
            </a:pPr>
            <a:r>
              <a:rPr lang="pl-PL" dirty="0"/>
              <a:t>przetwornice dwumaszynowe z uzwojeniami mającymi równoważną z ww. transformatorami izolację;</a:t>
            </a:r>
          </a:p>
          <a:p>
            <a:pPr lvl="1">
              <a:buSzPct val="100000"/>
              <a:buFont typeface="Wingdings" panose="05000000000000000000" pitchFamily="2" charset="2"/>
              <a:buChar char="ü"/>
            </a:pPr>
            <a:r>
              <a:rPr lang="pl-PL" dirty="0"/>
              <a:t>baterie akumulatorów,</a:t>
            </a:r>
          </a:p>
          <a:p>
            <a:pPr lvl="1">
              <a:buSzPct val="100000"/>
              <a:buFont typeface="Wingdings" panose="05000000000000000000" pitchFamily="2" charset="2"/>
              <a:buChar char="ü"/>
            </a:pPr>
            <a:r>
              <a:rPr lang="pl-PL" dirty="0"/>
              <a:t>źródła niezależne od obwodów o wyższym napięciu. jak np. zespół prądotwórczy napędzany silnikiem spalinowym,</a:t>
            </a:r>
          </a:p>
          <a:p>
            <a:pPr lvl="1">
              <a:buSzPct val="100000"/>
              <a:buFont typeface="Wingdings" panose="05000000000000000000" pitchFamily="2" charset="2"/>
              <a:buChar char="ü"/>
            </a:pPr>
            <a:r>
              <a:rPr lang="pl-PL" dirty="0"/>
              <a:t>urządzenia elektroniczne wykonane wg odpowiednich norm tak aby w przypadku wewnętrznego uszkodzenia napięcie na zaciskach wyjściowych nie mogło przekroczyć wartości napięcia zakresu I (tabela 1.)</a:t>
            </a:r>
          </a:p>
        </p:txBody>
      </p:sp>
      <p:sp>
        <p:nvSpPr>
          <p:cNvPr id="6" name="Tytuł 1">
            <a:extLst>
              <a:ext uri="{FF2B5EF4-FFF2-40B4-BE49-F238E27FC236}">
                <a16:creationId xmlns:a16="http://schemas.microsoft.com/office/drawing/2014/main" id="{3BECF0FD-3942-404C-ACFC-1F629774858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Obwody bardzo </a:t>
            </a:r>
            <a:r>
              <a:rPr lang="pl-PL" sz="3600">
                <a:solidFill>
                  <a:srgbClr val="FFFFFF"/>
                </a:solidFill>
              </a:rPr>
              <a:t>niskiego napięcia - SELV</a:t>
            </a:r>
            <a:endParaRPr lang="pl-PL" sz="3600" dirty="0">
              <a:solidFill>
                <a:srgbClr val="FFFFFF"/>
              </a:solidFill>
            </a:endParaRPr>
          </a:p>
        </p:txBody>
      </p:sp>
      <p:sp>
        <p:nvSpPr>
          <p:cNvPr id="7" name="Rectangle 2">
            <a:extLst>
              <a:ext uri="{FF2B5EF4-FFF2-40B4-BE49-F238E27FC236}">
                <a16:creationId xmlns:a16="http://schemas.microsoft.com/office/drawing/2014/main" id="{F1A2FDDA-43EB-5275-B641-4A9F911795E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5950783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49BC5E-FF57-E981-6295-27FBB0DB979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67C5BF3-9CE9-F24A-ACF8-2507C97BC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A0DD1A6-88E7-74A6-96C6-ABA33A6A83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2944AA5-3FC3-D604-6777-307D21D5A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D2AEF2F-7BCF-BC58-BBD7-E20B909D12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DD8BD3D-5FC9-76EB-593E-6B28C9EC01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26BFA05-3C52-65B0-4D91-847CCBD03730}"/>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3C8B9DBE-4642-2F43-7453-89F2442890F8}"/>
              </a:ext>
            </a:extLst>
          </p:cNvPr>
          <p:cNvSpPr>
            <a:spLocks noGrp="1"/>
          </p:cNvSpPr>
          <p:nvPr>
            <p:ph idx="4294967295"/>
          </p:nvPr>
        </p:nvSpPr>
        <p:spPr>
          <a:xfrm>
            <a:off x="152400" y="1771048"/>
            <a:ext cx="11874500" cy="4909151"/>
          </a:xfrm>
          <a:prstGeom prst="rect">
            <a:avLst/>
          </a:prstGeom>
        </p:spPr>
        <p:txBody>
          <a:bodyPr anchor="ctr">
            <a:noAutofit/>
          </a:bodyPr>
          <a:lstStyle/>
          <a:p>
            <a:pPr marL="0" lvl="1" indent="0">
              <a:buNone/>
            </a:pPr>
            <a:r>
              <a:rPr lang="pl-PL" dirty="0"/>
              <a:t>Części czynne obwodów SELV powinny być oddzielone elektrycznie od obwodów wyższego napięcia w sposób nie gorszy niż oddzielenie pomiędzy obwodem pierwotnym i wtórnym transformatora ochronnego.	</a:t>
            </a:r>
          </a:p>
          <a:p>
            <a:pPr marL="0" lvl="1" indent="0">
              <a:buNone/>
            </a:pPr>
            <a:r>
              <a:rPr lang="pl-PL" dirty="0"/>
              <a:t>Szczególną uwagę należy zwrócić na zapewnienie odpowiedniego oddzielenia elektrycznego obwodów SELV od obwodów wyższego napięcia w takich urządzeniach jak przekaźniki, styczniki, łączniki pomocnicze itp.</a:t>
            </a:r>
          </a:p>
        </p:txBody>
      </p:sp>
      <p:sp>
        <p:nvSpPr>
          <p:cNvPr id="6" name="Tytuł 1">
            <a:extLst>
              <a:ext uri="{FF2B5EF4-FFF2-40B4-BE49-F238E27FC236}">
                <a16:creationId xmlns:a16="http://schemas.microsoft.com/office/drawing/2014/main" id="{82ED6332-6B27-6EE9-DB84-5D0A82BE822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Obwody bardzo </a:t>
            </a:r>
            <a:r>
              <a:rPr lang="pl-PL" sz="3600">
                <a:solidFill>
                  <a:srgbClr val="FFFFFF"/>
                </a:solidFill>
              </a:rPr>
              <a:t>niskiego napięcia - SELV</a:t>
            </a:r>
            <a:endParaRPr lang="pl-PL" sz="3600" dirty="0">
              <a:solidFill>
                <a:srgbClr val="FFFFFF"/>
              </a:solidFill>
            </a:endParaRPr>
          </a:p>
        </p:txBody>
      </p:sp>
      <p:sp>
        <p:nvSpPr>
          <p:cNvPr id="7" name="Rectangle 2">
            <a:extLst>
              <a:ext uri="{FF2B5EF4-FFF2-40B4-BE49-F238E27FC236}">
                <a16:creationId xmlns:a16="http://schemas.microsoft.com/office/drawing/2014/main" id="{00FAEAAD-5B9E-E0DB-54C2-A429F015029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4971492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805E5D3-D43C-23CB-23A0-5C114C2952C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DF8A79A-5097-6144-4FFE-CE8FC12DBA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DCCB004-0D4F-EDEC-A13A-B3C68F9306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3FA88C3-3234-57B0-D9EA-DF02DDCBE5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20DCC2F-8FD2-33A5-3CAE-DE8E508B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7535E22-49F2-408F-A6A9-B93F112EE9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29037FD-892F-8B79-32A7-07579B8F1CE4}"/>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6F98884A-1AC9-083E-93D0-D5643CA364BA}"/>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SzPct val="100000"/>
              <a:buNone/>
            </a:pPr>
            <a:r>
              <a:rPr lang="pl-PL" dirty="0"/>
              <a:t>Jeżeli izolacja przewodów jest dostosowana jedynie do napięć obwodów w których przewody te pracują, to przewody obwodów SELV powinny być prowadzone oddzielnie od wszystkich innych obwodów. Przewody obwodów o różnych napięciach powinny być oddzielone od siebie uziemionymi ekranami lub uziemionymi osłonami.</a:t>
            </a:r>
          </a:p>
          <a:p>
            <a:pPr marL="0" indent="0">
              <a:buSzPct val="100000"/>
              <a:buNone/>
            </a:pPr>
            <a:r>
              <a:rPr lang="pl-PL" dirty="0"/>
              <a:t>Wtyczki i gniazda stosowane w obwodach SELV nie powinny pasować do gniazd i wtyczek stosowanych w obwodach o innych napięciach oraz nie powinny być wyposażone w styki ochronne.</a:t>
            </a:r>
          </a:p>
        </p:txBody>
      </p:sp>
      <p:sp>
        <p:nvSpPr>
          <p:cNvPr id="6" name="Tytuł 1">
            <a:extLst>
              <a:ext uri="{FF2B5EF4-FFF2-40B4-BE49-F238E27FC236}">
                <a16:creationId xmlns:a16="http://schemas.microsoft.com/office/drawing/2014/main" id="{9639C8E5-1767-7230-5F7A-6C763F25F1C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Obwody bardzo </a:t>
            </a:r>
            <a:r>
              <a:rPr lang="pl-PL" sz="3600">
                <a:solidFill>
                  <a:srgbClr val="FFFFFF"/>
                </a:solidFill>
              </a:rPr>
              <a:t>niskiego napięcia - SELV</a:t>
            </a:r>
            <a:endParaRPr lang="pl-PL" sz="3600" dirty="0">
              <a:solidFill>
                <a:srgbClr val="FFFFFF"/>
              </a:solidFill>
            </a:endParaRPr>
          </a:p>
        </p:txBody>
      </p:sp>
      <p:sp>
        <p:nvSpPr>
          <p:cNvPr id="7" name="Rectangle 2">
            <a:extLst>
              <a:ext uri="{FF2B5EF4-FFF2-40B4-BE49-F238E27FC236}">
                <a16:creationId xmlns:a16="http://schemas.microsoft.com/office/drawing/2014/main" id="{FB523A59-5787-E2D5-34A1-C41EB40EC91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7337252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6C9100-0FEB-86B3-5624-322138D4B37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20BD454-3670-E873-183E-411A3C1CEF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C74AB2A2-363C-8E88-4B8F-676F298B5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E6CD87A-5BA9-7C52-D5EA-19E1D4AE9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D985D4C-F6A2-95D3-59C4-8363FA7BD1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6ED1E9B-D418-96B6-A051-E2D585446A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0C8B047-F888-4402-8A9C-A36891CEA058}"/>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BF4934C7-5D1F-739D-325E-9D67247CB5FC}"/>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SzPct val="100000"/>
              <a:buNone/>
            </a:pPr>
            <a:r>
              <a:rPr lang="pl-PL" dirty="0"/>
              <a:t>Części czynne obwodów SELV nie powinny być połączone: z uziomami, częściami czynnymi innych obwodów, przewodami ochronnymi innych obwodów. </a:t>
            </a:r>
          </a:p>
          <a:p>
            <a:pPr marL="0" indent="0">
              <a:buSzPct val="100000"/>
              <a:buNone/>
            </a:pPr>
            <a:r>
              <a:rPr lang="pl-PL" dirty="0"/>
              <a:t>Jeżeli napięcie znamionowe nie przekracza 25 V wartości skutecznej prądu przemiennego lub 60 V nietętniącego prądu stałego nie jest wymagana ochrona przed dotykiem bezpośrednim, o ile nie występują szczególnie niekorzystne warunki środowiskowe.</a:t>
            </a:r>
          </a:p>
        </p:txBody>
      </p:sp>
      <p:sp>
        <p:nvSpPr>
          <p:cNvPr id="6" name="Tytuł 1">
            <a:extLst>
              <a:ext uri="{FF2B5EF4-FFF2-40B4-BE49-F238E27FC236}">
                <a16:creationId xmlns:a16="http://schemas.microsoft.com/office/drawing/2014/main" id="{DA1819F7-F10F-590F-38CC-2E771DE30A2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Obwody bardzo </a:t>
            </a:r>
            <a:r>
              <a:rPr lang="pl-PL" sz="3600">
                <a:solidFill>
                  <a:srgbClr val="FFFFFF"/>
                </a:solidFill>
              </a:rPr>
              <a:t>niskiego napięcia - SELV</a:t>
            </a:r>
            <a:endParaRPr lang="pl-PL" sz="3600" dirty="0">
              <a:solidFill>
                <a:srgbClr val="FFFFFF"/>
              </a:solidFill>
            </a:endParaRPr>
          </a:p>
        </p:txBody>
      </p:sp>
      <p:sp>
        <p:nvSpPr>
          <p:cNvPr id="7" name="Rectangle 2">
            <a:extLst>
              <a:ext uri="{FF2B5EF4-FFF2-40B4-BE49-F238E27FC236}">
                <a16:creationId xmlns:a16="http://schemas.microsoft.com/office/drawing/2014/main" id="{6A5E94CC-FE80-5973-0741-EC2347E3A02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1733010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8B376F-D5E8-552D-B6CE-6A6C0BE1F50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8186D8A-4C62-7D6D-1EDF-337232133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01E4D5CD-60EA-8894-09DB-94D8A84C7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31C8134-30A0-D4E9-CE37-F1EED503E2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813919A-E85F-DFB1-EB3E-84BD8AA9EC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082884D-F17E-0008-ED8F-987691C2DD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BADA5DB2-66B3-DCBF-C0B6-3004117C2055}"/>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2685D044-1768-3D1B-1279-46C493F225E7}"/>
              </a:ext>
            </a:extLst>
          </p:cNvPr>
          <p:cNvSpPr>
            <a:spLocks noGrp="1"/>
          </p:cNvSpPr>
          <p:nvPr>
            <p:ph idx="4294967295"/>
          </p:nvPr>
        </p:nvSpPr>
        <p:spPr>
          <a:xfrm>
            <a:off x="152400" y="1771048"/>
            <a:ext cx="3835400" cy="4909151"/>
          </a:xfrm>
          <a:prstGeom prst="rect">
            <a:avLst/>
          </a:prstGeom>
        </p:spPr>
        <p:txBody>
          <a:bodyPr anchor="ctr">
            <a:noAutofit/>
          </a:bodyPr>
          <a:lstStyle/>
          <a:p>
            <a:pPr marL="0" indent="0">
              <a:buNone/>
            </a:pPr>
            <a:r>
              <a:rPr lang="pl-PL" dirty="0"/>
              <a:t>Przykład obwodu SELV oraz współpracującego z nim odbiornika wykonanego w III klasie ochronności</a:t>
            </a:r>
          </a:p>
        </p:txBody>
      </p:sp>
      <p:sp>
        <p:nvSpPr>
          <p:cNvPr id="6" name="Tytuł 1">
            <a:extLst>
              <a:ext uri="{FF2B5EF4-FFF2-40B4-BE49-F238E27FC236}">
                <a16:creationId xmlns:a16="http://schemas.microsoft.com/office/drawing/2014/main" id="{E8855C62-C5FE-BABF-2150-FC1200EF75E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Obwody bardzo </a:t>
            </a:r>
            <a:r>
              <a:rPr lang="pl-PL" sz="3600">
                <a:solidFill>
                  <a:srgbClr val="FFFFFF"/>
                </a:solidFill>
              </a:rPr>
              <a:t>niskiego napięcia - SELV</a:t>
            </a:r>
            <a:endParaRPr lang="pl-PL" sz="3600" dirty="0">
              <a:solidFill>
                <a:srgbClr val="FFFFFF"/>
              </a:solidFill>
            </a:endParaRPr>
          </a:p>
        </p:txBody>
      </p:sp>
      <p:sp>
        <p:nvSpPr>
          <p:cNvPr id="7" name="Rectangle 2">
            <a:extLst>
              <a:ext uri="{FF2B5EF4-FFF2-40B4-BE49-F238E27FC236}">
                <a16:creationId xmlns:a16="http://schemas.microsoft.com/office/drawing/2014/main" id="{2D24967C-5937-50AE-59A4-0C825236F0B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BE53494B-B368-ECF9-2A7F-B1882F62A705}"/>
              </a:ext>
            </a:extLst>
          </p:cNvPr>
          <p:cNvPicPr>
            <a:picLocks noChangeAspect="1"/>
          </p:cNvPicPr>
          <p:nvPr/>
        </p:nvPicPr>
        <p:blipFill>
          <a:blip r:embed="rId3"/>
          <a:stretch>
            <a:fillRect/>
          </a:stretch>
        </p:blipFill>
        <p:spPr>
          <a:xfrm>
            <a:off x="4083332" y="1597432"/>
            <a:ext cx="8108668" cy="5256373"/>
          </a:xfrm>
          <a:prstGeom prst="rect">
            <a:avLst/>
          </a:prstGeom>
        </p:spPr>
      </p:pic>
    </p:spTree>
    <p:extLst>
      <p:ext uri="{BB962C8B-B14F-4D97-AF65-F5344CB8AC3E}">
        <p14:creationId xmlns:p14="http://schemas.microsoft.com/office/powerpoint/2010/main" val="220986626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F12173-AAD7-8D09-C328-DC2BB5BD1D5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DC83CCE-2C2D-F869-6E0B-77EEBEF7AE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8D193F4E-ADFE-9541-AD5A-C453B86F5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D2815AE-1102-A691-B441-11D3C9AC4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E5E8EAC-E81C-5B6F-D8F0-8A7342262E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289D7FE-1A29-2A86-4A8F-F2323A307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AD8DA3DF-70D8-5589-2F26-B19137DFF85E}"/>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DD96609D-48C2-C98E-18AE-91970A88DF5C}"/>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b="1" dirty="0"/>
              <a:t>Bardzo niskie napięcie ochronne PELV</a:t>
            </a:r>
          </a:p>
          <a:p>
            <a:pPr marL="0" indent="0">
              <a:buNone/>
            </a:pPr>
            <a:r>
              <a:rPr lang="pl-PL" dirty="0"/>
              <a:t>Obwody PELV (z uziemieniem roboczym) o bardzo niskim napięciu ochronnym (</a:t>
            </a:r>
            <a:r>
              <a:rPr lang="pl-PL" dirty="0" err="1"/>
              <a:t>Protective</a:t>
            </a:r>
            <a:r>
              <a:rPr lang="pl-PL" dirty="0"/>
              <a:t> Extra-</a:t>
            </a:r>
            <a:r>
              <a:rPr lang="pl-PL" dirty="0" err="1"/>
              <a:t>Low</a:t>
            </a:r>
            <a:r>
              <a:rPr lang="pl-PL" dirty="0"/>
              <a:t> </a:t>
            </a:r>
            <a:r>
              <a:rPr lang="pl-PL" dirty="0" err="1"/>
              <a:t>Voltage</a:t>
            </a:r>
            <a:r>
              <a:rPr lang="pl-PL" dirty="0"/>
              <a:t>) charakteryzują się analogicznymi cechami jak napięcie bezpieczne SELV.</a:t>
            </a:r>
            <a:endParaRPr lang="pl-PL" b="1" dirty="0"/>
          </a:p>
        </p:txBody>
      </p:sp>
      <p:sp>
        <p:nvSpPr>
          <p:cNvPr id="6" name="Tytuł 1">
            <a:extLst>
              <a:ext uri="{FF2B5EF4-FFF2-40B4-BE49-F238E27FC236}">
                <a16:creationId xmlns:a16="http://schemas.microsoft.com/office/drawing/2014/main" id="{F56E8F2D-8BD3-9A52-B086-8CA6D81402B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Obwody bardzo niskiego napięcia - PELV</a:t>
            </a:r>
          </a:p>
        </p:txBody>
      </p:sp>
      <p:sp>
        <p:nvSpPr>
          <p:cNvPr id="7" name="Rectangle 2">
            <a:extLst>
              <a:ext uri="{FF2B5EF4-FFF2-40B4-BE49-F238E27FC236}">
                <a16:creationId xmlns:a16="http://schemas.microsoft.com/office/drawing/2014/main" id="{EA283B26-C149-94BB-4B0F-00B0E6BBAAA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298235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106302-108C-6BC6-BD52-445D2CD6D75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86F9EC5-74C4-98F7-9F0B-189BD8281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B3C5A9E-557C-3525-C7AB-CE0126C573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A70CA0B-EF31-266D-A399-757C99F53D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214F5EE-F2B0-DE37-4CBD-00A379571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C725142-269C-BF57-79D9-575B76559F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EFCC6305-B2FA-DC6C-38AB-A4F3D7D3E036}"/>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7E49AAC7-145E-91B0-2914-2D59B4FF494D}"/>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Należy tylko podkreślić, że jeżeli napięcie znamionowe przekracza 25 V wartości skutecznej prądu przemiennego lub 60 V nietętniącego prądu stałego, ochronę przed dotykiem bezpośrednim należy zapewnić przez: - ogrodzenia (przegrody) lub obudowy (osłony), o stopniu ochrony nie mniejszym niż IP2X, albo izolacje, która powinna wytrzymać próbę napięciem probierczym nie mniejszym od 500 V wartości skutecznej prądu przemiennego w ciągu 1 minuty.</a:t>
            </a:r>
          </a:p>
        </p:txBody>
      </p:sp>
      <p:sp>
        <p:nvSpPr>
          <p:cNvPr id="6" name="Tytuł 1">
            <a:extLst>
              <a:ext uri="{FF2B5EF4-FFF2-40B4-BE49-F238E27FC236}">
                <a16:creationId xmlns:a16="http://schemas.microsoft.com/office/drawing/2014/main" id="{DEEB162B-81B1-59A7-2A4C-70598AB5DCD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Obwody bardzo </a:t>
            </a:r>
            <a:r>
              <a:rPr lang="pl-PL" sz="3600">
                <a:solidFill>
                  <a:srgbClr val="FFFFFF"/>
                </a:solidFill>
              </a:rPr>
              <a:t>niskiego napięcia - PELV</a:t>
            </a:r>
            <a:endParaRPr lang="pl-PL" sz="3600" dirty="0">
              <a:solidFill>
                <a:srgbClr val="FFFFFF"/>
              </a:solidFill>
            </a:endParaRPr>
          </a:p>
        </p:txBody>
      </p:sp>
      <p:sp>
        <p:nvSpPr>
          <p:cNvPr id="7" name="Rectangle 2">
            <a:extLst>
              <a:ext uri="{FF2B5EF4-FFF2-40B4-BE49-F238E27FC236}">
                <a16:creationId xmlns:a16="http://schemas.microsoft.com/office/drawing/2014/main" id="{DE55BFB4-C8E8-F863-2379-FCE84505BA1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7185541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33E183-7B36-5312-2632-5C6610E51CA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1F83A53-615F-7BA9-53CF-337F94EAE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408536C3-F22A-F3FF-E57A-CE4C71FD39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9C38C73-1039-5B86-050D-8FA29DEC5E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DF50964-F7AC-0D7F-01EA-B6A6B888D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D8EA2E2-0888-6C70-458C-C61A580E9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E5E2EC8-D992-E11C-395F-FFB7191EF664}"/>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95194EE3-BE57-DE7B-3C6A-B8398AA18526}"/>
              </a:ext>
            </a:extLst>
          </p:cNvPr>
          <p:cNvSpPr>
            <a:spLocks noGrp="1"/>
          </p:cNvSpPr>
          <p:nvPr>
            <p:ph idx="4294967295"/>
          </p:nvPr>
        </p:nvSpPr>
        <p:spPr>
          <a:xfrm>
            <a:off x="152400" y="1771048"/>
            <a:ext cx="3114846" cy="4909151"/>
          </a:xfrm>
          <a:prstGeom prst="rect">
            <a:avLst/>
          </a:prstGeom>
        </p:spPr>
        <p:txBody>
          <a:bodyPr anchor="ctr">
            <a:noAutofit/>
          </a:bodyPr>
          <a:lstStyle/>
          <a:p>
            <a:pPr marL="0" indent="0">
              <a:buNone/>
            </a:pPr>
            <a:r>
              <a:rPr lang="pl-PL" dirty="0"/>
              <a:t>Przykład obwodu PELV oraz współpracującego z nim odbiornika wykonanego w III klasie ochronności</a:t>
            </a:r>
          </a:p>
        </p:txBody>
      </p:sp>
      <p:sp>
        <p:nvSpPr>
          <p:cNvPr id="6" name="Tytuł 1">
            <a:extLst>
              <a:ext uri="{FF2B5EF4-FFF2-40B4-BE49-F238E27FC236}">
                <a16:creationId xmlns:a16="http://schemas.microsoft.com/office/drawing/2014/main" id="{E238FB8F-F9CB-430E-1180-79C5A47EC6D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Obwody bardzo </a:t>
            </a:r>
            <a:r>
              <a:rPr lang="pl-PL" sz="3600">
                <a:solidFill>
                  <a:srgbClr val="FFFFFF"/>
                </a:solidFill>
              </a:rPr>
              <a:t>niskiego napięcia - PELV</a:t>
            </a:r>
            <a:endParaRPr lang="pl-PL" sz="3600" dirty="0">
              <a:solidFill>
                <a:srgbClr val="FFFFFF"/>
              </a:solidFill>
            </a:endParaRPr>
          </a:p>
        </p:txBody>
      </p:sp>
      <p:sp>
        <p:nvSpPr>
          <p:cNvPr id="7" name="Rectangle 2">
            <a:extLst>
              <a:ext uri="{FF2B5EF4-FFF2-40B4-BE49-F238E27FC236}">
                <a16:creationId xmlns:a16="http://schemas.microsoft.com/office/drawing/2014/main" id="{5B976315-D189-6B53-E0EE-BC2B32F3AFC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F444AD11-86A8-C72B-ACF5-BE9E0CBD572B}"/>
              </a:ext>
            </a:extLst>
          </p:cNvPr>
          <p:cNvPicPr>
            <a:picLocks noChangeAspect="1"/>
          </p:cNvPicPr>
          <p:nvPr/>
        </p:nvPicPr>
        <p:blipFill>
          <a:blip r:embed="rId3"/>
          <a:stretch>
            <a:fillRect/>
          </a:stretch>
        </p:blipFill>
        <p:spPr>
          <a:xfrm>
            <a:off x="3279945" y="1590737"/>
            <a:ext cx="8899356" cy="5263061"/>
          </a:xfrm>
          <a:prstGeom prst="rect">
            <a:avLst/>
          </a:prstGeom>
        </p:spPr>
      </p:pic>
    </p:spTree>
    <p:extLst>
      <p:ext uri="{BB962C8B-B14F-4D97-AF65-F5344CB8AC3E}">
        <p14:creationId xmlns:p14="http://schemas.microsoft.com/office/powerpoint/2010/main" val="320874190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0EA0A1-E5EA-FEE6-229E-B66C418C6F4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FA343A7-8A76-EBE2-61B4-08257946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0EA1E2D-F932-3EB0-88AB-7F39EE6CBA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3D78D53-B67B-122B-6E04-E0EFF5188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A9FD6A8-5324-1FDF-D261-D1CE8AB64A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AD3E1AF-0EC4-CA0E-7ECA-6932C8ACB2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ECA66EBB-E4B8-CE4A-CFAC-EB14248C003E}"/>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A6AB0F65-517B-4C44-F4F2-5AC642FE9365}"/>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Bardzo niskie napięcie funkcjonalne FELV Jest to bardzo niskie napięcie stosowane ze względu na potrzeby technologiczne o wartościach nie przekraczających wartości napięcia zakresu I (tabela 1), a ściśle rzecz biorąc napięcia bezpiecznego w danych warunkach środowiskowych (czyli napięcie tak niskie jest stosowane ze względów funkcjonalnych, a nie dla celów ochrony przeciwporażeniowej). Obwody FELV (</a:t>
            </a:r>
            <a:r>
              <a:rPr lang="pl-PL" dirty="0" err="1"/>
              <a:t>Functional</a:t>
            </a:r>
            <a:r>
              <a:rPr lang="pl-PL" dirty="0"/>
              <a:t> Extra-</a:t>
            </a:r>
            <a:r>
              <a:rPr lang="pl-PL" dirty="0" err="1"/>
              <a:t>Low</a:t>
            </a:r>
            <a:r>
              <a:rPr lang="pl-PL" dirty="0"/>
              <a:t> </a:t>
            </a:r>
            <a:r>
              <a:rPr lang="pl-PL" dirty="0" err="1"/>
              <a:t>Voltage</a:t>
            </a:r>
            <a:r>
              <a:rPr lang="pl-PL" dirty="0"/>
              <a:t>) nie są zabezpieczone w dostateczny sposób przed przeniesieniem się do nich wyższego napięcia np. przez transformator obniżający (nieochronny), autotransformator, prostownik, sąsiadujące ze sobą styki przekaźników, styczników i łączników pracujące na różnych napięciach itp.</a:t>
            </a:r>
          </a:p>
        </p:txBody>
      </p:sp>
      <p:sp>
        <p:nvSpPr>
          <p:cNvPr id="6" name="Tytuł 1">
            <a:extLst>
              <a:ext uri="{FF2B5EF4-FFF2-40B4-BE49-F238E27FC236}">
                <a16:creationId xmlns:a16="http://schemas.microsoft.com/office/drawing/2014/main" id="{9FFCBCBE-CE75-0A17-F694-19D9126C82D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Obwody bardzo </a:t>
            </a:r>
            <a:r>
              <a:rPr lang="pl-PL" sz="3600">
                <a:solidFill>
                  <a:srgbClr val="FFFFFF"/>
                </a:solidFill>
              </a:rPr>
              <a:t>niskiego napięcia - PELV</a:t>
            </a:r>
            <a:endParaRPr lang="pl-PL" sz="3600" dirty="0">
              <a:solidFill>
                <a:srgbClr val="FFFFFF"/>
              </a:solidFill>
            </a:endParaRPr>
          </a:p>
        </p:txBody>
      </p:sp>
      <p:sp>
        <p:nvSpPr>
          <p:cNvPr id="7" name="Rectangle 2">
            <a:extLst>
              <a:ext uri="{FF2B5EF4-FFF2-40B4-BE49-F238E27FC236}">
                <a16:creationId xmlns:a16="http://schemas.microsoft.com/office/drawing/2014/main" id="{512ECE2E-E43B-6B8F-CA7B-DE87963A7E7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43199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B03879-F1AF-43EC-1E45-75C1D17D750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56868F6-0B90-443D-7044-7E9A342B72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413E6690-9824-FEF7-8E3B-E0990A1FCA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70351D2-4792-6899-8E53-70E150ECE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879379C-E43E-C6E9-87D6-EA23AB6952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250B07E-0FA7-9A66-211D-267F42409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D793D7E7-BC6A-A9EF-17EC-5F1AF43AA707}"/>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Urządzenia zabezpieczające</a:t>
            </a:r>
          </a:p>
        </p:txBody>
      </p:sp>
      <p:sp>
        <p:nvSpPr>
          <p:cNvPr id="3" name="Symbol zastępczy zawartości 2">
            <a:extLst>
              <a:ext uri="{FF2B5EF4-FFF2-40B4-BE49-F238E27FC236}">
                <a16:creationId xmlns:a16="http://schemas.microsoft.com/office/drawing/2014/main" id="{125DBCA1-42C2-C997-80F3-C52DAD154F02}"/>
              </a:ext>
            </a:extLst>
          </p:cNvPr>
          <p:cNvSpPr>
            <a:spLocks noGrp="1"/>
          </p:cNvSpPr>
          <p:nvPr>
            <p:ph idx="4294967295"/>
          </p:nvPr>
        </p:nvSpPr>
        <p:spPr>
          <a:xfrm>
            <a:off x="152400" y="1771048"/>
            <a:ext cx="11874500" cy="4937759"/>
          </a:xfrm>
          <a:prstGeom prst="rect">
            <a:avLst/>
          </a:prstGeom>
        </p:spPr>
        <p:txBody>
          <a:bodyPr anchor="ctr">
            <a:noAutofit/>
          </a:bodyPr>
          <a:lstStyle/>
          <a:p>
            <a:pPr lvl="0"/>
            <a:r>
              <a:rPr lang="pl-PL" dirty="0"/>
              <a:t>Druga (wielka) litera określa przeznaczenie wkładki do zabezpieczenia konkretnych urządzeń:</a:t>
            </a:r>
          </a:p>
          <a:p>
            <a:pPr lvl="1">
              <a:buSzPct val="100000"/>
            </a:pPr>
            <a:r>
              <a:rPr lang="pl-PL" dirty="0"/>
              <a:t>L - do przewodów i kabli</a:t>
            </a:r>
          </a:p>
          <a:p>
            <a:pPr lvl="1">
              <a:buSzPct val="100000"/>
            </a:pPr>
            <a:r>
              <a:rPr lang="pl-PL" dirty="0"/>
              <a:t>M – do silników</a:t>
            </a:r>
          </a:p>
          <a:p>
            <a:pPr lvl="1">
              <a:buSzPct val="100000"/>
            </a:pPr>
            <a:r>
              <a:rPr lang="pl-PL" dirty="0"/>
              <a:t>R – do urządzeń energoelektronicznych</a:t>
            </a:r>
          </a:p>
          <a:p>
            <a:pPr lvl="1">
              <a:buSzPct val="100000"/>
            </a:pPr>
            <a:r>
              <a:rPr lang="pl-PL" dirty="0" err="1"/>
              <a:t>Tr</a:t>
            </a:r>
            <a:r>
              <a:rPr lang="pl-PL" dirty="0"/>
              <a:t> – do transformatorów</a:t>
            </a:r>
          </a:p>
          <a:p>
            <a:pPr lvl="1">
              <a:buSzPct val="100000"/>
            </a:pPr>
            <a:r>
              <a:rPr lang="pl-PL" dirty="0"/>
              <a:t>G – do urządzeń ogólnego zastosowania.</a:t>
            </a:r>
          </a:p>
        </p:txBody>
      </p:sp>
      <p:sp>
        <p:nvSpPr>
          <p:cNvPr id="6" name="Tytuł 1">
            <a:extLst>
              <a:ext uri="{FF2B5EF4-FFF2-40B4-BE49-F238E27FC236}">
                <a16:creationId xmlns:a16="http://schemas.microsoft.com/office/drawing/2014/main" id="{28287F5A-2E84-AEBD-01AE-3F67EE797E1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Bezpieczniki topikowe</a:t>
            </a:r>
          </a:p>
        </p:txBody>
      </p:sp>
      <p:sp>
        <p:nvSpPr>
          <p:cNvPr id="7" name="Rectangle 2">
            <a:extLst>
              <a:ext uri="{FF2B5EF4-FFF2-40B4-BE49-F238E27FC236}">
                <a16:creationId xmlns:a16="http://schemas.microsoft.com/office/drawing/2014/main" id="{2F755FFD-070E-1F08-5EA5-3D6730A9A0D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104935B2-22F3-CE10-6FA5-ECD366A16A59}"/>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2605363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DD1668-55C7-E6BB-FE6D-8B655C7B0EF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10A8F96-2FFD-3D0B-F570-496F73A9D4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9B65DD2-6ECC-5CC3-2FC6-ECA9CA9EE5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2018BE9-0E26-69DF-B196-5B1FC5179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40A7BD6-C8DE-B984-1671-2B941A7937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E4A977B-E5CB-37D7-AC9D-8611E2B49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7BFD6E5B-A42A-5BF9-1515-4E9273CAF4E0}"/>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E697EE0B-BCE7-C363-CB8E-E7729C31B268}"/>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solidFill>
                      <a:schemeClr val="tx1"/>
                    </a:solidFill>
                  </a:rPr>
                  <a:t>Wyłączniki różnicowoprądowe wysokoczułe – to wyłączniki o prądzie znamionowym różnicowym </a:t>
                </a:r>
                <a14:m>
                  <m:oMath xmlns:m="http://schemas.openxmlformats.org/officeDocument/2006/math">
                    <m:sSub>
                      <m:sSubPr>
                        <m:ctrlPr>
                          <a:rPr lang="pl-PL" i="1">
                            <a:solidFill>
                              <a:schemeClr val="tx1"/>
                            </a:solidFill>
                            <a:latin typeface="Cambria Math" panose="02040503050406030204" pitchFamily="18" charset="0"/>
                          </a:rPr>
                        </m:ctrlPr>
                      </m:sSubPr>
                      <m:e>
                        <m:r>
                          <a:rPr lang="pl-PL" i="1">
                            <a:solidFill>
                              <a:schemeClr val="tx1"/>
                            </a:solidFill>
                            <a:latin typeface="Cambria Math" panose="02040503050406030204" pitchFamily="18" charset="0"/>
                          </a:rPr>
                          <m:t>𝐼</m:t>
                        </m:r>
                      </m:e>
                      <m:sub>
                        <m:r>
                          <a:rPr lang="pl-PL" i="1">
                            <a:solidFill>
                              <a:schemeClr val="tx1"/>
                            </a:solidFill>
                            <a:latin typeface="Cambria Math" panose="02040503050406030204" pitchFamily="18" charset="0"/>
                            <a:sym typeface="Symbol" panose="05050102010706020507" pitchFamily="18" charset="2"/>
                          </a:rPr>
                          <m:t></m:t>
                        </m:r>
                        <m:r>
                          <a:rPr lang="pl-PL" i="1">
                            <a:solidFill>
                              <a:schemeClr val="tx1"/>
                            </a:solidFill>
                            <a:latin typeface="Cambria Math" panose="02040503050406030204" pitchFamily="18" charset="0"/>
                          </a:rPr>
                          <m:t>𝑁</m:t>
                        </m:r>
                      </m:sub>
                    </m:sSub>
                  </m:oMath>
                </a14:m>
                <a:r>
                  <a:rPr lang="pl-PL" dirty="0">
                    <a:solidFill>
                      <a:schemeClr val="tx1"/>
                    </a:solidFill>
                  </a:rPr>
                  <a:t> nie przekraczającym 30 </a:t>
                </a:r>
                <a:r>
                  <a:rPr lang="pl-PL" dirty="0" err="1">
                    <a:solidFill>
                      <a:schemeClr val="tx1"/>
                    </a:solidFill>
                  </a:rPr>
                  <a:t>mA</a:t>
                </a:r>
                <a:r>
                  <a:rPr lang="pl-PL" dirty="0">
                    <a:solidFill>
                      <a:schemeClr val="tx1"/>
                    </a:solidFill>
                  </a:rPr>
                  <a:t>. Jako środek ochrony uzupełniającej stosowany jest w przypadku uszkodzenia środków ochrony podstawowej i/lub środków ochrony przy uszkodzeniu, a także w przypadku nieostrożności użytkowników.</a:t>
                </a:r>
              </a:p>
            </p:txBody>
          </p:sp>
        </mc:Choice>
        <mc:Fallback xmlns="">
          <p:sp>
            <p:nvSpPr>
              <p:cNvPr id="3" name="Symbol zastępczy zawartości 2">
                <a:extLst>
                  <a:ext uri="{FF2B5EF4-FFF2-40B4-BE49-F238E27FC236}">
                    <a16:creationId xmlns:a16="http://schemas.microsoft.com/office/drawing/2014/main" id="{E697EE0B-BCE7-C363-CB8E-E7729C31B268}"/>
                  </a:ext>
                </a:extLst>
              </p:cNvPr>
              <p:cNvSpPr>
                <a:spLocks noGrp="1" noRot="1" noChangeAspect="1" noMove="1" noResize="1" noEditPoints="1" noAdjustHandles="1" noChangeArrowheads="1" noChangeShapeType="1" noTextEdit="1"/>
              </p:cNvSpPr>
              <p:nvPr>
                <p:ph idx="4294967295"/>
              </p:nvPr>
            </p:nvSpPr>
            <p:spPr>
              <a:xfrm>
                <a:off x="152400" y="1771048"/>
                <a:ext cx="11874500" cy="4909151"/>
              </a:xfrm>
              <a:prstGeom prst="rect">
                <a:avLst/>
              </a:prstGeom>
              <a:blipFill>
                <a:blip r:embed="rId3"/>
                <a:stretch>
                  <a:fillRect l="-1175"/>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3B175699-5E1B-0FB6-A004-710C6CDB7BC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uzupełniająca</a:t>
            </a:r>
            <a:br>
              <a:rPr lang="pl-PL" sz="3600" dirty="0">
                <a:solidFill>
                  <a:srgbClr val="FFFFFF"/>
                </a:solidFill>
              </a:rPr>
            </a:br>
            <a:r>
              <a:rPr lang="pl-PL" sz="3600" dirty="0">
                <a:solidFill>
                  <a:srgbClr val="FFFFFF"/>
                </a:solidFill>
              </a:rPr>
              <a:t>urządzenia różnicowoprądowe</a:t>
            </a:r>
          </a:p>
        </p:txBody>
      </p:sp>
      <p:sp>
        <p:nvSpPr>
          <p:cNvPr id="7" name="Rectangle 2">
            <a:extLst>
              <a:ext uri="{FF2B5EF4-FFF2-40B4-BE49-F238E27FC236}">
                <a16:creationId xmlns:a16="http://schemas.microsoft.com/office/drawing/2014/main" id="{38F93A0B-233F-C060-0C3D-616FC6537F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0632560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D811A2-2B3B-2914-513F-B4B4274CC8D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0AAC6C1-ADA6-47D8-4609-A2BB008345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88DB439-9118-FAC6-6B92-0742497E4A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7F0F178-7BBA-2394-A18B-B7A80F7169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677DCF9-B514-5377-E488-8ACE33E206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481D5DA-0C6B-E796-10AE-1D5433954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5E29B15A-761A-52E5-5414-B2C5FA869AD3}"/>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0903D74A-30B2-F0CC-9576-0EC39A1968C4}"/>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b="1" dirty="0"/>
              <a:t>Stosowanie urządzeń ochronnych różnicowoprądowych.</a:t>
            </a:r>
          </a:p>
          <a:p>
            <a:pPr marL="0" indent="0">
              <a:buNone/>
            </a:pPr>
            <a:r>
              <a:rPr lang="pl-PL" dirty="0"/>
              <a:t>Wyłączniki różnicowoprądowe (wyłączniki współpracujące z przekaźnikami różnicowoprądowymi) pełnią następujące funkcje:</a:t>
            </a:r>
          </a:p>
          <a:p>
            <a:pPr>
              <a:buSzPct val="100000"/>
            </a:pPr>
            <a:r>
              <a:rPr lang="pl-PL" dirty="0"/>
              <a:t>ochronę przy uszkodzeniu przy zastosowaniu wyżej wymienionych urządzeń, jako elementów odłączających zasilania w samoczynnym wyłączeniu zasilania,</a:t>
            </a:r>
          </a:p>
          <a:p>
            <a:pPr>
              <a:buSzPct val="100000"/>
            </a:pPr>
            <a:r>
              <a:rPr lang="pl-PL" dirty="0"/>
              <a:t>ochronę uzupełniającą w przypadku uszkodzenia środków ochrony podstawowej i/lub środków ochrony przy uszkodzeniu lub w przypadku nieostrożności użytkowników, przy zastosowaniu wyżej wymienionych urządzeń o znamionowym prądzie różnicowym nie większym niż 30 </a:t>
            </a:r>
            <a:r>
              <a:rPr lang="pl-PL" dirty="0" err="1"/>
              <a:t>mA</a:t>
            </a:r>
            <a:r>
              <a:rPr lang="pl-PL" dirty="0"/>
              <a:t>, </a:t>
            </a:r>
          </a:p>
        </p:txBody>
      </p:sp>
      <p:sp>
        <p:nvSpPr>
          <p:cNvPr id="6" name="Tytuł 1">
            <a:extLst>
              <a:ext uri="{FF2B5EF4-FFF2-40B4-BE49-F238E27FC236}">
                <a16:creationId xmlns:a16="http://schemas.microsoft.com/office/drawing/2014/main" id="{DD525769-9BE7-7EA6-5F57-BE637CFB494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uzupełniająca</a:t>
            </a:r>
            <a:br>
              <a:rPr lang="pl-PL" sz="3600" dirty="0">
                <a:solidFill>
                  <a:srgbClr val="FFFFFF"/>
                </a:solidFill>
              </a:rPr>
            </a:br>
            <a:r>
              <a:rPr lang="pl-PL" sz="3600" dirty="0">
                <a:solidFill>
                  <a:srgbClr val="FFFFFF"/>
                </a:solidFill>
              </a:rPr>
              <a:t>urządzenia różnicowoprądowe</a:t>
            </a:r>
          </a:p>
        </p:txBody>
      </p:sp>
      <p:sp>
        <p:nvSpPr>
          <p:cNvPr id="7" name="Rectangle 2">
            <a:extLst>
              <a:ext uri="{FF2B5EF4-FFF2-40B4-BE49-F238E27FC236}">
                <a16:creationId xmlns:a16="http://schemas.microsoft.com/office/drawing/2014/main" id="{A14B1F28-82E0-C9C9-6DB5-1AAFAE99AFE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6632793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90C50C-BE25-52C5-6C2B-B85334D01AA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FB84BE8-EA45-EEF5-F093-7BDAB0098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49455FB-C83F-A05A-4D4F-050A59FB24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6FACA10-C15A-B4FB-5996-17001E9C45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931CA28-1E8B-541C-A741-24C5ED8862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6BC585C-E5D5-F1FB-7D44-0E877F576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BB6BC8E-0141-9240-238E-6714FFA14D67}"/>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69374175-DCC3-FECA-4323-504511832D07}"/>
              </a:ext>
            </a:extLst>
          </p:cNvPr>
          <p:cNvSpPr>
            <a:spLocks noGrp="1"/>
          </p:cNvSpPr>
          <p:nvPr>
            <p:ph idx="4294967295"/>
          </p:nvPr>
        </p:nvSpPr>
        <p:spPr>
          <a:xfrm>
            <a:off x="152400" y="1771048"/>
            <a:ext cx="11874500" cy="4909151"/>
          </a:xfrm>
          <a:prstGeom prst="rect">
            <a:avLst/>
          </a:prstGeom>
        </p:spPr>
        <p:txBody>
          <a:bodyPr anchor="ctr">
            <a:noAutofit/>
          </a:bodyPr>
          <a:lstStyle/>
          <a:p>
            <a:pPr>
              <a:buSzPct val="100000"/>
            </a:pPr>
            <a:r>
              <a:rPr lang="pl-PL" dirty="0"/>
              <a:t>ochronę przed pożarami wywołanymi prądami doziemnymi przy zastosowaniu wyżej wymienionych urządzeń o znamionowym prądzie różnicowym nie przekraczającym  500 </a:t>
            </a:r>
            <a:r>
              <a:rPr lang="pl-PL" dirty="0" err="1"/>
              <a:t>mA</a:t>
            </a:r>
            <a:r>
              <a:rPr lang="pl-PL" dirty="0"/>
              <a:t>. </a:t>
            </a:r>
          </a:p>
        </p:txBody>
      </p:sp>
      <p:sp>
        <p:nvSpPr>
          <p:cNvPr id="6" name="Tytuł 1">
            <a:extLst>
              <a:ext uri="{FF2B5EF4-FFF2-40B4-BE49-F238E27FC236}">
                <a16:creationId xmlns:a16="http://schemas.microsoft.com/office/drawing/2014/main" id="{309B12F6-9ED1-66EA-479C-B1889BAFB5A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uzupełniająca</a:t>
            </a:r>
            <a:br>
              <a:rPr lang="pl-PL" sz="3600" dirty="0">
                <a:solidFill>
                  <a:srgbClr val="FFFFFF"/>
                </a:solidFill>
              </a:rPr>
            </a:br>
            <a:r>
              <a:rPr lang="pl-PL" sz="3600" dirty="0">
                <a:solidFill>
                  <a:srgbClr val="FFFFFF"/>
                </a:solidFill>
              </a:rPr>
              <a:t>urządzenia różnicowoprądowe</a:t>
            </a:r>
          </a:p>
        </p:txBody>
      </p:sp>
      <p:sp>
        <p:nvSpPr>
          <p:cNvPr id="7" name="Rectangle 2">
            <a:extLst>
              <a:ext uri="{FF2B5EF4-FFF2-40B4-BE49-F238E27FC236}">
                <a16:creationId xmlns:a16="http://schemas.microsoft.com/office/drawing/2014/main" id="{EB65BE9A-DDF7-E08D-6826-CDFA2D3CC79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0669630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9319A40-A841-9F06-FF1C-834F7D1FBCA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7B8B541-F845-CF31-622C-E7CFDBB35E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F550BAD-1980-A8A6-0A63-90D8BAFF50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DAF469B-088E-90A0-9054-68B7C4632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0818499-EDBB-4A6B-C1B7-A8E7AB2A0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C254095-83C9-EAFA-9FA3-954F26C78E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BB10D348-0425-245F-0271-974A31BC3AC3}"/>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6" name="Tytuł 1">
            <a:extLst>
              <a:ext uri="{FF2B5EF4-FFF2-40B4-BE49-F238E27FC236}">
                <a16:creationId xmlns:a16="http://schemas.microsoft.com/office/drawing/2014/main" id="{CB82EB43-E69C-34C8-65B2-D517FCAEA40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uzupełniająca</a:t>
            </a:r>
            <a:br>
              <a:rPr lang="pl-PL" sz="3600" dirty="0">
                <a:solidFill>
                  <a:srgbClr val="FFFFFF"/>
                </a:solidFill>
              </a:rPr>
            </a:br>
            <a:r>
              <a:rPr lang="pl-PL" sz="3600" dirty="0">
                <a:solidFill>
                  <a:srgbClr val="FFFFFF"/>
                </a:solidFill>
              </a:rPr>
              <a:t>urządzenia różnicowoprądowe</a:t>
            </a:r>
          </a:p>
        </p:txBody>
      </p:sp>
      <p:sp>
        <p:nvSpPr>
          <p:cNvPr id="7" name="Rectangle 2">
            <a:extLst>
              <a:ext uri="{FF2B5EF4-FFF2-40B4-BE49-F238E27FC236}">
                <a16:creationId xmlns:a16="http://schemas.microsoft.com/office/drawing/2014/main" id="{08E22F92-E38B-D1F0-3FB9-982245F3EC3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D5407221-36E0-47F5-6639-7A48F25C2198}"/>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Urządzenia ochronne różnicowoprądowe można stosować we wszystkich układach sieci z wyjątkiem układu TN-C </a:t>
            </a:r>
            <a:br>
              <a:rPr lang="pl-PL" dirty="0"/>
            </a:br>
            <a:r>
              <a:rPr lang="pl-PL" dirty="0"/>
              <a:t>W przypadku zasilania urządzenia w I klasie ochronności, w układzie sieci TN, znajdującego się poza zasięgiem połączeń wyrównawczych, należy w obwodzie zasilającym zainstalować urządzenie ochronne różnicowoprądowe, a część przewodzącą dostępną zasilanego urządzenia przyłączyć do indywidualnego uziemienia, tworząc w ten sposób po stronie obciążenia układ sieci TT. Rezystancja uziemienia powinna być odpowiednia dla znamionowego prądu różnicowego zainstalowanego urządzenia ochronnego różnicowoprądowego. Cały układ sieci będzie wtedy układem TN-C/TT</a:t>
            </a:r>
          </a:p>
        </p:txBody>
      </p:sp>
    </p:spTree>
    <p:extLst>
      <p:ext uri="{BB962C8B-B14F-4D97-AF65-F5344CB8AC3E}">
        <p14:creationId xmlns:p14="http://schemas.microsoft.com/office/powerpoint/2010/main" val="184342596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EA238C-9C00-900D-1D70-01A3CC44E1A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7C4CDC2-55BA-03BE-B4CC-76BC25A541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6BC6C8B-4654-2608-75F8-A9C8F4B343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9C4D784-8DC6-D375-B953-69A307E075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3089A5E-AD47-D086-4956-A30ED2230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CCA0079-CCE3-C107-2029-D9C0F2837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AB68E8F2-9098-82DA-49C8-BABC2AC9F27B}"/>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6" name="Tytuł 1">
            <a:extLst>
              <a:ext uri="{FF2B5EF4-FFF2-40B4-BE49-F238E27FC236}">
                <a16:creationId xmlns:a16="http://schemas.microsoft.com/office/drawing/2014/main" id="{09737871-FBF3-5450-AA89-8DCD8285873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uzupełniająca</a:t>
            </a:r>
            <a:br>
              <a:rPr lang="pl-PL" sz="3600" dirty="0">
                <a:solidFill>
                  <a:srgbClr val="FFFFFF"/>
                </a:solidFill>
              </a:rPr>
            </a:br>
            <a:r>
              <a:rPr lang="pl-PL" sz="3600" dirty="0">
                <a:solidFill>
                  <a:srgbClr val="FFFFFF"/>
                </a:solidFill>
              </a:rPr>
              <a:t>urządzenia różnicowoprądowe</a:t>
            </a:r>
          </a:p>
        </p:txBody>
      </p:sp>
      <p:sp>
        <p:nvSpPr>
          <p:cNvPr id="7" name="Rectangle 2">
            <a:extLst>
              <a:ext uri="{FF2B5EF4-FFF2-40B4-BE49-F238E27FC236}">
                <a16:creationId xmlns:a16="http://schemas.microsoft.com/office/drawing/2014/main" id="{7F3322CB-1457-CEA7-351A-36C1143B3FD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97D9F2CA-7AF6-EA96-1C2C-CD06DF989238}"/>
              </a:ext>
            </a:extLst>
          </p:cNvPr>
          <p:cNvSpPr>
            <a:spLocks noGrp="1"/>
          </p:cNvSpPr>
          <p:nvPr>
            <p:ph idx="4294967295"/>
          </p:nvPr>
        </p:nvSpPr>
        <p:spPr>
          <a:xfrm>
            <a:off x="152400" y="1771048"/>
            <a:ext cx="4419600" cy="4909151"/>
          </a:xfrm>
          <a:prstGeom prst="rect">
            <a:avLst/>
          </a:prstGeom>
        </p:spPr>
        <p:txBody>
          <a:bodyPr anchor="ctr">
            <a:noAutofit/>
          </a:bodyPr>
          <a:lstStyle/>
          <a:p>
            <a:pPr marL="0" indent="0">
              <a:buNone/>
            </a:pPr>
            <a:r>
              <a:rPr lang="pl-PL" dirty="0"/>
              <a:t>Zastosowanie wyłącznika RCD w sieci TN-C/TT</a:t>
            </a:r>
          </a:p>
        </p:txBody>
      </p:sp>
      <p:pic>
        <p:nvPicPr>
          <p:cNvPr id="4" name="Obraz 3">
            <a:extLst>
              <a:ext uri="{FF2B5EF4-FFF2-40B4-BE49-F238E27FC236}">
                <a16:creationId xmlns:a16="http://schemas.microsoft.com/office/drawing/2014/main" id="{71407AF2-D441-C0B5-C7F4-FAF287867841}"/>
              </a:ext>
            </a:extLst>
          </p:cNvPr>
          <p:cNvPicPr>
            <a:picLocks noChangeAspect="1"/>
          </p:cNvPicPr>
          <p:nvPr/>
        </p:nvPicPr>
        <p:blipFill>
          <a:blip r:embed="rId3"/>
          <a:stretch>
            <a:fillRect/>
          </a:stretch>
        </p:blipFill>
        <p:spPr>
          <a:xfrm>
            <a:off x="4584700" y="1622744"/>
            <a:ext cx="7594600" cy="5233254"/>
          </a:xfrm>
          <a:prstGeom prst="rect">
            <a:avLst/>
          </a:prstGeom>
        </p:spPr>
      </p:pic>
    </p:spTree>
    <p:extLst>
      <p:ext uri="{BB962C8B-B14F-4D97-AF65-F5344CB8AC3E}">
        <p14:creationId xmlns:p14="http://schemas.microsoft.com/office/powerpoint/2010/main" val="270924253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D79818-4949-0676-01F5-F543D970D60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E77F236-C08F-E261-8FE1-87A290C846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4902226-F462-BD6E-82BC-4BB9821919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20ADE17-156B-207D-C860-688D03AFC8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3861EB3-4482-E053-BA2B-5967881DA1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A5107B0-D9D2-CA46-6C3D-F50F6935E1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96E42F4-2505-9E20-4E30-69C651C7834B}"/>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6" name="Tytuł 1">
            <a:extLst>
              <a:ext uri="{FF2B5EF4-FFF2-40B4-BE49-F238E27FC236}">
                <a16:creationId xmlns:a16="http://schemas.microsoft.com/office/drawing/2014/main" id="{3D7994F3-7B76-094E-6D72-62CB883809B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uzupełniająca</a:t>
            </a:r>
            <a:br>
              <a:rPr lang="pl-PL" sz="3600" dirty="0">
                <a:solidFill>
                  <a:srgbClr val="FFFFFF"/>
                </a:solidFill>
              </a:rPr>
            </a:br>
            <a:r>
              <a:rPr lang="pl-PL" sz="3600" dirty="0">
                <a:solidFill>
                  <a:srgbClr val="FFFFFF"/>
                </a:solidFill>
              </a:rPr>
              <a:t>urządzenia różnicowoprądowe</a:t>
            </a:r>
          </a:p>
        </p:txBody>
      </p:sp>
      <p:sp>
        <p:nvSpPr>
          <p:cNvPr id="7" name="Rectangle 2">
            <a:extLst>
              <a:ext uri="{FF2B5EF4-FFF2-40B4-BE49-F238E27FC236}">
                <a16:creationId xmlns:a16="http://schemas.microsoft.com/office/drawing/2014/main" id="{B4ECADEF-F658-21FB-7533-692568A7485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5AEBD81C-E95C-55B3-0BF0-77E3595EB4AA}"/>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Przy kaskadowym zainstalowaniu urządzeń ochronnych różnicowoprądowych, celem zachowania selektywności (wybiórczości) ich działania, (zachowanie selektywności urządzeń zabezpieczających wymagane jest przez „Rozporządzenie w sprawie warunków technicznych jakim powinny odpowiadać budynki i ich usytuowanie”), urządzenia powinny spełniać jednocześnie warunki:</a:t>
            </a:r>
          </a:p>
        </p:txBody>
      </p:sp>
    </p:spTree>
    <p:extLst>
      <p:ext uri="{BB962C8B-B14F-4D97-AF65-F5344CB8AC3E}">
        <p14:creationId xmlns:p14="http://schemas.microsoft.com/office/powerpoint/2010/main" val="253841436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2580F0-B835-4513-3973-4B1D0B95B8A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35BCFE5-23E1-C510-F893-BFFC8282D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1810B4ED-5FAF-81D0-AE25-66A0F8075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4CBB2B7-C341-D59C-AC05-9CA3CBD844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B35DB16-406D-E2B4-37FE-59E0AAB56A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53787F9-29CF-6345-0279-6D4BF57804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507C766D-0663-BB11-542F-CE96B26B877D}"/>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6" name="Tytuł 1">
            <a:extLst>
              <a:ext uri="{FF2B5EF4-FFF2-40B4-BE49-F238E27FC236}">
                <a16:creationId xmlns:a16="http://schemas.microsoft.com/office/drawing/2014/main" id="{3D80434F-7ADB-4FE4-FE78-955334EC4DA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uzupełniająca</a:t>
            </a:r>
            <a:br>
              <a:rPr lang="pl-PL" sz="3600" dirty="0">
                <a:solidFill>
                  <a:srgbClr val="FFFFFF"/>
                </a:solidFill>
              </a:rPr>
            </a:br>
            <a:r>
              <a:rPr lang="pl-PL" sz="3600" dirty="0">
                <a:solidFill>
                  <a:srgbClr val="FFFFFF"/>
                </a:solidFill>
              </a:rPr>
              <a:t>urządzenia różnicowoprądowe</a:t>
            </a:r>
          </a:p>
        </p:txBody>
      </p:sp>
      <p:sp>
        <p:nvSpPr>
          <p:cNvPr id="7" name="Rectangle 2">
            <a:extLst>
              <a:ext uri="{FF2B5EF4-FFF2-40B4-BE49-F238E27FC236}">
                <a16:creationId xmlns:a16="http://schemas.microsoft.com/office/drawing/2014/main" id="{278E46C6-33D0-668D-D25E-56F79D9559B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65A98480-A52B-F202-E811-504618C0312D}"/>
              </a:ext>
            </a:extLst>
          </p:cNvPr>
          <p:cNvSpPr>
            <a:spLocks noGrp="1"/>
          </p:cNvSpPr>
          <p:nvPr>
            <p:ph idx="4294967295"/>
          </p:nvPr>
        </p:nvSpPr>
        <p:spPr>
          <a:xfrm>
            <a:off x="152400" y="1771048"/>
            <a:ext cx="11874500" cy="4909151"/>
          </a:xfrm>
          <a:prstGeom prst="rect">
            <a:avLst/>
          </a:prstGeom>
        </p:spPr>
        <p:txBody>
          <a:bodyPr anchor="ctr">
            <a:noAutofit/>
          </a:bodyPr>
          <a:lstStyle/>
          <a:p>
            <a:pPr>
              <a:buSzPct val="100000"/>
            </a:pPr>
            <a:r>
              <a:rPr lang="pl-PL" dirty="0"/>
              <a:t>charakterystyka czasowo-prądowa zadziałania urządzenia ochronnego różnicowoprądowego, zainstalowanego po stronie zasilania, powinna znajdować się powyżej charakterystyki czasowo-prądowej zadziałania urządzenia ochronnego różnicowoprądowego zainstalowanego po stronie obciążenia,</a:t>
            </a:r>
          </a:p>
          <a:p>
            <a:pPr>
              <a:buSzPct val="100000"/>
            </a:pPr>
            <a:r>
              <a:rPr lang="pl-PL" dirty="0"/>
              <a:t>wartość znamionowego prądu różnicowego urządzenia ochronnego różnicowoprądowego zainstalowanego po stronie zasilania powinna być równa co najmniej trzykrotnej wartości znamionowego prądu różnicowego urządzenia ochronnego różnicowoprądowego zainstalowanego po stronie obciążenia.</a:t>
            </a:r>
          </a:p>
        </p:txBody>
      </p:sp>
    </p:spTree>
    <p:extLst>
      <p:ext uri="{BB962C8B-B14F-4D97-AF65-F5344CB8AC3E}">
        <p14:creationId xmlns:p14="http://schemas.microsoft.com/office/powerpoint/2010/main" val="252360183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61CAA8-B9FE-3307-0F7F-0213825C2CF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B59E1D9-84C3-D8CD-13F1-617C50492A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D31BC70C-FE2B-710F-762F-80C8D49BC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75AFDAD-CF1E-2ACB-2526-7D374084AF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EBBA267-5078-BE76-E547-7BB5473FFD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2A2FAE6-D50C-FB4C-0C10-301F1B1CB3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88274C0B-9543-4BD9-C6DB-8B56BDF2A45A}"/>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6" name="Tytuł 1">
            <a:extLst>
              <a:ext uri="{FF2B5EF4-FFF2-40B4-BE49-F238E27FC236}">
                <a16:creationId xmlns:a16="http://schemas.microsoft.com/office/drawing/2014/main" id="{5003680C-D76F-5C41-1FEC-44738129270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uzupełniająca</a:t>
            </a:r>
            <a:br>
              <a:rPr lang="pl-PL" sz="3600" dirty="0">
                <a:solidFill>
                  <a:srgbClr val="FFFFFF"/>
                </a:solidFill>
              </a:rPr>
            </a:br>
            <a:r>
              <a:rPr lang="pl-PL" sz="3600" dirty="0">
                <a:solidFill>
                  <a:srgbClr val="FFFFFF"/>
                </a:solidFill>
              </a:rPr>
              <a:t>urządzenia różnicowoprądowe</a:t>
            </a:r>
          </a:p>
        </p:txBody>
      </p:sp>
      <p:sp>
        <p:nvSpPr>
          <p:cNvPr id="7" name="Rectangle 2">
            <a:extLst>
              <a:ext uri="{FF2B5EF4-FFF2-40B4-BE49-F238E27FC236}">
                <a16:creationId xmlns:a16="http://schemas.microsoft.com/office/drawing/2014/main" id="{3AE28180-B31F-BA2B-2455-2D31946B3D0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551076FF-63F1-E7C6-B3D8-3E09753CCAEA}"/>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Preferowany jest system ochrony grupowej, zapewniający właściwą ochronę przed porażeniem prądem elektrycznym i pożarami wywołanymi prądami doziemnymi, a jednocześnie gwarantujący niezawodność zasilania elektrycznego. W skład ochrony grupowej wchodzą co najmniej dwa urządzenia ochronne różnicowoprądowe: po stronie zasilania urządzenie ochronne różnicowoprądowe selektywne (s), po stronie obciążenia (obwody odbiorcze) urządzenie ochronne różnicowoprądowe bezzwłoczne lub </a:t>
            </a:r>
            <a:r>
              <a:rPr lang="pl-PL" dirty="0" err="1"/>
              <a:t>krótkozwłoczne</a:t>
            </a:r>
            <a:r>
              <a:rPr lang="pl-PL" dirty="0"/>
              <a:t>. Zasadę tą przedstawia rysunek poniżej</a:t>
            </a:r>
          </a:p>
        </p:txBody>
      </p:sp>
    </p:spTree>
    <p:extLst>
      <p:ext uri="{BB962C8B-B14F-4D97-AF65-F5344CB8AC3E}">
        <p14:creationId xmlns:p14="http://schemas.microsoft.com/office/powerpoint/2010/main" val="349142415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1ED486-7586-EEDD-9476-9EEBA55F556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C3F0C1D-2F08-BA9D-7CCD-8856CAFA4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BC98F2B-AAED-C5F9-34D0-A58B293EA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DA930433-858E-9131-A3AF-834173C3A2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97A718A-B7ED-F658-957D-465AAA00D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37DE913-76A2-AB7A-39D4-40F8C06F51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795E562C-0207-B3FA-1EA2-C41B0FCB0025}"/>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6" name="Tytuł 1">
            <a:extLst>
              <a:ext uri="{FF2B5EF4-FFF2-40B4-BE49-F238E27FC236}">
                <a16:creationId xmlns:a16="http://schemas.microsoft.com/office/drawing/2014/main" id="{12FF4A71-E416-C3A4-75DD-1784FB19003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uzupełniająca</a:t>
            </a:r>
            <a:br>
              <a:rPr lang="pl-PL" sz="3600" dirty="0">
                <a:solidFill>
                  <a:srgbClr val="FFFFFF"/>
                </a:solidFill>
              </a:rPr>
            </a:br>
            <a:r>
              <a:rPr lang="pl-PL" sz="3600" dirty="0">
                <a:solidFill>
                  <a:srgbClr val="FFFFFF"/>
                </a:solidFill>
              </a:rPr>
              <a:t>urządzenia różnicowoprądowe</a:t>
            </a:r>
          </a:p>
        </p:txBody>
      </p:sp>
      <p:sp>
        <p:nvSpPr>
          <p:cNvPr id="7" name="Rectangle 2">
            <a:extLst>
              <a:ext uri="{FF2B5EF4-FFF2-40B4-BE49-F238E27FC236}">
                <a16:creationId xmlns:a16="http://schemas.microsoft.com/office/drawing/2014/main" id="{EB83A1E2-2B34-A008-BCE0-DD562D90FCE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170EDAD6-4AB3-EE87-F164-EEE767B96FF4}"/>
              </a:ext>
            </a:extLst>
          </p:cNvPr>
          <p:cNvSpPr>
            <a:spLocks noGrp="1"/>
          </p:cNvSpPr>
          <p:nvPr>
            <p:ph idx="4294967295"/>
          </p:nvPr>
        </p:nvSpPr>
        <p:spPr>
          <a:xfrm>
            <a:off x="152400" y="1771048"/>
            <a:ext cx="5448300" cy="4909151"/>
          </a:xfrm>
          <a:prstGeom prst="rect">
            <a:avLst/>
          </a:prstGeom>
        </p:spPr>
        <p:txBody>
          <a:bodyPr anchor="ctr">
            <a:noAutofit/>
          </a:bodyPr>
          <a:lstStyle/>
          <a:p>
            <a:pPr marL="0" indent="0">
              <a:buNone/>
            </a:pPr>
            <a:r>
              <a:rPr lang="pl-PL" dirty="0"/>
              <a:t>System grupowej ochrony realizowany przez urządzenia ochronne różnicowoprądowe.</a:t>
            </a:r>
          </a:p>
        </p:txBody>
      </p:sp>
      <p:pic>
        <p:nvPicPr>
          <p:cNvPr id="4" name="Obraz 3">
            <a:extLst>
              <a:ext uri="{FF2B5EF4-FFF2-40B4-BE49-F238E27FC236}">
                <a16:creationId xmlns:a16="http://schemas.microsoft.com/office/drawing/2014/main" id="{9EB51E6A-FB41-D598-E539-4BAE00969240}"/>
              </a:ext>
            </a:extLst>
          </p:cNvPr>
          <p:cNvPicPr>
            <a:picLocks noChangeAspect="1"/>
          </p:cNvPicPr>
          <p:nvPr/>
        </p:nvPicPr>
        <p:blipFill>
          <a:blip r:embed="rId3"/>
          <a:stretch>
            <a:fillRect/>
          </a:stretch>
        </p:blipFill>
        <p:spPr>
          <a:xfrm>
            <a:off x="5372100" y="1764357"/>
            <a:ext cx="6819900" cy="5050342"/>
          </a:xfrm>
          <a:prstGeom prst="rect">
            <a:avLst/>
          </a:prstGeom>
        </p:spPr>
      </p:pic>
    </p:spTree>
    <p:extLst>
      <p:ext uri="{BB962C8B-B14F-4D97-AF65-F5344CB8AC3E}">
        <p14:creationId xmlns:p14="http://schemas.microsoft.com/office/powerpoint/2010/main" val="167880400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668074-1E4F-123A-A9A2-3C6E273A121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E6B1098-068C-225C-331C-D705BA440A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0DBA045B-B2ED-94EA-4982-013BF8F5C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C8FCFBC-B510-7EA2-253C-AAA3E168B6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6C9D6F6-CB00-B229-C327-0CD03C75A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D2555D1-C46C-EEBE-27D8-A8898A11AD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F9B3A90-BE8F-611C-6E03-A7A51F1C2DBE}"/>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6" name="Tytuł 1">
            <a:extLst>
              <a:ext uri="{FF2B5EF4-FFF2-40B4-BE49-F238E27FC236}">
                <a16:creationId xmlns:a16="http://schemas.microsoft.com/office/drawing/2014/main" id="{5DF6F6DF-2C79-C174-8BB6-69E2FC30B5C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uzupełniająca</a:t>
            </a:r>
            <a:br>
              <a:rPr lang="pl-PL" sz="3600" dirty="0">
                <a:solidFill>
                  <a:srgbClr val="FFFFFF"/>
                </a:solidFill>
              </a:rPr>
            </a:br>
            <a:r>
              <a:rPr lang="pl-PL" sz="3600" dirty="0">
                <a:solidFill>
                  <a:srgbClr val="FFFFFF"/>
                </a:solidFill>
              </a:rPr>
              <a:t>Połączenia wyrównawcze ochronne</a:t>
            </a:r>
          </a:p>
        </p:txBody>
      </p:sp>
      <p:sp>
        <p:nvSpPr>
          <p:cNvPr id="7" name="Rectangle 2">
            <a:extLst>
              <a:ext uri="{FF2B5EF4-FFF2-40B4-BE49-F238E27FC236}">
                <a16:creationId xmlns:a16="http://schemas.microsoft.com/office/drawing/2014/main" id="{FCB18F82-5341-27C3-2EA3-DA48E331AD7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02F2D5C0-36BC-D392-8969-57E484BAFE23}"/>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Dodatkowe połączenia wyrównawcze ochronne są środkiem ochrony uzupełniającej, stosowany jako uzupełnienie ochrony przy uszkodzeniu w charakterze redundancji przewodów ochronnych na wypadek przerwania ich ciągłości. W celu wyeliminowania pojawienia się niebezpiecznego napięcia na częściach przewodzących obcych wskutek uszkodzenia, potrzebne jest zastosowanie głównych połączeń wyrównawczych dla całego budynku. Ich głównym celem jest zwiększenie niezawodności ochrony przeciwporażeniowej. Połączenia wyrównawcze główne wykonuje się w przyziemnej kondygnacji budynku.</a:t>
            </a:r>
          </a:p>
        </p:txBody>
      </p:sp>
    </p:spTree>
    <p:extLst>
      <p:ext uri="{BB962C8B-B14F-4D97-AF65-F5344CB8AC3E}">
        <p14:creationId xmlns:p14="http://schemas.microsoft.com/office/powerpoint/2010/main" val="2933459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637129-74C1-8344-9B7B-A974FBB2E94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3E23608-8B12-79DB-DED8-72BC255472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AD3D276-FC0F-52E0-8FEA-EB67EEC2C0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E888A96-78D3-A0F1-B8AD-6D3205AFAD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E28422E-86B5-769E-5183-38BEF1EC4E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7C81E1E-BC6E-DA63-30DF-CAFAE1984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DD0B6CB5-B039-6B72-8ECE-1D3F7FD471FE}"/>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Urządzenia zabezpieczające</a:t>
            </a:r>
          </a:p>
        </p:txBody>
      </p:sp>
      <p:sp>
        <p:nvSpPr>
          <p:cNvPr id="3" name="Symbol zastępczy zawartości 2">
            <a:extLst>
              <a:ext uri="{FF2B5EF4-FFF2-40B4-BE49-F238E27FC236}">
                <a16:creationId xmlns:a16="http://schemas.microsoft.com/office/drawing/2014/main" id="{ACDD65FF-8105-8DCE-03D8-158766EFFA2E}"/>
              </a:ext>
            </a:extLst>
          </p:cNvPr>
          <p:cNvSpPr>
            <a:spLocks noGrp="1"/>
          </p:cNvSpPr>
          <p:nvPr>
            <p:ph idx="4294967295"/>
          </p:nvPr>
        </p:nvSpPr>
        <p:spPr>
          <a:xfrm>
            <a:off x="152400" y="1771048"/>
            <a:ext cx="5943600" cy="4937759"/>
          </a:xfrm>
          <a:prstGeom prst="rect">
            <a:avLst/>
          </a:prstGeom>
        </p:spPr>
        <p:txBody>
          <a:bodyPr anchor="ctr">
            <a:noAutofit/>
          </a:bodyPr>
          <a:lstStyle/>
          <a:p>
            <a:pPr marL="0" indent="0">
              <a:buNone/>
              <a:tabLst>
                <a:tab pos="7269163" algn="l"/>
                <a:tab pos="7529513" algn="l"/>
                <a:tab pos="9237663" algn="l"/>
              </a:tabLst>
            </a:pPr>
            <a:r>
              <a:rPr lang="pl-PL" dirty="0"/>
              <a:t>Różnorodności form, kształtów, urządzeń współpracujących oraz  zalet wkładek topikowych sprawia, że dzisiaj zarówno funkcjonalnością jak i wyglądem nie odbiegają od współczesnych urządzeń zabezpieczających.</a:t>
            </a:r>
            <a:br>
              <a:rPr lang="pl-PL" dirty="0"/>
            </a:br>
            <a:r>
              <a:rPr lang="pl-PL" dirty="0"/>
              <a:t>Przykładowe charakterystyki czasowo - prądowe wybranych wkładek topikowych przedstawiono obok.</a:t>
            </a:r>
          </a:p>
        </p:txBody>
      </p:sp>
      <p:sp>
        <p:nvSpPr>
          <p:cNvPr id="6" name="Tytuł 1">
            <a:extLst>
              <a:ext uri="{FF2B5EF4-FFF2-40B4-BE49-F238E27FC236}">
                <a16:creationId xmlns:a16="http://schemas.microsoft.com/office/drawing/2014/main" id="{D676B90E-1D2A-7699-0E84-504B20D4C32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Bezpieczniki topikowe</a:t>
            </a:r>
          </a:p>
        </p:txBody>
      </p:sp>
      <p:sp>
        <p:nvSpPr>
          <p:cNvPr id="7" name="Rectangle 2">
            <a:extLst>
              <a:ext uri="{FF2B5EF4-FFF2-40B4-BE49-F238E27FC236}">
                <a16:creationId xmlns:a16="http://schemas.microsoft.com/office/drawing/2014/main" id="{991F0B7B-4804-3954-65AE-0CFA2B82AB3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A9A04DF6-618A-204E-F018-7709E76625A4}"/>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5" name="Obraz 4">
            <a:extLst>
              <a:ext uri="{FF2B5EF4-FFF2-40B4-BE49-F238E27FC236}">
                <a16:creationId xmlns:a16="http://schemas.microsoft.com/office/drawing/2014/main" id="{EF3557F3-0FD4-5CB5-4A40-1C337E99D40E}"/>
              </a:ext>
            </a:extLst>
          </p:cNvPr>
          <p:cNvPicPr/>
          <p:nvPr/>
        </p:nvPicPr>
        <p:blipFill>
          <a:blip r:embed="rId3"/>
          <a:stretch>
            <a:fillRect/>
          </a:stretch>
        </p:blipFill>
        <p:spPr>
          <a:xfrm>
            <a:off x="5980631" y="1597432"/>
            <a:ext cx="5769770" cy="5260568"/>
          </a:xfrm>
          <a:prstGeom prst="rect">
            <a:avLst/>
          </a:prstGeom>
        </p:spPr>
      </p:pic>
    </p:spTree>
    <p:extLst>
      <p:ext uri="{BB962C8B-B14F-4D97-AF65-F5344CB8AC3E}">
        <p14:creationId xmlns:p14="http://schemas.microsoft.com/office/powerpoint/2010/main" val="263410747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ADCF35-5715-9AA9-4F37-141C053ACE1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AD7927C-60C5-E9C8-FFF3-2CCEF71DEA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CDC3B92-9C49-98DF-FB50-EB1476AEB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E6FA2EA-BCE9-D3DB-B3D2-9CF31E7E68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5F4D672-F9F5-3D14-A063-A95CE64892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539F80E-1B9E-E59F-3FAD-A990748C0C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50938C6B-EB4E-11B2-708B-DC35A57673E3}"/>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6" name="Tytuł 1">
            <a:extLst>
              <a:ext uri="{FF2B5EF4-FFF2-40B4-BE49-F238E27FC236}">
                <a16:creationId xmlns:a16="http://schemas.microsoft.com/office/drawing/2014/main" id="{E834B8F6-930C-6F0B-EE27-88285796248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uzupełniająca</a:t>
            </a:r>
            <a:br>
              <a:rPr lang="pl-PL" sz="3600" dirty="0">
                <a:solidFill>
                  <a:srgbClr val="FFFFFF"/>
                </a:solidFill>
              </a:rPr>
            </a:br>
            <a:r>
              <a:rPr lang="pl-PL" sz="3600" dirty="0">
                <a:solidFill>
                  <a:srgbClr val="FFFFFF"/>
                </a:solidFill>
              </a:rPr>
              <a:t>Połączenia wyrównawcze ochronne</a:t>
            </a:r>
          </a:p>
        </p:txBody>
      </p:sp>
      <p:sp>
        <p:nvSpPr>
          <p:cNvPr id="7" name="Rectangle 2">
            <a:extLst>
              <a:ext uri="{FF2B5EF4-FFF2-40B4-BE49-F238E27FC236}">
                <a16:creationId xmlns:a16="http://schemas.microsoft.com/office/drawing/2014/main" id="{BF28E7C8-D14A-E886-3EEF-5AB1440E34F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45A0BF2E-8C6F-F1C1-144D-FD335CBC868D}"/>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Powinny obejmować:</a:t>
            </a:r>
          </a:p>
          <a:p>
            <a:pPr>
              <a:buSzPct val="100000"/>
            </a:pPr>
            <a:r>
              <a:rPr lang="pl-PL" dirty="0"/>
              <a:t>przewód ochronny PE (PEN) linii zasilającej budynek i wszelkie inne wprowadzone do budynku przewody (żyły) ochronne i uziemiające,</a:t>
            </a:r>
          </a:p>
          <a:p>
            <a:pPr>
              <a:buSzPct val="100000"/>
            </a:pPr>
            <a:r>
              <a:rPr lang="pl-PL" dirty="0"/>
              <a:t>żyły zewnętrzne przewodów współosiowych, metalowe powłoki bądź ekrany wprowadzonych do budynku przewodów telekomunikacyjnych, w tym Internetu oraz telewizji i radiofonii prze </a:t>
            </a:r>
            <a:r>
              <a:rPr lang="pl-PL" dirty="0" err="1"/>
              <a:t>wodowej</a:t>
            </a:r>
            <a:r>
              <a:rPr lang="pl-PL" dirty="0"/>
              <a:t> oraz przewody uziemiające lokalnych instalacji antenowych,</a:t>
            </a:r>
          </a:p>
        </p:txBody>
      </p:sp>
    </p:spTree>
    <p:extLst>
      <p:ext uri="{BB962C8B-B14F-4D97-AF65-F5344CB8AC3E}">
        <p14:creationId xmlns:p14="http://schemas.microsoft.com/office/powerpoint/2010/main" val="379628275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2F2C01-F935-2BD5-08E9-6225E512696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4267D87-4FEC-2522-5746-A4F18F264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D0E75748-DF80-F7A5-E0B8-B06CA5D57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464D1B0-7F66-EC93-1AD9-6A7352022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D114438-9B66-1E48-44D6-821D4E1554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0D989FD-7832-0062-24F7-8A71B938FE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05C1F22-D472-03C5-13F9-131E1E1DEFA4}"/>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6" name="Tytuł 1">
            <a:extLst>
              <a:ext uri="{FF2B5EF4-FFF2-40B4-BE49-F238E27FC236}">
                <a16:creationId xmlns:a16="http://schemas.microsoft.com/office/drawing/2014/main" id="{F16880BC-076A-6F91-6085-598582C78E0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uzupełniająca</a:t>
            </a:r>
            <a:br>
              <a:rPr lang="pl-PL" sz="3600" dirty="0">
                <a:solidFill>
                  <a:srgbClr val="FFFFFF"/>
                </a:solidFill>
              </a:rPr>
            </a:br>
            <a:r>
              <a:rPr lang="pl-PL" sz="3600" dirty="0">
                <a:solidFill>
                  <a:srgbClr val="FFFFFF"/>
                </a:solidFill>
              </a:rPr>
              <a:t>Połączenia wyrównawcze ochronne</a:t>
            </a:r>
          </a:p>
        </p:txBody>
      </p:sp>
      <p:sp>
        <p:nvSpPr>
          <p:cNvPr id="7" name="Rectangle 2">
            <a:extLst>
              <a:ext uri="{FF2B5EF4-FFF2-40B4-BE49-F238E27FC236}">
                <a16:creationId xmlns:a16="http://schemas.microsoft.com/office/drawing/2014/main" id="{D46FC40D-84EE-64D8-ADD2-96F66EAAF73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207F7AE3-5B82-14A3-3FF5-E514AA17DC73}"/>
              </a:ext>
            </a:extLst>
          </p:cNvPr>
          <p:cNvSpPr>
            <a:spLocks noGrp="1"/>
          </p:cNvSpPr>
          <p:nvPr>
            <p:ph idx="4294967295"/>
          </p:nvPr>
        </p:nvSpPr>
        <p:spPr>
          <a:xfrm>
            <a:off x="152400" y="1771048"/>
            <a:ext cx="11874500" cy="4909151"/>
          </a:xfrm>
          <a:prstGeom prst="rect">
            <a:avLst/>
          </a:prstGeom>
        </p:spPr>
        <p:txBody>
          <a:bodyPr anchor="ctr">
            <a:noAutofit/>
          </a:bodyPr>
          <a:lstStyle/>
          <a:p>
            <a:pPr>
              <a:buSzPct val="100000"/>
            </a:pPr>
            <a:r>
              <a:rPr lang="pl-PL" dirty="0"/>
              <a:t>uziom fundamentowy budynku i/lub inne sztuczne bądź naturalne uziomy przy budynku, jeśli występują,</a:t>
            </a:r>
          </a:p>
          <a:p>
            <a:pPr>
              <a:buSzPct val="100000"/>
            </a:pPr>
            <a:r>
              <a:rPr lang="pl-PL" dirty="0"/>
              <a:t>wszelkie rozprowadzone w budynku metalowe przewody wodne, kanalizacyjne, gazowe, spali nowe, ogrzewnicze, klimatyzacyjne i inne, niezależnie od tego, czy i jak są uziemione, </a:t>
            </a:r>
          </a:p>
          <a:p>
            <a:pPr>
              <a:buSzPct val="100000"/>
            </a:pPr>
            <a:r>
              <a:rPr lang="pl-PL" dirty="0"/>
              <a:t>rozległe metalowe części konstrukcji budynku, o ile są dostępne: stalową konstrukcję szkieletową budynku, dźwigary stalowe, prowadnice dźwigów, zbrojenie betonu, metalowe elewacje budynku (w tym ściany osłonowe) i metalowe pokrycia dachowe. </a:t>
            </a:r>
          </a:p>
        </p:txBody>
      </p:sp>
    </p:spTree>
    <p:extLst>
      <p:ext uri="{BB962C8B-B14F-4D97-AF65-F5344CB8AC3E}">
        <p14:creationId xmlns:p14="http://schemas.microsoft.com/office/powerpoint/2010/main" val="997172320"/>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6DDA12-D98F-7E77-7C3C-997BDE7A377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ECC7EA5-5F30-8599-A549-527DE58B32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0070B82C-3A48-DDD8-2AB5-B41F6F7B19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13D86C6-4417-14B5-7F73-D1647767D6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659F8E6-00BA-122C-0993-2DBD385101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48B3CC7-43B0-FF09-58AB-014A600ADE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904270A-DB3F-7983-03D4-7E96A19A0832}"/>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6" name="Tytuł 1">
            <a:extLst>
              <a:ext uri="{FF2B5EF4-FFF2-40B4-BE49-F238E27FC236}">
                <a16:creationId xmlns:a16="http://schemas.microsoft.com/office/drawing/2014/main" id="{FC5007B4-38A9-5A6D-C3C5-2269497FE0F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uzupełniająca</a:t>
            </a:r>
            <a:br>
              <a:rPr lang="pl-PL" sz="3600" dirty="0">
                <a:solidFill>
                  <a:srgbClr val="FFFFFF"/>
                </a:solidFill>
              </a:rPr>
            </a:br>
            <a:r>
              <a:rPr lang="pl-PL" sz="3600" dirty="0">
                <a:solidFill>
                  <a:srgbClr val="FFFFFF"/>
                </a:solidFill>
              </a:rPr>
              <a:t>Połączenia wyrównawcze ochronne</a:t>
            </a:r>
          </a:p>
        </p:txBody>
      </p:sp>
      <p:sp>
        <p:nvSpPr>
          <p:cNvPr id="7" name="Rectangle 2">
            <a:extLst>
              <a:ext uri="{FF2B5EF4-FFF2-40B4-BE49-F238E27FC236}">
                <a16:creationId xmlns:a16="http://schemas.microsoft.com/office/drawing/2014/main" id="{23CDF685-6CCD-5DA7-14F0-DBB287CC9F0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C8AA0AB5-7A3B-B28B-4D96-ACE9007C15DD}"/>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W warunkach szczególnego zagrożenia porażeniem, będących właściwością części 7 normy 60364, nie powinno dochodzić do groźnego porażenia nawet w przypadku podwójnego uszkodzenia o niepomijalnym prawdopodobieństwie wystąpienia. Chodzi zwłaszcza o uszkodzenie izolacji podstawowej w sytuacji, kiedy naruszona jest ciągłość przewodów ochronnych PE (która nie daje żadnych objawów przy normalnej eksploatacji budynku). Ryzyko wypadku w takiej sytuacji mogą znacząco zredukować </a:t>
            </a:r>
            <a:r>
              <a:rPr lang="pl-PL" b="1" dirty="0"/>
              <a:t>miejscowe połączenia wyrównawcze</a:t>
            </a:r>
            <a:r>
              <a:rPr lang="pl-PL" dirty="0"/>
              <a:t>, wykonane poza połączeniami wyrównawczymi głównymi tworząc strefę ekwipotencjalną w zasadzie w całym budynku.</a:t>
            </a:r>
          </a:p>
        </p:txBody>
      </p:sp>
    </p:spTree>
    <p:extLst>
      <p:ext uri="{BB962C8B-B14F-4D97-AF65-F5344CB8AC3E}">
        <p14:creationId xmlns:p14="http://schemas.microsoft.com/office/powerpoint/2010/main" val="296328259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CA1A7F-A0AB-3361-DBF6-79602FBC091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9017CEF-80DA-103A-9AFD-BFF568AD7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17A71AD-438C-6A50-A51C-02896918AC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0D9C1A8-8053-6B67-09B2-76CA4868E0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CABE76C-053C-4B50-05DA-00EB7C2DF4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A973A17-B156-378A-8D3D-389372F4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512DB8D6-C0F0-7B2B-18C2-813037FCAD45}"/>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6" name="Tytuł 1">
            <a:extLst>
              <a:ext uri="{FF2B5EF4-FFF2-40B4-BE49-F238E27FC236}">
                <a16:creationId xmlns:a16="http://schemas.microsoft.com/office/drawing/2014/main" id="{566574E4-BDC5-2697-0CFC-43903803332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uzupełniająca</a:t>
            </a:r>
            <a:br>
              <a:rPr lang="pl-PL" sz="3600" dirty="0">
                <a:solidFill>
                  <a:srgbClr val="FFFFFF"/>
                </a:solidFill>
              </a:rPr>
            </a:br>
            <a:r>
              <a:rPr lang="pl-PL" sz="3600" dirty="0">
                <a:solidFill>
                  <a:srgbClr val="FFFFFF"/>
                </a:solidFill>
              </a:rPr>
              <a:t>Połączenia wyrównawcze ochronne</a:t>
            </a:r>
          </a:p>
        </p:txBody>
      </p:sp>
      <p:sp>
        <p:nvSpPr>
          <p:cNvPr id="7" name="Rectangle 2">
            <a:extLst>
              <a:ext uri="{FF2B5EF4-FFF2-40B4-BE49-F238E27FC236}">
                <a16:creationId xmlns:a16="http://schemas.microsoft.com/office/drawing/2014/main" id="{D74EB151-B267-39DD-B6AA-8BB7F1DFE7D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426E45C3-C740-64B9-9DD7-5796EC95BDCD}"/>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Są one stosowane w części budynku, obejmują tylko określone urządzenia i stanowią redundancję w odniesieniu do połączeń ochronnych PE pod warunkiem, że mają osobny zacisk wyrównawczy i oddzielny przewód wyrównawczy osobno ułożony. Zasięg ich strefy </a:t>
            </a:r>
            <a:r>
              <a:rPr lang="pl-PL" dirty="0" err="1"/>
              <a:t>ekwipotencjalizacji</a:t>
            </a:r>
            <a:r>
              <a:rPr lang="pl-PL" dirty="0"/>
              <a:t> jest ograniczony do wnętrza urządzenia elektrycznego (rozdzielnicy, sterownicy, przekształtnika), pojedynczego po mieszczenia (łazienki, sauny, kuchni zbiorowego żywienia, serwerowni, krytego basenu pływackie go), zespołu funkcjonalnie powiązanych pomieszczeń itp.  </a:t>
            </a:r>
          </a:p>
        </p:txBody>
      </p:sp>
    </p:spTree>
    <p:extLst>
      <p:ext uri="{BB962C8B-B14F-4D97-AF65-F5344CB8AC3E}">
        <p14:creationId xmlns:p14="http://schemas.microsoft.com/office/powerpoint/2010/main" val="127357354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454227-5F4F-A6BF-9DBB-871A110FFAA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4D63DB0-96F4-240B-6BA0-102A37D5C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88EBACE-EA57-5A8F-5F45-AB0FA9584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F51A2DA-65FC-1512-89B2-A0351002C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83FC2F3-492E-2899-3DDE-E05FBA09D4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66FC02C-5223-1229-51BD-728DA3C84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6F93061-7D14-3F1D-39B3-3022A323190A}"/>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6" name="Tytuł 1">
            <a:extLst>
              <a:ext uri="{FF2B5EF4-FFF2-40B4-BE49-F238E27FC236}">
                <a16:creationId xmlns:a16="http://schemas.microsoft.com/office/drawing/2014/main" id="{E90039C0-D2AB-AF2F-3DFE-D6DD7F4574A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uzupełniająca</a:t>
            </a:r>
            <a:br>
              <a:rPr lang="pl-PL" sz="3600" dirty="0">
                <a:solidFill>
                  <a:srgbClr val="FFFFFF"/>
                </a:solidFill>
              </a:rPr>
            </a:br>
            <a:r>
              <a:rPr lang="pl-PL" sz="3600" dirty="0">
                <a:solidFill>
                  <a:srgbClr val="FFFFFF"/>
                </a:solidFill>
              </a:rPr>
              <a:t>Połączenia wyrównawcze ochronne</a:t>
            </a:r>
          </a:p>
        </p:txBody>
      </p:sp>
      <p:sp>
        <p:nvSpPr>
          <p:cNvPr id="7" name="Rectangle 2">
            <a:extLst>
              <a:ext uri="{FF2B5EF4-FFF2-40B4-BE49-F238E27FC236}">
                <a16:creationId xmlns:a16="http://schemas.microsoft.com/office/drawing/2014/main" id="{2F2E5BC8-A7DD-143C-2A98-43E2BBD2037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CB806D28-595E-E6F7-2DC2-247EEC6F1694}"/>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W odróżnieniu od połączeń wyrównawczych głównych, połączenia wyrównawcze miejscowe wolno wykonać bez pośrednictwa szyny wyrównawczej, jeżeli wymagania dodatkowe dla obiektów specjalnych takiej szyny nie wymagają. </a:t>
            </a:r>
          </a:p>
          <a:p>
            <a:pPr marL="0" indent="0">
              <a:buNone/>
            </a:pPr>
            <a:r>
              <a:rPr lang="pl-PL" b="1" dirty="0"/>
              <a:t>Dodatkowe połączenia wyrównawcze miejscowe będą prawidłowo spełniać swoją funkcje tylko przy prawidłowo wykonanych połączeniach wyrównawczych głównych.</a:t>
            </a:r>
          </a:p>
          <a:p>
            <a:pPr marL="0" indent="0">
              <a:buNone/>
            </a:pPr>
            <a:r>
              <a:rPr lang="pl-PL" dirty="0"/>
              <a:t>Zasadę funkcjonowania przedstawia rysunek.</a:t>
            </a:r>
          </a:p>
        </p:txBody>
      </p:sp>
    </p:spTree>
    <p:extLst>
      <p:ext uri="{BB962C8B-B14F-4D97-AF65-F5344CB8AC3E}">
        <p14:creationId xmlns:p14="http://schemas.microsoft.com/office/powerpoint/2010/main" val="405850669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EEECE8-FC4D-A364-AE65-E1EDC7A38F9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3016977-1FAF-BD99-2D5A-F8D6ECC8A7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3F2C7497-8922-766F-6994-8876E42D9E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00D5F02-41CE-1D64-3A7B-0E5E7D2CA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9C94291-615D-AC7D-2F60-8A6C5EA05B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9F3BF9E-C6A4-0036-ED07-42C54932CB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8E11B7C8-1873-56D0-84F3-706EF671CC38}"/>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6" name="Tytuł 1">
            <a:extLst>
              <a:ext uri="{FF2B5EF4-FFF2-40B4-BE49-F238E27FC236}">
                <a16:creationId xmlns:a16="http://schemas.microsoft.com/office/drawing/2014/main" id="{6C4ADB0E-0C76-98FA-9C10-EAD1CD1C8A5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uzupełniająca</a:t>
            </a:r>
            <a:br>
              <a:rPr lang="pl-PL" sz="3600" dirty="0">
                <a:solidFill>
                  <a:srgbClr val="FFFFFF"/>
                </a:solidFill>
              </a:rPr>
            </a:br>
            <a:r>
              <a:rPr lang="pl-PL" sz="3600" dirty="0">
                <a:solidFill>
                  <a:srgbClr val="FFFFFF"/>
                </a:solidFill>
              </a:rPr>
              <a:t>Połączenia wyrównawcze ochronne</a:t>
            </a:r>
          </a:p>
        </p:txBody>
      </p:sp>
      <p:sp>
        <p:nvSpPr>
          <p:cNvPr id="7" name="Rectangle 2">
            <a:extLst>
              <a:ext uri="{FF2B5EF4-FFF2-40B4-BE49-F238E27FC236}">
                <a16:creationId xmlns:a16="http://schemas.microsoft.com/office/drawing/2014/main" id="{CDA30BD8-89E8-3F77-B29C-6B4427ACF66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9952DA93-DEC7-B621-5EBB-6D2C1DE31DE6}"/>
              </a:ext>
            </a:extLst>
          </p:cNvPr>
          <p:cNvSpPr>
            <a:spLocks noGrp="1"/>
          </p:cNvSpPr>
          <p:nvPr>
            <p:ph idx="4294967295"/>
          </p:nvPr>
        </p:nvSpPr>
        <p:spPr>
          <a:xfrm>
            <a:off x="152400" y="1771048"/>
            <a:ext cx="3587733" cy="4909151"/>
          </a:xfrm>
          <a:prstGeom prst="rect">
            <a:avLst/>
          </a:prstGeom>
        </p:spPr>
        <p:txBody>
          <a:bodyPr anchor="ctr">
            <a:noAutofit/>
          </a:bodyPr>
          <a:lstStyle/>
          <a:p>
            <a:pPr marL="0" indent="0">
              <a:buNone/>
            </a:pPr>
            <a:r>
              <a:rPr lang="pl-PL" dirty="0"/>
              <a:t>Zapobieganie porażeniu w przypadku podwójnego uszkodzenia realizowane przez połączenia wyrównawcze miejscowe.</a:t>
            </a:r>
          </a:p>
          <a:p>
            <a:pPr marL="0" indent="0">
              <a:buNone/>
            </a:pPr>
            <a:endParaRPr lang="pl-PL" dirty="0"/>
          </a:p>
        </p:txBody>
      </p:sp>
      <p:pic>
        <p:nvPicPr>
          <p:cNvPr id="4" name="Obraz 3">
            <a:extLst>
              <a:ext uri="{FF2B5EF4-FFF2-40B4-BE49-F238E27FC236}">
                <a16:creationId xmlns:a16="http://schemas.microsoft.com/office/drawing/2014/main" id="{305B9381-FCA7-E16E-A7B2-755E63E5B91F}"/>
              </a:ext>
            </a:extLst>
          </p:cNvPr>
          <p:cNvPicPr>
            <a:picLocks noChangeAspect="1"/>
          </p:cNvPicPr>
          <p:nvPr/>
        </p:nvPicPr>
        <p:blipFill>
          <a:blip r:embed="rId3"/>
          <a:stretch>
            <a:fillRect/>
          </a:stretch>
        </p:blipFill>
        <p:spPr>
          <a:xfrm>
            <a:off x="3752833" y="1622744"/>
            <a:ext cx="8426467" cy="5235256"/>
          </a:xfrm>
          <a:prstGeom prst="rect">
            <a:avLst/>
          </a:prstGeom>
        </p:spPr>
      </p:pic>
    </p:spTree>
    <p:extLst>
      <p:ext uri="{BB962C8B-B14F-4D97-AF65-F5344CB8AC3E}">
        <p14:creationId xmlns:p14="http://schemas.microsoft.com/office/powerpoint/2010/main" val="160076751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840D9B-FDC2-A509-0C20-3BEE227C4D7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CF17D7D-A308-BB9A-DFFA-5E8D6ABD4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4D59FCEB-1C45-5A3A-D0D7-39E0FDEAF0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B152402-FA16-8BC2-67CD-78697E860E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06A8697-D283-CD1C-343B-281C9923E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2FC8E64-227E-542C-E8BD-4546EB742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1DC3426-3B88-C4F9-4885-F677EFF63923}"/>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E579121C-4B40-17FE-3D79-F459BFA4183E}"/>
              </a:ext>
            </a:extLst>
          </p:cNvPr>
          <p:cNvSpPr>
            <a:spLocks noGrp="1"/>
          </p:cNvSpPr>
          <p:nvPr>
            <p:ph idx="4294967295"/>
          </p:nvPr>
        </p:nvSpPr>
        <p:spPr>
          <a:xfrm>
            <a:off x="152400" y="1771048"/>
            <a:ext cx="11874500" cy="4937759"/>
          </a:xfrm>
          <a:prstGeom prst="rect">
            <a:avLst/>
          </a:prstGeom>
        </p:spPr>
        <p:txBody>
          <a:bodyPr anchor="ctr">
            <a:noAutofit/>
          </a:bodyPr>
          <a:lstStyle/>
          <a:p>
            <a:pPr marL="0" indent="0" algn="ctr">
              <a:buNone/>
            </a:pPr>
            <a:r>
              <a:rPr lang="pl-PL" b="1" dirty="0"/>
              <a:t>Czym są inteligentne budynki?</a:t>
            </a:r>
            <a:r>
              <a:rPr lang="pl-PL" dirty="0"/>
              <a:t> </a:t>
            </a:r>
          </a:p>
          <a:p>
            <a:pPr marL="0" indent="0">
              <a:buNone/>
            </a:pPr>
            <a:endParaRPr lang="pl-PL" dirty="0"/>
          </a:p>
          <a:p>
            <a:pPr marL="0" indent="0">
              <a:buNone/>
            </a:pPr>
            <a:r>
              <a:rPr lang="pl-PL" dirty="0"/>
              <a:t>Budynki, które wykorzystują zaawansowane technologie do zarządzania systemami i usługami, zwiększając komfort, efektywność energetyczną oraz bezpieczeństwo.</a:t>
            </a:r>
          </a:p>
        </p:txBody>
      </p:sp>
      <p:sp>
        <p:nvSpPr>
          <p:cNvPr id="6" name="Tytuł 1">
            <a:extLst>
              <a:ext uri="{FF2B5EF4-FFF2-40B4-BE49-F238E27FC236}">
                <a16:creationId xmlns:a16="http://schemas.microsoft.com/office/drawing/2014/main" id="{6BBB32BE-A4DB-2C89-97F6-B2F97722FB1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pl-PL" sz="3600" dirty="0">
                <a:solidFill>
                  <a:srgbClr val="FFFFFF"/>
                </a:solidFill>
                <a:latin typeface="Aptos Display" panose="02110004020202020204"/>
              </a:rPr>
              <a:t>?</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1BF0CF25-0D0B-1F2A-88E3-7B63AF98AF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9A2BE97F-E58F-B3E2-00B3-4B786980203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88407006"/>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92AA81-F42A-4728-07DF-DAFF377E176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B52D03E-9CDE-3CA6-61C3-ED649CB643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97E03DA-34D4-5734-13BE-9852295448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71C101C-061C-F65D-4485-353F975B1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36A7E4F-789E-DD7A-D9B0-32995FEBB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96935C7-81B2-EA37-7A10-560A49143E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9F22B5C-66D2-E931-14AE-23B147241E28}"/>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8240BD7F-C30A-C7E6-854D-ACB4B2CE0F15}"/>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Zarządzanie Systemami</a:t>
            </a:r>
            <a:endParaRPr lang="pl-PL" dirty="0"/>
          </a:p>
          <a:p>
            <a:pPr lvl="1"/>
            <a:r>
              <a:rPr lang="pl-PL" dirty="0"/>
              <a:t>Automatyzacja procesów (oświetlenie, HVAC, bezpieczeństwo).</a:t>
            </a:r>
          </a:p>
          <a:p>
            <a:pPr marL="0" indent="0">
              <a:buNone/>
            </a:pPr>
            <a:r>
              <a:rPr lang="pl-PL" b="1" dirty="0"/>
              <a:t>Integracja Technologii</a:t>
            </a:r>
            <a:endParaRPr lang="pl-PL" dirty="0"/>
          </a:p>
          <a:p>
            <a:pPr lvl="1"/>
            <a:r>
              <a:rPr lang="pl-PL" dirty="0"/>
              <a:t>Współpraca różnych systemów (BMS, </a:t>
            </a:r>
            <a:r>
              <a:rPr lang="pl-PL" dirty="0" err="1"/>
              <a:t>IoT</a:t>
            </a:r>
            <a:r>
              <a:rPr lang="pl-PL" dirty="0"/>
              <a:t>, AI).</a:t>
            </a:r>
          </a:p>
          <a:p>
            <a:pPr marL="0" indent="0">
              <a:buNone/>
            </a:pPr>
            <a:r>
              <a:rPr lang="pl-PL" b="1" dirty="0"/>
              <a:t>Interaktywność</a:t>
            </a:r>
            <a:endParaRPr lang="pl-PL" dirty="0"/>
          </a:p>
          <a:p>
            <a:pPr lvl="1"/>
            <a:r>
              <a:rPr lang="pl-PL" dirty="0"/>
              <a:t>Możliwość komunikacji z użytkownikami (np. aplikacje mobilne).</a:t>
            </a:r>
          </a:p>
        </p:txBody>
      </p:sp>
      <p:sp>
        <p:nvSpPr>
          <p:cNvPr id="6" name="Tytuł 1">
            <a:extLst>
              <a:ext uri="{FF2B5EF4-FFF2-40B4-BE49-F238E27FC236}">
                <a16:creationId xmlns:a16="http://schemas.microsoft.com/office/drawing/2014/main" id="{3A99900A-5EDA-8E93-9F8B-9E0CA0A8548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pl-PL" sz="3600" dirty="0">
                <a:solidFill>
                  <a:srgbClr val="FFFFFF"/>
                </a:solidFill>
                <a:latin typeface="Aptos Display" panose="02110004020202020204"/>
              </a:rPr>
              <a:t>Kluczowe elementy</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95FCF91F-8DEA-49B7-364B-FB5B62CD940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00250CCB-AD9A-DAC9-E1C7-E7E7AB34713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2131625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36C924-9E5C-E594-C943-CDDBCD5F1AB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A73288A-FE83-9109-FB8B-811DE9B86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40D677F-97E4-93A4-4245-9A30DF4DF7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FE34264-3BEE-59EC-7D53-3F62301B8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D57F44B-D68B-52DC-98D4-32C651F9DF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D133E7E-7AF7-A602-FFE0-C46BC81C7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F3FCAB7-7CCB-29DC-5C76-6360FB342EFE}"/>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C18A547F-4CE9-FE26-5DAA-BEDAB020EE59}"/>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Inteligentny budynek</a:t>
            </a:r>
            <a:r>
              <a:rPr lang="pl-PL" dirty="0"/>
              <a:t> to obiekt, który: </a:t>
            </a:r>
          </a:p>
          <a:p>
            <a:pPr marL="0" indent="0">
              <a:buNone/>
            </a:pPr>
            <a:endParaRPr lang="pl-PL" dirty="0"/>
          </a:p>
          <a:p>
            <a:pPr marL="0" indent="0">
              <a:buNone/>
            </a:pPr>
            <a:r>
              <a:rPr lang="pl-PL" b="1" dirty="0"/>
              <a:t>Wykorzystuje technologie informacyjne i komunikacyjne</a:t>
            </a:r>
            <a:r>
              <a:rPr lang="pl-PL" dirty="0"/>
              <a:t> do zarządzania budynkiem.</a:t>
            </a:r>
          </a:p>
          <a:p>
            <a:pPr marL="0" indent="0">
              <a:buNone/>
            </a:pPr>
            <a:r>
              <a:rPr lang="pl-PL" b="1" dirty="0"/>
              <a:t>Oferuje efektywność energetyczną</a:t>
            </a:r>
            <a:r>
              <a:rPr lang="pl-PL" dirty="0"/>
              <a:t> i zrównoważony rozwój.</a:t>
            </a:r>
          </a:p>
          <a:p>
            <a:pPr marL="0" indent="0">
              <a:buNone/>
            </a:pPr>
            <a:r>
              <a:rPr lang="pl-PL" b="1" dirty="0"/>
              <a:t>Zapewnia komfort użytkowników</a:t>
            </a:r>
            <a:r>
              <a:rPr lang="pl-PL" dirty="0"/>
              <a:t> poprzez automatyzację i personalizację.</a:t>
            </a:r>
          </a:p>
          <a:p>
            <a:pPr marL="0" indent="0">
              <a:buNone/>
            </a:pPr>
            <a:r>
              <a:rPr lang="pl-PL" b="1" dirty="0"/>
              <a:t>Zwiększa bezpieczeństwo</a:t>
            </a:r>
            <a:r>
              <a:rPr lang="pl-PL" dirty="0"/>
              <a:t> poprzez zaawansowane systemy monitorowania i kontroli dostępu.</a:t>
            </a:r>
          </a:p>
        </p:txBody>
      </p:sp>
      <p:sp>
        <p:nvSpPr>
          <p:cNvPr id="6" name="Tytuł 1">
            <a:extLst>
              <a:ext uri="{FF2B5EF4-FFF2-40B4-BE49-F238E27FC236}">
                <a16:creationId xmlns:a16="http://schemas.microsoft.com/office/drawing/2014/main" id="{3E5336DC-C813-C36E-190B-B8390312492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Definicja</a:t>
            </a:r>
          </a:p>
        </p:txBody>
      </p:sp>
      <p:sp>
        <p:nvSpPr>
          <p:cNvPr id="7" name="Rectangle 2">
            <a:extLst>
              <a:ext uri="{FF2B5EF4-FFF2-40B4-BE49-F238E27FC236}">
                <a16:creationId xmlns:a16="http://schemas.microsoft.com/office/drawing/2014/main" id="{BECD6662-B47B-0BBD-0E51-FA1E295A341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CE9BA254-2C70-2EF4-7316-E749C0FFD47D}"/>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45533444"/>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B69B788-332B-3016-B9E7-020162143A9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71DF6DE-EAEE-0846-0243-67EA4AE6E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9FC614C-2105-22DF-182C-9B1DD1145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002EDFF-F1DE-E925-A9E9-BADD004698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3DFAA93-2084-A6C7-8969-9618B9E2C7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BF56E51-AA8C-9A07-DE1C-2A81319FC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5CACCE1-0774-278D-1B92-97890BB898DA}"/>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87450ED0-9482-BC68-A4AB-DB549BD09906}"/>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Kluczowe Technologie</a:t>
            </a:r>
          </a:p>
          <a:p>
            <a:r>
              <a:rPr lang="pl-PL" dirty="0"/>
              <a:t>Systemy Zarządzania Budynkiem (BMS) - Centralne zarządzanie systemami.</a:t>
            </a:r>
          </a:p>
          <a:p>
            <a:r>
              <a:rPr lang="pl-PL" dirty="0"/>
              <a:t>Internet Rzeczy (</a:t>
            </a:r>
            <a:r>
              <a:rPr lang="pl-PL" dirty="0" err="1"/>
              <a:t>IoT</a:t>
            </a:r>
            <a:r>
              <a:rPr lang="pl-PL" dirty="0"/>
              <a:t>) - Połączenie urządzeń w sieci do wymiany danych.</a:t>
            </a:r>
          </a:p>
          <a:p>
            <a:r>
              <a:rPr lang="pl-PL" dirty="0"/>
              <a:t>Sztuczna Inteligencja (AI) - Analiza danych i optymalizacja działania</a:t>
            </a:r>
          </a:p>
          <a:p>
            <a:pPr marL="0" indent="0">
              <a:buNone/>
            </a:pPr>
            <a:r>
              <a:rPr lang="pl-PL" b="1" dirty="0"/>
              <a:t>Korzyści Inteligentnych Budynków</a:t>
            </a:r>
          </a:p>
          <a:p>
            <a:r>
              <a:rPr lang="pl-PL" dirty="0"/>
              <a:t>Efektywność Energetyczna - Redukcja zużycia energii i kosztów operacyjnych.</a:t>
            </a:r>
          </a:p>
          <a:p>
            <a:r>
              <a:rPr lang="pl-PL" dirty="0"/>
              <a:t>Komfort Użytkowników - Zwiększenie satysfakcji mieszkańców i użytkowników.</a:t>
            </a:r>
          </a:p>
          <a:p>
            <a:r>
              <a:rPr lang="pl-PL" dirty="0"/>
              <a:t>Bezpieczeństwo </a:t>
            </a:r>
            <a:r>
              <a:rPr lang="pl-PL" b="1" dirty="0"/>
              <a:t>- </a:t>
            </a:r>
            <a:r>
              <a:rPr lang="pl-PL" dirty="0"/>
              <a:t>Zwiększone monitorowanie i reakcja na zagrożenia.</a:t>
            </a:r>
          </a:p>
        </p:txBody>
      </p:sp>
      <p:sp>
        <p:nvSpPr>
          <p:cNvPr id="6" name="Tytuł 1">
            <a:extLst>
              <a:ext uri="{FF2B5EF4-FFF2-40B4-BE49-F238E27FC236}">
                <a16:creationId xmlns:a16="http://schemas.microsoft.com/office/drawing/2014/main" id="{6890B277-B3A1-80A3-4515-B24270DE4EA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pl-PL" sz="3600" dirty="0">
                <a:solidFill>
                  <a:srgbClr val="FFFFFF"/>
                </a:solidFill>
                <a:latin typeface="Aptos Display" panose="02110004020202020204"/>
              </a:rPr>
              <a:t>Technologie i korzyści</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842B6E02-6ABB-B269-9B9E-80470FB41C4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BB116523-D523-DEE2-A747-A88957DA6E7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96513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7EA82F-612A-E373-3F75-682E2DBC4BA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AB7066A-D7A7-28C8-6207-0643AE8808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AC3A8B1-9B4D-8BEF-FDF8-54DEF8093F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5D7588C-FA3A-2F55-1433-E6C6DED385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AC01BEC-710B-AE9D-9901-BC664874EF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686CA1C-D5B7-F8A1-28B3-81C6748125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BB030312-AC5C-700E-0DFA-7E910F2DDCF2}"/>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Urządzenia zabezpieczające</a:t>
            </a:r>
          </a:p>
        </p:txBody>
      </p:sp>
      <p:sp>
        <p:nvSpPr>
          <p:cNvPr id="3" name="Symbol zastępczy zawartości 2">
            <a:extLst>
              <a:ext uri="{FF2B5EF4-FFF2-40B4-BE49-F238E27FC236}">
                <a16:creationId xmlns:a16="http://schemas.microsoft.com/office/drawing/2014/main" id="{1C823298-E5EF-F8C4-E3EA-314657C6DA0B}"/>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Jako urządzenia zabezpieczające w przeciwieństwie do wyłączników instalacyjnych nadprądowych pełni w instalacjach elektrycznych zupełnie inną funkcję. A mianowicie odpowiedzialne są za ochronę przeciwporażeniową i przeciwpożarową.</a:t>
            </a:r>
            <a:br>
              <a:rPr lang="pl-PL" dirty="0"/>
            </a:br>
            <a:r>
              <a:rPr lang="pl-PL" dirty="0"/>
              <a:t>Urządzenia te ze względu na konstrukcję wykrywają i reagują na prądy płynące poza właściwie chronionym obwodem elektrycznym. </a:t>
            </a:r>
          </a:p>
        </p:txBody>
      </p:sp>
      <p:sp>
        <p:nvSpPr>
          <p:cNvPr id="6" name="Tytuł 1">
            <a:extLst>
              <a:ext uri="{FF2B5EF4-FFF2-40B4-BE49-F238E27FC236}">
                <a16:creationId xmlns:a16="http://schemas.microsoft.com/office/drawing/2014/main" id="{C96950D0-77D6-70B6-C8F9-4FE394D7DE7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Wyłączniki różnicowoprądowe</a:t>
            </a:r>
          </a:p>
        </p:txBody>
      </p:sp>
      <p:sp>
        <p:nvSpPr>
          <p:cNvPr id="7" name="Rectangle 2">
            <a:extLst>
              <a:ext uri="{FF2B5EF4-FFF2-40B4-BE49-F238E27FC236}">
                <a16:creationId xmlns:a16="http://schemas.microsoft.com/office/drawing/2014/main" id="{3059F3AA-B176-FBC0-AA20-8950646B458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1134B02F-7A45-0906-143B-BC685D9E221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0867703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79AE235-2077-9B4D-9880-537FE20D488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0A5729F-A787-694F-2116-BAE278BD6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63B7C10-ED59-8430-CA65-3259E5FD44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9DEF483-BA76-C1D3-55AF-5EC00DF001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EEE6DBE-ABD8-8AD4-8839-8F74C7B152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8DE877D-B334-CCA7-86BE-1D6D343342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325DDEC-2C38-56F5-B80D-9B523B267B96}"/>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1BF0DC55-9B9C-57E2-B58A-192F3E51482D}"/>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1. Wczesne Inicjatywy (Lata 1960-1970)</a:t>
            </a:r>
          </a:p>
          <a:p>
            <a:r>
              <a:rPr lang="pl-PL" b="1" dirty="0"/>
              <a:t>Początki automatyzacji</a:t>
            </a:r>
            <a:r>
              <a:rPr lang="pl-PL" dirty="0"/>
              <a:t>: </a:t>
            </a:r>
          </a:p>
          <a:p>
            <a:pPr lvl="1"/>
            <a:r>
              <a:rPr lang="pl-PL" dirty="0"/>
              <a:t>W latach 60. i 70. XX wieku rozpoczęto wprowadzanie podstawowych systemów automatyzacji w budynkach, takich jak centralne ogrzewanie i systemy wentylacyjne.</a:t>
            </a:r>
          </a:p>
          <a:p>
            <a:r>
              <a:rPr lang="pl-PL" b="1" dirty="0"/>
              <a:t>Pierwsze systemy BMS</a:t>
            </a:r>
            <a:r>
              <a:rPr lang="pl-PL" dirty="0"/>
              <a:t>:</a:t>
            </a:r>
          </a:p>
          <a:p>
            <a:pPr lvl="1"/>
            <a:r>
              <a:rPr lang="pl-PL" dirty="0"/>
              <a:t>Pojawienie się pierwszych systemów zarządzania budynkiem (BMS), które umożliwiały monitorowanie i kontrolowanie różnych instalacji.</a:t>
            </a:r>
          </a:p>
        </p:txBody>
      </p:sp>
      <p:sp>
        <p:nvSpPr>
          <p:cNvPr id="6" name="Tytuł 1">
            <a:extLst>
              <a:ext uri="{FF2B5EF4-FFF2-40B4-BE49-F238E27FC236}">
                <a16:creationId xmlns:a16="http://schemas.microsoft.com/office/drawing/2014/main" id="{478FF6D4-AE0E-8D3D-010B-D03CB8826CA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Historia</a:t>
            </a:r>
          </a:p>
        </p:txBody>
      </p:sp>
      <p:sp>
        <p:nvSpPr>
          <p:cNvPr id="7" name="Rectangle 2">
            <a:extLst>
              <a:ext uri="{FF2B5EF4-FFF2-40B4-BE49-F238E27FC236}">
                <a16:creationId xmlns:a16="http://schemas.microsoft.com/office/drawing/2014/main" id="{1148DDAF-10EF-C91F-632D-449EF2E7DD8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7C6602CB-75A6-0CDC-68FB-C1FE583F6E4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9397589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F74B45-3E0A-7B4B-D02F-B6751A761F0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D9D3FEA-A01F-40A2-8DFF-5F26FECAAF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DCF23C03-2EED-55C8-4345-4C98482C9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6BE9B7B-EB5D-7DBA-8AF5-B05FA0753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00585A8-7244-8AAA-8A7E-9470613264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80D7DCF-3074-817E-92A6-A16C2A0A7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EF346F2D-9F45-EE2B-4460-DF21DBA5E323}"/>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0701F3BB-FD3F-9EDF-D69A-DCFA92B9C241}"/>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2. Rozwój Technologii (Lata 1980-1990)</a:t>
            </a:r>
          </a:p>
          <a:p>
            <a:r>
              <a:rPr lang="pl-PL" b="1" dirty="0"/>
              <a:t>Wprowadzenie komputerów</a:t>
            </a:r>
            <a:r>
              <a:rPr lang="pl-PL" dirty="0"/>
              <a:t>:</a:t>
            </a:r>
          </a:p>
          <a:p>
            <a:pPr lvl="1"/>
            <a:r>
              <a:rPr lang="pl-PL" dirty="0"/>
              <a:t>Wzrost dostępności komputerów osobistych umożliwił bardziej zaawansowane systemy zarządzania budynkiem.</a:t>
            </a:r>
          </a:p>
          <a:p>
            <a:r>
              <a:rPr lang="pl-PL" b="1" dirty="0"/>
              <a:t>Protokół komunikacyjny</a:t>
            </a:r>
            <a:r>
              <a:rPr lang="pl-PL" dirty="0"/>
              <a:t>:</a:t>
            </a:r>
          </a:p>
          <a:p>
            <a:pPr lvl="1"/>
            <a:r>
              <a:rPr lang="pl-PL" dirty="0"/>
              <a:t>Wprowadzenie standardów komunikacyjnych, takich jak </a:t>
            </a:r>
            <a:r>
              <a:rPr lang="pl-PL" dirty="0" err="1"/>
              <a:t>BACnet</a:t>
            </a:r>
            <a:r>
              <a:rPr lang="pl-PL" dirty="0"/>
              <a:t> i </a:t>
            </a:r>
            <a:r>
              <a:rPr lang="pl-PL" dirty="0" err="1"/>
              <a:t>LonWorks</a:t>
            </a:r>
            <a:r>
              <a:rPr lang="pl-PL" dirty="0"/>
              <a:t>, które umożliwiły integrację różnych systemów.</a:t>
            </a:r>
          </a:p>
        </p:txBody>
      </p:sp>
      <p:sp>
        <p:nvSpPr>
          <p:cNvPr id="6" name="Tytuł 1">
            <a:extLst>
              <a:ext uri="{FF2B5EF4-FFF2-40B4-BE49-F238E27FC236}">
                <a16:creationId xmlns:a16="http://schemas.microsoft.com/office/drawing/2014/main" id="{DB250F21-0701-B3D6-C09C-DF25B158ED0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Historia</a:t>
            </a:r>
          </a:p>
        </p:txBody>
      </p:sp>
      <p:sp>
        <p:nvSpPr>
          <p:cNvPr id="7" name="Rectangle 2">
            <a:extLst>
              <a:ext uri="{FF2B5EF4-FFF2-40B4-BE49-F238E27FC236}">
                <a16:creationId xmlns:a16="http://schemas.microsoft.com/office/drawing/2014/main" id="{A977D7C0-BBB0-49E3-13F5-DB2B6C207F8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7DB555FB-8853-45CA-7032-99AAC256558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48402524"/>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753F90-4526-9F6C-C061-531136840C8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E37B9D1-F52D-8EBB-FE45-9A64BC836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C55EDA4E-A675-39ED-BEBA-146FBEC70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03F178C7-5FBF-1568-B2BC-11099CAB26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45FFE9F-15A5-75F9-F734-532EA01B5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E2DF067-CFFC-6620-6369-04DDFD38C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D72F756-0E40-1263-EF89-068E9AACE2D6}"/>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5CA8382F-7EBF-0BEE-35AB-F23FB405EC94}"/>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3. Era Automatyzacji (Lata 1990-2000)</a:t>
            </a:r>
          </a:p>
          <a:p>
            <a:r>
              <a:rPr lang="pl-PL" b="1" dirty="0"/>
              <a:t>Inteligentne systemy HVAC</a:t>
            </a:r>
            <a:r>
              <a:rPr lang="pl-PL" dirty="0"/>
              <a:t>:</a:t>
            </a:r>
          </a:p>
          <a:p>
            <a:pPr lvl="1"/>
            <a:r>
              <a:rPr lang="pl-PL" dirty="0"/>
              <a:t>Rozwój zaawansowanych systemów HVAC (Heating, </a:t>
            </a:r>
            <a:r>
              <a:rPr lang="pl-PL" dirty="0" err="1"/>
              <a:t>Ventilation</a:t>
            </a:r>
            <a:r>
              <a:rPr lang="pl-PL" dirty="0"/>
              <a:t>, </a:t>
            </a:r>
            <a:r>
              <a:rPr lang="pl-PL" dirty="0" err="1"/>
              <a:t>Air</a:t>
            </a:r>
            <a:r>
              <a:rPr lang="pl-PL" dirty="0"/>
              <a:t> </a:t>
            </a:r>
            <a:r>
              <a:rPr lang="pl-PL" dirty="0" err="1"/>
              <a:t>Conditioning</a:t>
            </a:r>
            <a:r>
              <a:rPr lang="pl-PL" dirty="0"/>
              <a:t>) które reagowały na zmieniające się warunki w budynku.</a:t>
            </a:r>
          </a:p>
          <a:p>
            <a:r>
              <a:rPr lang="pl-PL" b="1" dirty="0"/>
              <a:t>Bezpieczeństwo</a:t>
            </a:r>
            <a:r>
              <a:rPr lang="pl-PL" dirty="0"/>
              <a:t>:</a:t>
            </a:r>
          </a:p>
          <a:p>
            <a:pPr lvl="1"/>
            <a:r>
              <a:rPr lang="pl-PL" dirty="0"/>
              <a:t>Wzrost znaczenia systemów bezpieczeństwa, w tym monitoringu wideo i kontroli dostępu.</a:t>
            </a:r>
          </a:p>
        </p:txBody>
      </p:sp>
      <p:sp>
        <p:nvSpPr>
          <p:cNvPr id="6" name="Tytuł 1">
            <a:extLst>
              <a:ext uri="{FF2B5EF4-FFF2-40B4-BE49-F238E27FC236}">
                <a16:creationId xmlns:a16="http://schemas.microsoft.com/office/drawing/2014/main" id="{9022FAA0-69C8-1C2A-F4A4-35656759590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Historia</a:t>
            </a:r>
          </a:p>
        </p:txBody>
      </p:sp>
      <p:sp>
        <p:nvSpPr>
          <p:cNvPr id="7" name="Rectangle 2">
            <a:extLst>
              <a:ext uri="{FF2B5EF4-FFF2-40B4-BE49-F238E27FC236}">
                <a16:creationId xmlns:a16="http://schemas.microsoft.com/office/drawing/2014/main" id="{161AF0EA-A33E-D1BE-9CAE-0EDFF9DDB28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CFCBA395-750B-9552-945D-CDCD0FAF917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62018506"/>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32FCE7-6573-A461-67CB-596FE44D4D5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E99C085-C0B1-5F20-651F-B2A35F0B6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901DDE5-087C-0BDB-E411-3969834554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6E5AD09-602B-795E-8C38-16CD4DFC91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C0C36C9-DD9B-4E88-AF91-D3B010C2D0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7506F95-2CC9-4FBD-3207-92E70A59C1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3461686-B86A-D67A-7CB0-5EE38BFCFF63}"/>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A1E51933-F6BA-8C47-3F9F-E7C94683A8D2}"/>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4. Wzrost Popularności </a:t>
            </a:r>
            <a:r>
              <a:rPr lang="pl-PL" b="1" dirty="0" err="1"/>
              <a:t>IoT</a:t>
            </a:r>
            <a:r>
              <a:rPr lang="pl-PL" b="1" dirty="0"/>
              <a:t> (Lata 2000-2010)</a:t>
            </a:r>
          </a:p>
          <a:p>
            <a:r>
              <a:rPr lang="pl-PL" b="1" dirty="0"/>
              <a:t>Internet Rzeczy (</a:t>
            </a:r>
            <a:r>
              <a:rPr lang="pl-PL" b="1" dirty="0" err="1"/>
              <a:t>IoT</a:t>
            </a:r>
            <a:r>
              <a:rPr lang="pl-PL" b="1" dirty="0"/>
              <a:t>)</a:t>
            </a:r>
            <a:r>
              <a:rPr lang="pl-PL" dirty="0"/>
              <a:t>:</a:t>
            </a:r>
          </a:p>
          <a:p>
            <a:pPr lvl="1"/>
            <a:r>
              <a:rPr lang="pl-PL" dirty="0"/>
              <a:t>Pojawienie się </a:t>
            </a:r>
            <a:r>
              <a:rPr lang="pl-PL" dirty="0" err="1"/>
              <a:t>IoT</a:t>
            </a:r>
            <a:r>
              <a:rPr lang="pl-PL" dirty="0"/>
              <a:t> zrewolucjonizowało inteligentne budynki, umożliwiając połączenie urządzeń i zbieranie danych w czasie rzeczywistym.</a:t>
            </a:r>
          </a:p>
          <a:p>
            <a:r>
              <a:rPr lang="pl-PL" b="1" dirty="0"/>
              <a:t>Smart Home</a:t>
            </a:r>
            <a:r>
              <a:rPr lang="pl-PL" dirty="0"/>
              <a:t>:</a:t>
            </a:r>
          </a:p>
          <a:p>
            <a:pPr lvl="1"/>
            <a:r>
              <a:rPr lang="pl-PL" dirty="0"/>
              <a:t>Wzrost popularności inteligentnych domów, które umożliwiały użytkownikom kontrolowanie różnych systemów za pomocą smartfonów.</a:t>
            </a:r>
          </a:p>
        </p:txBody>
      </p:sp>
      <p:sp>
        <p:nvSpPr>
          <p:cNvPr id="6" name="Tytuł 1">
            <a:extLst>
              <a:ext uri="{FF2B5EF4-FFF2-40B4-BE49-F238E27FC236}">
                <a16:creationId xmlns:a16="http://schemas.microsoft.com/office/drawing/2014/main" id="{1321F5F9-70A5-62A5-B977-78B28A3D714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Historia</a:t>
            </a:r>
          </a:p>
        </p:txBody>
      </p:sp>
      <p:sp>
        <p:nvSpPr>
          <p:cNvPr id="7" name="Rectangle 2">
            <a:extLst>
              <a:ext uri="{FF2B5EF4-FFF2-40B4-BE49-F238E27FC236}">
                <a16:creationId xmlns:a16="http://schemas.microsoft.com/office/drawing/2014/main" id="{8FAB2DA5-FF97-2374-E3CE-ED24CC5E690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9514502D-C04B-1D7C-34B8-67C6E8A24FA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86712516"/>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7298B7F-41DF-1808-8CEB-4E736031B50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AFDA7F4-5841-D1BB-537B-37A51FD7D8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073C6D12-64B8-5382-0E5B-D24738160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7179440E-F3A1-57A7-58D9-4B8F65543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BD1FBFD-862E-6A15-5568-43C792EEF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D764B3A-BE91-CD08-7F0F-523928A39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B443403-7930-6F9F-51B3-3213E1187C65}"/>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4D2DC5B4-5378-8549-1B40-D0C4B5BEA0C3}"/>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5. Nowoczesne Rozwiązania (Lata 2010-2020)</a:t>
            </a:r>
          </a:p>
          <a:p>
            <a:r>
              <a:rPr lang="pl-PL" b="1" dirty="0"/>
              <a:t>Sztuczna inteligencja (AI)</a:t>
            </a:r>
            <a:r>
              <a:rPr lang="pl-PL" dirty="0"/>
              <a:t>:</a:t>
            </a:r>
          </a:p>
          <a:p>
            <a:pPr lvl="1"/>
            <a:r>
              <a:rPr lang="pl-PL" dirty="0"/>
              <a:t>Wykorzystanie AI do analizy danych, optymalizacji zużycia energii i automatyzacji procesów.</a:t>
            </a:r>
          </a:p>
          <a:p>
            <a:r>
              <a:rPr lang="pl-PL" b="1" dirty="0"/>
              <a:t>Zrównoważony rozwój</a:t>
            </a:r>
            <a:r>
              <a:rPr lang="pl-PL" dirty="0"/>
              <a:t>:</a:t>
            </a:r>
          </a:p>
          <a:p>
            <a:pPr lvl="1"/>
            <a:r>
              <a:rPr lang="pl-PL" dirty="0"/>
              <a:t>Rosnące zainteresowanie efektywnością energetyczną i certyfikacją zielonych budynków (LEED, BREEAM).</a:t>
            </a:r>
          </a:p>
        </p:txBody>
      </p:sp>
      <p:sp>
        <p:nvSpPr>
          <p:cNvPr id="6" name="Tytuł 1">
            <a:extLst>
              <a:ext uri="{FF2B5EF4-FFF2-40B4-BE49-F238E27FC236}">
                <a16:creationId xmlns:a16="http://schemas.microsoft.com/office/drawing/2014/main" id="{41280950-0E21-D72B-DF75-348D91F6C89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Historia</a:t>
            </a:r>
          </a:p>
        </p:txBody>
      </p:sp>
      <p:sp>
        <p:nvSpPr>
          <p:cNvPr id="7" name="Rectangle 2">
            <a:extLst>
              <a:ext uri="{FF2B5EF4-FFF2-40B4-BE49-F238E27FC236}">
                <a16:creationId xmlns:a16="http://schemas.microsoft.com/office/drawing/2014/main" id="{CC70625F-7E8F-65AA-97AF-A6B6322D088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C57E183A-0E6F-75B5-804C-CDD9F2A5041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56577765"/>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FD426E-2E57-1561-2623-B6574706C61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53EA035-A23D-C3D4-7F5C-534386ABE6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46A56A8-F8A8-C27B-3AC8-78379002D9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4D3A0149-A25D-757E-0480-68FDDE8EB3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D641911-DFBE-0E91-236E-A26E4EA8D1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26A6C3A-E2B0-F7A5-91F9-30DB540360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A676063A-31BA-4D26-E583-926FD423F4F4}"/>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E0C538DB-7469-AF04-A72B-3BF82A7E542C}"/>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6. Przyszłość Inteligentnych Budynków (2020 i później)</a:t>
            </a:r>
          </a:p>
          <a:p>
            <a:r>
              <a:rPr lang="pl-PL" b="1" dirty="0"/>
              <a:t>Smart </a:t>
            </a:r>
            <a:r>
              <a:rPr lang="pl-PL" b="1" dirty="0" err="1"/>
              <a:t>Cities</a:t>
            </a:r>
            <a:r>
              <a:rPr lang="pl-PL" dirty="0"/>
              <a:t>:</a:t>
            </a:r>
          </a:p>
          <a:p>
            <a:pPr lvl="1"/>
            <a:r>
              <a:rPr lang="pl-PL" dirty="0"/>
              <a:t>Integracja inteligentnych budynków w kontekście inteligentnych miast, które koncentrują się na zrównoważonym rozwoju i efektywności.</a:t>
            </a:r>
          </a:p>
          <a:p>
            <a:r>
              <a:rPr lang="pl-PL" b="1" dirty="0"/>
              <a:t>Nowe technologie</a:t>
            </a:r>
            <a:r>
              <a:rPr lang="pl-PL" dirty="0"/>
              <a:t>:</a:t>
            </a:r>
          </a:p>
          <a:p>
            <a:pPr lvl="1"/>
            <a:r>
              <a:rPr lang="pl-PL" dirty="0"/>
              <a:t>Postęp w dziedzinie chmury obliczeniowej, analizy big data i uczenia maszynowego, co prowadzi do jeszcze większej automatyzacji i personalizacji.</a:t>
            </a:r>
          </a:p>
        </p:txBody>
      </p:sp>
      <p:sp>
        <p:nvSpPr>
          <p:cNvPr id="6" name="Tytuł 1">
            <a:extLst>
              <a:ext uri="{FF2B5EF4-FFF2-40B4-BE49-F238E27FC236}">
                <a16:creationId xmlns:a16="http://schemas.microsoft.com/office/drawing/2014/main" id="{AC7D1846-AA66-5633-B082-3F49DE8F147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Historia</a:t>
            </a:r>
          </a:p>
        </p:txBody>
      </p:sp>
      <p:sp>
        <p:nvSpPr>
          <p:cNvPr id="7" name="Rectangle 2">
            <a:extLst>
              <a:ext uri="{FF2B5EF4-FFF2-40B4-BE49-F238E27FC236}">
                <a16:creationId xmlns:a16="http://schemas.microsoft.com/office/drawing/2014/main" id="{D2BC4DAD-2F19-9D07-C5DF-7033B243D9A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839F3F32-EE43-CAC8-8BF0-6F9F6A742984}"/>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94391589"/>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33C805-9657-79F8-711F-8B9F778DDF4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8F293E3-0564-7964-C0F8-736C78C51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730607A-A18A-BC98-8023-6F30F0854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4A27F607-3DB6-36A3-EE12-1A9DF92FB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BFF32BF-1C10-F250-333B-9656939604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F10EBDF-268B-CD6D-991A-3E09A0C26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D7461B91-20DB-31AE-704E-F60834794BEC}"/>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AD838355-C0CD-7C2E-1B35-833F866CDB4A}"/>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Systemy Zarządzania Budynkiem (BMS)</a:t>
            </a:r>
          </a:p>
          <a:p>
            <a:pPr marL="0" indent="0">
              <a:buNone/>
            </a:pPr>
            <a:r>
              <a:rPr lang="pl-PL" dirty="0"/>
              <a:t>Centralny system monitorujący i kontrolujący różne aspekty budynku, takie jak oświetlenie, ogrzewanie, wentylacja, klimatyzacja (HVAC), bezpieczeństwo i inne. BMS zbiera dane z czujników i urządzeń, aby zapewnić optymalne warunki w budynku oraz zminimalizować zużycie energii.</a:t>
            </a:r>
          </a:p>
          <a:p>
            <a:pPr marL="0" indent="0">
              <a:buNone/>
            </a:pPr>
            <a:r>
              <a:rPr lang="pl-PL" b="1" dirty="0"/>
              <a:t>Internet Rzeczy (</a:t>
            </a:r>
            <a:r>
              <a:rPr lang="pl-PL" b="1" dirty="0" err="1"/>
              <a:t>IoT</a:t>
            </a:r>
            <a:r>
              <a:rPr lang="pl-PL" b="1" dirty="0"/>
              <a:t>)</a:t>
            </a:r>
          </a:p>
          <a:p>
            <a:pPr marL="0" indent="0">
              <a:buNone/>
            </a:pPr>
            <a:r>
              <a:rPr lang="pl-PL" dirty="0"/>
              <a:t>Koncepcja, w której różne urządzenia i systemy są połączone w sieć, umożliwiając im wymianę danych i komunikację. W kontekście inteligentnych budynków </a:t>
            </a:r>
            <a:r>
              <a:rPr lang="pl-PL" dirty="0" err="1"/>
              <a:t>IoT</a:t>
            </a:r>
            <a:r>
              <a:rPr lang="pl-PL" dirty="0"/>
              <a:t> pozwala na zdalne monitorowanie i zarządzanie systemami, takimi jak czujniki temperatury, oświetlenie, czy urządzenia zabezpieczające.</a:t>
            </a:r>
          </a:p>
        </p:txBody>
      </p:sp>
      <p:sp>
        <p:nvSpPr>
          <p:cNvPr id="6" name="Tytuł 1">
            <a:extLst>
              <a:ext uri="{FF2B5EF4-FFF2-40B4-BE49-F238E27FC236}">
                <a16:creationId xmlns:a16="http://schemas.microsoft.com/office/drawing/2014/main" id="{CC8241B0-A719-2CEC-2746-3F0993728CB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pl-PL" sz="3600" dirty="0">
                <a:solidFill>
                  <a:srgbClr val="FFFFFF"/>
                </a:solidFill>
                <a:latin typeface="Aptos Display" panose="02110004020202020204"/>
              </a:rPr>
              <a:t>Pojęcia</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21A7F7CD-C8F0-F7BC-F90C-585A2452CF0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17D2F7C2-415F-8F05-7A31-565A6B83BBA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79452212"/>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D7585E-2173-46F6-E188-EC456478FD8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4519BE4-9940-DDF9-81C2-EE3131C8E7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0092723-0397-5FC4-8065-F943A4E42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0CE14C6D-A589-01CC-9121-5B8CCA99B1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6704D34-FBCF-3EB2-6B4E-F1D3F57836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64162E2-91F7-0193-CAD3-EA450677DE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8346064-2F9C-C95A-E924-A8C3AD22C6DA}"/>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B69F80C6-FD6F-FBCA-6169-E7474B24FC58}"/>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Automatyka Budowlana</a:t>
            </a:r>
          </a:p>
          <a:p>
            <a:pPr marL="0" indent="0">
              <a:buNone/>
            </a:pPr>
            <a:r>
              <a:rPr lang="pl-PL" dirty="0"/>
              <a:t>Zespół technologii i rozwiązań, które automatyzują różne procesy w budynkach, w tym kontrolę oświetlenia, HVAC, systemów bezpieczeństwa i innych. Automatyka budowlana zwiększa komfort użytkowników i efektywność energetyczną budynków.</a:t>
            </a:r>
          </a:p>
          <a:p>
            <a:pPr marL="0" indent="0">
              <a:buNone/>
            </a:pPr>
            <a:r>
              <a:rPr lang="pl-PL" b="1" dirty="0"/>
              <a:t>Protokół Komunikacyjny</a:t>
            </a:r>
          </a:p>
          <a:p>
            <a:pPr marL="0" indent="0">
              <a:buNone/>
            </a:pPr>
            <a:r>
              <a:rPr lang="pl-PL" dirty="0"/>
              <a:t>Zestaw reguł i standardów, które umożliwiają komunikację między różnymi systemami i urządzeniami w budynku. Przykłady to </a:t>
            </a:r>
            <a:r>
              <a:rPr lang="pl-PL" dirty="0" err="1"/>
              <a:t>BACnet</a:t>
            </a:r>
            <a:r>
              <a:rPr lang="pl-PL" dirty="0"/>
              <a:t>, KNX, LON, które pozwalają na integrację różnych technologii i zapewniają interoperacyjność.</a:t>
            </a:r>
          </a:p>
          <a:p>
            <a:pPr marL="0" indent="0">
              <a:buNone/>
            </a:pPr>
            <a:endParaRPr lang="pl-PL" dirty="0"/>
          </a:p>
        </p:txBody>
      </p:sp>
      <p:sp>
        <p:nvSpPr>
          <p:cNvPr id="6" name="Tytuł 1">
            <a:extLst>
              <a:ext uri="{FF2B5EF4-FFF2-40B4-BE49-F238E27FC236}">
                <a16:creationId xmlns:a16="http://schemas.microsoft.com/office/drawing/2014/main" id="{4887B301-561D-B8FD-B269-C1D65B3AA30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pl-PL" sz="3600" dirty="0">
                <a:solidFill>
                  <a:srgbClr val="FFFFFF"/>
                </a:solidFill>
                <a:latin typeface="Aptos Display" panose="02110004020202020204"/>
              </a:rPr>
              <a:t>Pojęcia</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22C7B50A-6262-71E9-CA95-8D1EEAFB375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61C79922-65D1-B95E-DAE3-72C95413741D}"/>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91324405"/>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2F296F-072A-2F53-5141-8CE7281D25B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7389ADA-6516-282F-CCF0-1F330B53B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3B48BA22-3D2A-8C8B-3D81-C6B711073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775CD71-0D17-3EF5-A0FA-434543CBFD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705FC8D-642F-58F9-943C-AC0A316E0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82B5262-52E7-8C50-4204-0394242256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9BA8038-CD96-56DA-3928-80E4B7445441}"/>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FA93388F-10FC-8C7C-9A0A-3C673FDA213D}"/>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Czujniki</a:t>
            </a:r>
          </a:p>
          <a:p>
            <a:pPr marL="0" indent="0">
              <a:buNone/>
            </a:pPr>
            <a:r>
              <a:rPr lang="pl-PL" dirty="0"/>
              <a:t>Urządzenia, które monitorują określone parametry w budynku, takie jak temperatura, wilgotność, obecność, czy poziom oświetlenia. Czujniki dostarczają danych do systemów BMS, co pozwala na automatyczne dostosowanie warunków w budynku.</a:t>
            </a:r>
          </a:p>
          <a:p>
            <a:pPr marL="0" indent="0">
              <a:buNone/>
            </a:pPr>
            <a:r>
              <a:rPr lang="pl-PL" b="1" dirty="0"/>
              <a:t>Wirtualne Systemy Przełączające (Virtual </a:t>
            </a:r>
            <a:r>
              <a:rPr lang="pl-PL" b="1" dirty="0" err="1"/>
              <a:t>Switches</a:t>
            </a:r>
            <a:r>
              <a:rPr lang="pl-PL" b="1" dirty="0"/>
              <a:t>) </a:t>
            </a:r>
            <a:r>
              <a:rPr lang="pl-PL" dirty="0"/>
              <a:t>Systemy, które umożliwiają zdalne zarządzanie urządzeniami i systemami w budynku poprzez aplikacje mobilne lub interfejsy webowe. Umożliwiają one użytkownikom zdalne sterowanie włączaniem i wyłączaniem urządzeń.</a:t>
            </a:r>
          </a:p>
        </p:txBody>
      </p:sp>
      <p:sp>
        <p:nvSpPr>
          <p:cNvPr id="6" name="Tytuł 1">
            <a:extLst>
              <a:ext uri="{FF2B5EF4-FFF2-40B4-BE49-F238E27FC236}">
                <a16:creationId xmlns:a16="http://schemas.microsoft.com/office/drawing/2014/main" id="{F1E0239F-26DD-3C4F-6249-AB0D1A18749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pl-PL" sz="3600" dirty="0">
                <a:solidFill>
                  <a:srgbClr val="FFFFFF"/>
                </a:solidFill>
                <a:latin typeface="Aptos Display" panose="02110004020202020204"/>
              </a:rPr>
              <a:t>Pojęcia</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EBE0D696-41C6-43BA-DA6D-E45FA763536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2825F288-E99D-C10C-A715-5B4E0295190D}"/>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84368264"/>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36A9A3-D1B1-20BA-BC0A-99ADFEECA14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389FB93-514F-97F0-76BA-077E952067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10862D74-FBF0-70D9-7B43-E972A06F6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D333B83-DF0A-E506-4A51-C6D5F3435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17CCF5E-E9DE-048C-19E2-38E3AF5D98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C597974-71A7-1851-7D74-1F975D32B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517A7596-0EC6-911A-2649-57C768474AAF}"/>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71C18F14-59C7-7DA6-01AD-BB1BFCC99125}"/>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Zrównoważony Rozwój</a:t>
            </a:r>
          </a:p>
          <a:p>
            <a:pPr marL="0" indent="0">
              <a:buNone/>
            </a:pPr>
            <a:r>
              <a:rPr lang="pl-PL" dirty="0"/>
              <a:t>Koncepcja projektowania i zarządzania budynkami w sposób, który minimalizuje ich wpływ na środowisko, zwiększa efektywność energetyczną i poprawia jakość życia użytkowników. Zrównoważony rozwój obejmuje wykorzystanie odnawialnych źródeł energii, efektywność materiałów budowlanych i redukcję odpadów.</a:t>
            </a:r>
          </a:p>
          <a:p>
            <a:pPr marL="0" indent="0">
              <a:buNone/>
            </a:pPr>
            <a:r>
              <a:rPr lang="pl-PL" b="1" dirty="0"/>
              <a:t>Certyfikaty Zielonych Budynków</a:t>
            </a:r>
          </a:p>
          <a:p>
            <a:pPr marL="0" indent="0">
              <a:buNone/>
            </a:pPr>
            <a:r>
              <a:rPr lang="pl-PL" dirty="0"/>
              <a:t>Systemy oceny, które klasyfikują budynki pod względem ich zrównoważonego rozwoju i efektywności energetycznej. Przykłady to LEED (</a:t>
            </a:r>
            <a:r>
              <a:rPr lang="pl-PL" dirty="0" err="1"/>
              <a:t>Leadership</a:t>
            </a:r>
            <a:r>
              <a:rPr lang="pl-PL" dirty="0"/>
              <a:t> in Energy and </a:t>
            </a:r>
            <a:r>
              <a:rPr lang="pl-PL" dirty="0" err="1"/>
              <a:t>Environmental</a:t>
            </a:r>
            <a:r>
              <a:rPr lang="pl-PL" dirty="0"/>
              <a:t> Design) oraz BREEAM (</a:t>
            </a:r>
            <a:r>
              <a:rPr lang="pl-PL" dirty="0" err="1"/>
              <a:t>Building</a:t>
            </a:r>
            <a:r>
              <a:rPr lang="pl-PL" dirty="0"/>
              <a:t> </a:t>
            </a:r>
            <a:r>
              <a:rPr lang="pl-PL" dirty="0" err="1"/>
              <a:t>Research</a:t>
            </a:r>
            <a:r>
              <a:rPr lang="pl-PL" dirty="0"/>
              <a:t> Establishment </a:t>
            </a:r>
            <a:r>
              <a:rPr lang="pl-PL" dirty="0" err="1"/>
              <a:t>Environmental</a:t>
            </a:r>
            <a:r>
              <a:rPr lang="pl-PL" dirty="0"/>
              <a:t> </a:t>
            </a:r>
            <a:r>
              <a:rPr lang="pl-PL" dirty="0" err="1"/>
              <a:t>Assessment</a:t>
            </a:r>
            <a:r>
              <a:rPr lang="pl-PL" dirty="0"/>
              <a:t> Method).</a:t>
            </a:r>
          </a:p>
        </p:txBody>
      </p:sp>
      <p:sp>
        <p:nvSpPr>
          <p:cNvPr id="6" name="Tytuł 1">
            <a:extLst>
              <a:ext uri="{FF2B5EF4-FFF2-40B4-BE49-F238E27FC236}">
                <a16:creationId xmlns:a16="http://schemas.microsoft.com/office/drawing/2014/main" id="{B4B753C3-EDC1-D8C8-06AC-C2CF54DAABD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pl-PL" sz="3600" dirty="0">
                <a:solidFill>
                  <a:srgbClr val="FFFFFF"/>
                </a:solidFill>
                <a:latin typeface="Aptos Display" panose="02110004020202020204"/>
              </a:rPr>
              <a:t>Pojęcia</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AD145128-D283-3AF6-6D33-CC827EA9740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E5C797D0-C331-F5C7-16D0-DD3B878081BF}"/>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68336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2F47C6-C0D8-448C-F461-070620299B4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27E4B9F-BB69-74DF-B57A-6B3B6CF53B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8E2B7D63-16B3-8140-633F-7E7A4F54E6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B3547EA-385E-2179-A4B7-22FDC7A0AF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3E520F4-2116-53EF-D36F-C7C9A3E5E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37FB79D-6416-D4E2-25B6-84CF5CB3AD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7290F15-596B-A071-B47A-35380CB5B390}"/>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Urządzenia zabezpieczające</a:t>
            </a:r>
          </a:p>
        </p:txBody>
      </p:sp>
      <p:sp>
        <p:nvSpPr>
          <p:cNvPr id="3" name="Symbol zastępczy zawartości 2">
            <a:extLst>
              <a:ext uri="{FF2B5EF4-FFF2-40B4-BE49-F238E27FC236}">
                <a16:creationId xmlns:a16="http://schemas.microsoft.com/office/drawing/2014/main" id="{43F3DBCA-204D-0418-2006-F24450B049D0}"/>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Prądy </a:t>
            </a:r>
            <a:r>
              <a:rPr lang="pl-PL" dirty="0" err="1"/>
              <a:t>upłynnościowe</a:t>
            </a:r>
            <a:r>
              <a:rPr lang="pl-PL" dirty="0"/>
              <a:t> w zależności od wielkości świadczyć mogą o uszkodzeniu izolacji przewodów lub o przepływie prądu </a:t>
            </a:r>
            <a:r>
              <a:rPr lang="pl-PL" dirty="0" err="1"/>
              <a:t>rażeniowego</a:t>
            </a:r>
            <a:r>
              <a:rPr lang="pl-PL" dirty="0"/>
              <a:t> przez ciało człowieka. W takim przypadku wyłącznik musi natychmiast reagować i przerwać obwód elektryczny.</a:t>
            </a:r>
            <a:br>
              <a:rPr lang="pl-PL" dirty="0"/>
            </a:br>
            <a:r>
              <a:rPr lang="pl-PL" dirty="0"/>
              <a:t>Ponieważ w instalacjach elektrycznych pracują urządzenia które mają „naturalne </a:t>
            </a:r>
            <a:r>
              <a:rPr lang="pl-PL" dirty="0" err="1"/>
              <a:t>upłynności</a:t>
            </a:r>
            <a:r>
              <a:rPr lang="pl-PL" dirty="0"/>
              <a:t>” dobór odpowiedniego wyłącznika jest niezwykle istotny.</a:t>
            </a:r>
          </a:p>
        </p:txBody>
      </p:sp>
      <p:sp>
        <p:nvSpPr>
          <p:cNvPr id="6" name="Tytuł 1">
            <a:extLst>
              <a:ext uri="{FF2B5EF4-FFF2-40B4-BE49-F238E27FC236}">
                <a16:creationId xmlns:a16="http://schemas.microsoft.com/office/drawing/2014/main" id="{90A88930-5A87-CDB9-286A-769ABF5323D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Wyłączniki różnicowoprądowe</a:t>
            </a:r>
          </a:p>
        </p:txBody>
      </p:sp>
      <p:sp>
        <p:nvSpPr>
          <p:cNvPr id="7" name="Rectangle 2">
            <a:extLst>
              <a:ext uri="{FF2B5EF4-FFF2-40B4-BE49-F238E27FC236}">
                <a16:creationId xmlns:a16="http://schemas.microsoft.com/office/drawing/2014/main" id="{E68EB3B7-3E7C-4489-652B-84CE18B675D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84350976-FF37-43A5-98E2-8FBDFAC160A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18366808"/>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B72DA1-6AF5-EBDC-8A57-B824F8CE3BD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4C1534F-1515-BD24-6BA0-D980BDC31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00EAB8FE-47A9-A7CE-EE7A-F4A9C7E0A5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FC716BB-4799-F10B-6759-6CCDEFEFCB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0ED845A-1E02-6557-9A35-D1A49113AB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198F549-F651-A679-ED7C-35D12A2B58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ADC56FE-CC31-899F-2D87-D5FF8452CC62}"/>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7CD6685F-8C34-5583-DA7A-785928D54084}"/>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Sztuczna Inteligencja (AI)</a:t>
            </a:r>
          </a:p>
          <a:p>
            <a:pPr marL="0" indent="0">
              <a:buNone/>
            </a:pPr>
            <a:r>
              <a:rPr lang="pl-PL" dirty="0"/>
              <a:t>Technologia, która pozwala na analizę danych i podejmowanie decyzji w oparciu o algorytmy uczenia maszynowego. W kontekście inteligentnych budynków AI może być stosowana do optymalizacji zużycia energii, prognozowania potrzeb użytkowników i automatyzacji procesów.</a:t>
            </a:r>
          </a:p>
          <a:p>
            <a:pPr marL="0" indent="0">
              <a:buNone/>
            </a:pPr>
            <a:r>
              <a:rPr lang="pl-PL" b="1" dirty="0"/>
              <a:t>Interoperacyjność</a:t>
            </a:r>
          </a:p>
          <a:p>
            <a:pPr marL="0" indent="0">
              <a:buNone/>
            </a:pPr>
            <a:r>
              <a:rPr lang="pl-PL" dirty="0"/>
              <a:t>Zdolność różnych systemów i urządzeń do współpracy i wymiany danych w celu zapewnienia efektywnego działania. Interoperacyjność jest kluczowa dla integracji różnych technologii w inteligentnych budynkach.</a:t>
            </a:r>
          </a:p>
        </p:txBody>
      </p:sp>
      <p:sp>
        <p:nvSpPr>
          <p:cNvPr id="6" name="Tytuł 1">
            <a:extLst>
              <a:ext uri="{FF2B5EF4-FFF2-40B4-BE49-F238E27FC236}">
                <a16:creationId xmlns:a16="http://schemas.microsoft.com/office/drawing/2014/main" id="{A901E31F-3CAD-5FDE-5A30-F46D7C3B060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pl-PL" sz="3600" dirty="0">
                <a:solidFill>
                  <a:srgbClr val="FFFFFF"/>
                </a:solidFill>
                <a:latin typeface="Aptos Display" panose="02110004020202020204"/>
              </a:rPr>
              <a:t>Pojęcia</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07B54F35-1108-3F18-256B-C564CF06753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5100F3F6-6F02-3323-E22C-35F43E89EED9}"/>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4534993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42797B-80F0-0E08-A6FF-C4CDF96AAD1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97F5697-4AC1-6AF4-2ED8-06A9F20F01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386456F8-62CE-F181-0F18-587531CCF5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0EE40E5-B0AF-D6B2-674A-1E6B25655D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5144578-584D-168A-B5C2-9DDC790F43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58A630A-9599-CC88-1BED-FB9BACFEC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70FD871F-8E35-BFD7-A18E-A4CD138E2F99}"/>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9E6B7466-31B5-3B31-1499-EEBC0359B0A8}"/>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Zarządzanie Energią</a:t>
            </a:r>
          </a:p>
          <a:p>
            <a:pPr marL="0" indent="0">
              <a:buNone/>
            </a:pPr>
            <a:r>
              <a:rPr lang="pl-PL" dirty="0"/>
              <a:t>Proces monitorowania, kontrolowania i optymalizacji zużycia energii w budynku. Obejmuje stosowanie technologii i strategii, które pomagają w oszczędzaniu energii i ochrony środowiska.</a:t>
            </a:r>
          </a:p>
          <a:p>
            <a:pPr marL="0" indent="0">
              <a:buNone/>
            </a:pPr>
            <a:r>
              <a:rPr lang="pl-PL" b="1" dirty="0"/>
              <a:t>Systemy HVAC (Heating, </a:t>
            </a:r>
            <a:r>
              <a:rPr lang="pl-PL" b="1" dirty="0" err="1"/>
              <a:t>Ventilation</a:t>
            </a:r>
            <a:r>
              <a:rPr lang="pl-PL" b="1" dirty="0"/>
              <a:t>, and </a:t>
            </a:r>
            <a:r>
              <a:rPr lang="pl-PL" b="1" dirty="0" err="1"/>
              <a:t>Air</a:t>
            </a:r>
            <a:r>
              <a:rPr lang="pl-PL" b="1" dirty="0"/>
              <a:t> </a:t>
            </a:r>
            <a:r>
              <a:rPr lang="pl-PL" b="1" dirty="0" err="1"/>
              <a:t>Conditioning</a:t>
            </a:r>
            <a:r>
              <a:rPr lang="pl-PL" b="1" dirty="0"/>
              <a:t>)</a:t>
            </a:r>
          </a:p>
          <a:p>
            <a:pPr marL="0" indent="0">
              <a:buNone/>
            </a:pPr>
            <a:r>
              <a:rPr lang="pl-PL" dirty="0"/>
              <a:t>Zintegrowane systemy odpowiedzialne za ogrzewanie, wentylację i klimatyzację w budynkach. Systemy HVAC mają kluczowe znaczenie dla zapewnienia komfortu termicznego oraz jakości powietrza w pomieszczeniach. Inteligentne systemy HVAC mogą automatycznie dostosowywać swoje działanie w zależności od warunków wewnętrznych i zewnętrznych.</a:t>
            </a:r>
          </a:p>
        </p:txBody>
      </p:sp>
      <p:sp>
        <p:nvSpPr>
          <p:cNvPr id="6" name="Tytuł 1">
            <a:extLst>
              <a:ext uri="{FF2B5EF4-FFF2-40B4-BE49-F238E27FC236}">
                <a16:creationId xmlns:a16="http://schemas.microsoft.com/office/drawing/2014/main" id="{1B71C493-D6A6-D540-33CC-3A6E154352C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pl-PL" sz="3600" dirty="0">
                <a:solidFill>
                  <a:srgbClr val="FFFFFF"/>
                </a:solidFill>
                <a:latin typeface="Aptos Display" panose="02110004020202020204"/>
              </a:rPr>
              <a:t>Pojęcia</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B777D7A7-726F-C091-44F4-8C47573DC25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484A4AA8-5663-E25D-D2E4-8E038ACDBB3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794614"/>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114775F-E774-69A8-6232-D962D323D3E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F8428F9-6844-49DD-DCBE-431B59F7C0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17436CB-336A-C820-BEC8-0B36A63ED6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BDC2B19-743B-6B00-3139-846A9577F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16D8687-AAE2-A5D9-DCA2-90051A9EC3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8255F99-BEF2-2FF2-2CF8-E697873B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BF1E517-655B-1B4B-76B9-57551EF44FA1}"/>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B20434DD-7FD9-DF2C-6D62-399E5C29EE88}"/>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Systemy Bezpieczeństwa</a:t>
            </a:r>
          </a:p>
          <a:p>
            <a:pPr marL="0" indent="0">
              <a:buNone/>
            </a:pPr>
            <a:r>
              <a:rPr lang="pl-PL" dirty="0"/>
              <a:t>Zestaw technologii i procedur mających na celu ochronę budynku i jego użytkowników. Obejmuje systemy monitoringu wideo, alarmy, kontrolę dostępu oraz detektory ruchu. Inteligentne systemy bezpieczeństwa są w stanie analizować dane w czasie rzeczywistym, aby szybko reagować na potencjalne zagrożenia.</a:t>
            </a:r>
          </a:p>
          <a:p>
            <a:pPr marL="0" indent="0">
              <a:buNone/>
            </a:pPr>
            <a:r>
              <a:rPr lang="pl-PL" b="1" dirty="0"/>
              <a:t>Zdalne Zarządzanie</a:t>
            </a:r>
          </a:p>
          <a:p>
            <a:pPr marL="0" indent="0">
              <a:buNone/>
            </a:pPr>
            <a:r>
              <a:rPr lang="pl-PL" dirty="0"/>
              <a:t>Możliwość kontrolowania i monitorowania systemów budowlanych zdalnie, za pomocą aplikacji mobilnych lub interfejsów webowych. Zdalne zarządzanie umożliwia użytkownikom szybkie reagowanie na zmiany i utrzymanie optymalnych warunków w budynku, niezależnie od miejsca ich przebywania.</a:t>
            </a:r>
          </a:p>
        </p:txBody>
      </p:sp>
      <p:sp>
        <p:nvSpPr>
          <p:cNvPr id="6" name="Tytuł 1">
            <a:extLst>
              <a:ext uri="{FF2B5EF4-FFF2-40B4-BE49-F238E27FC236}">
                <a16:creationId xmlns:a16="http://schemas.microsoft.com/office/drawing/2014/main" id="{071FEAB7-C3F7-260E-397B-D64C37B0099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pl-PL" sz="3600" dirty="0">
                <a:solidFill>
                  <a:srgbClr val="FFFFFF"/>
                </a:solidFill>
                <a:latin typeface="Aptos Display" panose="02110004020202020204"/>
              </a:rPr>
              <a:t>Pojęcia</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1689ED64-CF1C-6C5F-D7F3-14622E3C8A8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D8BEB46A-055C-FF97-330B-891F29DFFFE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9081897"/>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9D6D5B-3B4A-94E1-F87C-8B8E68E4679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E0C0EE1-66F9-1054-92AF-3B7B6AA494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BB38818-AE3D-2B36-0E8D-592DE154FA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A72B919-CA9F-F779-BBBD-46B1A79AB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198FCF5-7B06-08E8-1DF6-63B24083C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24560B8-8BD9-EB8E-BB08-AE835CAD02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BAB85EC-FA1B-0422-CBCB-FA9676107131}"/>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9070826C-9338-EE14-44BC-A03C635CD03B}"/>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Analiza Danych</a:t>
            </a:r>
          </a:p>
          <a:p>
            <a:pPr marL="0" indent="0">
              <a:buNone/>
            </a:pPr>
            <a:r>
              <a:rPr lang="pl-PL" dirty="0"/>
              <a:t>Proces gromadzenia, przetwarzania i interpretacji danych generowanych przez systemy w budynku. Analiza danych pozwala na lepsze zrozumienie </a:t>
            </a:r>
            <a:r>
              <a:rPr lang="pl-PL" dirty="0" err="1"/>
              <a:t>zachowań</a:t>
            </a:r>
            <a:r>
              <a:rPr lang="pl-PL" dirty="0"/>
              <a:t> użytkowników, optymalizację systemów oraz prognozowanie potrzeb energetycznych. W inteligentnych budynkach wykorzystuje się analitykę predykcyjną do optymalizacji operacji.</a:t>
            </a:r>
          </a:p>
          <a:p>
            <a:pPr marL="0" indent="0">
              <a:buNone/>
            </a:pPr>
            <a:r>
              <a:rPr lang="pl-PL" b="1" dirty="0"/>
              <a:t>Smart Home</a:t>
            </a:r>
          </a:p>
          <a:p>
            <a:pPr marL="0" indent="0">
              <a:buNone/>
            </a:pPr>
            <a:r>
              <a:rPr lang="pl-PL" dirty="0"/>
              <a:t>Koncepcja, w której technologia automatyzacji domowej umożliwia zarządzanie różnymi aspektami gospodarstwa domowego, takimi jak oświetlenie, ogrzewanie, bezpieczeństwo i urządzenia. Smart Home jest częścią większego ruchu inteligentnych budynków, skupiającego się na indywidualnych użytkownikach.</a:t>
            </a:r>
          </a:p>
        </p:txBody>
      </p:sp>
      <p:sp>
        <p:nvSpPr>
          <p:cNvPr id="6" name="Tytuł 1">
            <a:extLst>
              <a:ext uri="{FF2B5EF4-FFF2-40B4-BE49-F238E27FC236}">
                <a16:creationId xmlns:a16="http://schemas.microsoft.com/office/drawing/2014/main" id="{B1BCE782-7F6A-5662-6A38-80E3BD8EA50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pl-PL" sz="3600" dirty="0">
                <a:solidFill>
                  <a:srgbClr val="FFFFFF"/>
                </a:solidFill>
                <a:latin typeface="Aptos Display" panose="02110004020202020204"/>
              </a:rPr>
              <a:t>Pojęcia</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E81A6DDF-831A-F73E-158B-C6ABCD23844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384C6FA9-FF7D-5234-9C35-B78E931F25C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90928638"/>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34846DD-CF02-8157-5129-3BD179A2947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DE7ECDC-75F6-21CE-0AB3-27062EE4CC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0A95CFF-26C8-6A9E-8862-73DBF80D6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A7C6C21-0FBD-3856-944E-FB15A484C0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EB02EEA-75C7-1DAD-CC46-381E62A66E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742B726-2035-3019-8E6E-CB21984388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DACC8AFE-3465-56C8-2190-6895ECDD5C5D}"/>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9E36E8B3-8402-FC99-A426-EFFD5049CF4E}"/>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Efektywność Energetyczna</a:t>
            </a:r>
          </a:p>
          <a:p>
            <a:pPr marL="0" indent="0">
              <a:buNone/>
            </a:pPr>
            <a:r>
              <a:rPr lang="pl-PL" dirty="0"/>
              <a:t>Użycie mniejszej ilości energii do osiągnięcia tego samego poziomu komfortu i wydajności. Efektywność energetyczna w inteligentnych budynkach jest osiągana poprzez zastosowanie nowoczesnych technologii, takich jak inteligentne czujniki, systemy zarządzania energią oraz odnawialne źródła energii.</a:t>
            </a:r>
          </a:p>
          <a:p>
            <a:pPr marL="0" indent="0">
              <a:buNone/>
            </a:pPr>
            <a:r>
              <a:rPr lang="pl-PL" b="1" dirty="0"/>
              <a:t>Integracja Systemów</a:t>
            </a:r>
          </a:p>
          <a:p>
            <a:pPr marL="0" indent="0">
              <a:buNone/>
            </a:pPr>
            <a:r>
              <a:rPr lang="pl-PL" dirty="0"/>
              <a:t>Proces łączenia różnych systemów i technologii w jeden spójny system, który działa harmonijnie. Integracja systemów w inteligentnych budynkach jest kluczowa dla osiągnięcia efektywności operacyjnej i optymalizacji zarządzania różnymi funkcjami budynku.</a:t>
            </a:r>
          </a:p>
        </p:txBody>
      </p:sp>
      <p:sp>
        <p:nvSpPr>
          <p:cNvPr id="6" name="Tytuł 1">
            <a:extLst>
              <a:ext uri="{FF2B5EF4-FFF2-40B4-BE49-F238E27FC236}">
                <a16:creationId xmlns:a16="http://schemas.microsoft.com/office/drawing/2014/main" id="{AB54AEF7-D218-6F8B-CEDA-65531B20D8F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pl-PL" sz="3600" dirty="0">
                <a:solidFill>
                  <a:srgbClr val="FFFFFF"/>
                </a:solidFill>
                <a:latin typeface="Aptos Display" panose="02110004020202020204"/>
              </a:rPr>
              <a:t>Pojęcia</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05A2AAB4-FC21-1761-CBE6-14060FF6E89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E53EC4C7-C6FE-4351-C2E8-1C8E7884D51B}"/>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39485987"/>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C8D3A87-1E65-6B8A-4E59-DED0EFB5882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E467415-803C-7F11-FCE9-30BE48773A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7CFDD20-BFD3-FE97-8731-EA2178B14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76DFCCDF-EB76-F387-81F4-03A1810EFD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984BBB9-B7E9-2315-7E0C-3D0BF631E3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48A759D-C284-8C94-FD21-E66F2ADFB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3B5058D-4BA7-9376-2703-06B11229C130}"/>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F382A436-F2F2-EE2D-D0BC-53EAE464DB51}"/>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Zrównoważone Technologie</a:t>
            </a:r>
          </a:p>
          <a:p>
            <a:pPr marL="0" indent="0">
              <a:buNone/>
            </a:pPr>
            <a:r>
              <a:rPr lang="pl-PL" dirty="0"/>
              <a:t>Technologie, które wspierają zrównoważony rozwój poprzez minimalizację negatywnego wpływu na środowisko. W kontekście inteligentnych budynków obejmują one odnawialne źródła energii, technologie oszczędzające wodę oraz materiały budowlane o niskim śladzie węglowym.</a:t>
            </a:r>
          </a:p>
          <a:p>
            <a:pPr marL="0" indent="0">
              <a:buNone/>
            </a:pPr>
            <a:r>
              <a:rPr lang="pl-PL" b="1"/>
              <a:t>Użytkownik </a:t>
            </a:r>
            <a:r>
              <a:rPr lang="pl-PL" b="1" dirty="0"/>
              <a:t>Końcowy</a:t>
            </a:r>
          </a:p>
          <a:p>
            <a:pPr marL="0" indent="0">
              <a:buNone/>
            </a:pPr>
            <a:r>
              <a:rPr lang="pl-PL"/>
              <a:t>Osoba </a:t>
            </a:r>
            <a:r>
              <a:rPr lang="pl-PL" dirty="0"/>
              <a:t>lub grupa osób, które korzystają z budynku i jego zasobów. W kontekście inteligentnych budynków, użytkownicy końcowi mogą mieć wpływ na sposób, w jaki budynek jest zarządzany, poprzez dostosowywanie preferencji dotyczących komfortu, bezpieczeństwa i efektywności energetycznej.</a:t>
            </a:r>
          </a:p>
        </p:txBody>
      </p:sp>
      <p:sp>
        <p:nvSpPr>
          <p:cNvPr id="6" name="Tytuł 1">
            <a:extLst>
              <a:ext uri="{FF2B5EF4-FFF2-40B4-BE49-F238E27FC236}">
                <a16:creationId xmlns:a16="http://schemas.microsoft.com/office/drawing/2014/main" id="{6D2FC039-F1B4-AE5A-D361-E64CAF793CA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pl-PL" sz="3600" dirty="0">
                <a:solidFill>
                  <a:srgbClr val="FFFFFF"/>
                </a:solidFill>
                <a:latin typeface="Aptos Display" panose="02110004020202020204"/>
              </a:rPr>
              <a:t>Pojęcia</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CC3E394D-93CC-82D0-0153-CE3BE14FD00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1BB9C0C1-FFC0-CF34-794D-1CA99AEC688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32644278"/>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3BC0E7-D42C-EC1C-F486-18A5283D84F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8DAF9EB-ADD1-D44D-569B-3A2AF2D667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3642BF9-3F47-4E6E-6641-2FB0C4932D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3657395-41AC-1E13-D105-2669CA8233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986BED3-B5E2-5712-F086-4D92AA06F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248E3C4-D92C-AA96-55D9-43D4957400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FD52596-AC3A-E348-A7C1-789D7A381E99}"/>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2E11082E-97AD-A02B-6CF2-4EA15527D069}"/>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Systemy Oświetleniowe</a:t>
            </a:r>
          </a:p>
          <a:p>
            <a:pPr marL="0" indent="0">
              <a:buNone/>
            </a:pPr>
            <a:r>
              <a:rPr lang="pl-PL" dirty="0"/>
              <a:t>Technologie i urządzenia odpowiedzialne za oświetlenie w budynku. Inteligentne systemy oświetleniowe mogą automatycznie dostosowywać natężenie światła w zależności od obecności osób, pory dnia czy warunków zewnętrznych, co przyczynia się do oszczędności energii oraz poprawy komfortu.</a:t>
            </a:r>
          </a:p>
          <a:p>
            <a:pPr marL="0" indent="0">
              <a:buNone/>
            </a:pPr>
            <a:r>
              <a:rPr lang="pl-PL" b="1" dirty="0"/>
              <a:t>Monitoring Energetyczny</a:t>
            </a:r>
          </a:p>
          <a:p>
            <a:pPr marL="0" indent="0">
              <a:buNone/>
            </a:pPr>
            <a:r>
              <a:rPr lang="pl-PL" dirty="0"/>
              <a:t>Proces śledzenia i analizy zużycia energii w budynku. Monitoring energetyczny pozwala na identyfikację obszarów, w których można wprowadzić oszczędności, oraz na optymalizację działania systemów energetycznych.</a:t>
            </a:r>
          </a:p>
        </p:txBody>
      </p:sp>
      <p:sp>
        <p:nvSpPr>
          <p:cNvPr id="6" name="Tytuł 1">
            <a:extLst>
              <a:ext uri="{FF2B5EF4-FFF2-40B4-BE49-F238E27FC236}">
                <a16:creationId xmlns:a16="http://schemas.microsoft.com/office/drawing/2014/main" id="{90C3E847-5C5D-4903-32E0-0724AA1F069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pl-PL" sz="3600" dirty="0">
                <a:solidFill>
                  <a:srgbClr val="FFFFFF"/>
                </a:solidFill>
                <a:latin typeface="Aptos Display" panose="02110004020202020204"/>
              </a:rPr>
              <a:t>Pojęcia</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A756D350-3C39-243A-25C1-13483AD3EEF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6F89A7CB-E2B0-F55F-1ACE-25903A5B704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96401787"/>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8134AA-2E8E-2C85-69C3-56E762B23E9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5091AF6-1F9B-799B-563F-BA2734417A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1B9F85D6-042E-1C4F-0A9A-2DBE8A6269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E74E8B6-C25F-427A-1075-780EAE88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14D6E5D-863E-517A-D5B8-690372804A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C775D42-4A43-88AC-74DA-3BC3C6846E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0DA1BF5-B017-128F-F377-A75849A8E923}"/>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28A0D3AB-CB26-BE39-FAAD-036C36D318AB}"/>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Inteligentne Systemy Zarządzania Energią</a:t>
            </a:r>
          </a:p>
          <a:p>
            <a:pPr marL="0" indent="0">
              <a:buNone/>
            </a:pPr>
            <a:r>
              <a:rPr lang="pl-PL" dirty="0"/>
              <a:t>Technologie i oprogramowanie służące do monitorowania, zarządzania i optymalizacji zużycia energii w budynkach. Inteligentne systemy zarządzania energią analizują dane w czasie rzeczywistym, umożliwiając podejmowanie decyzji dotyczących oszczędności energii, takich jak automatyczne dostosowywanie ustawień HVAC lub oświetlenia.</a:t>
            </a:r>
          </a:p>
          <a:p>
            <a:pPr marL="0" indent="0">
              <a:buNone/>
            </a:pPr>
            <a:r>
              <a:rPr lang="pl-PL" b="1" dirty="0"/>
              <a:t>Chmura Obliczeniowa</a:t>
            </a:r>
          </a:p>
          <a:p>
            <a:pPr marL="0" indent="0">
              <a:buNone/>
            </a:pPr>
            <a:r>
              <a:rPr lang="pl-PL" dirty="0"/>
              <a:t>Technologia umożliwiająca przechowywanie i przetwarzanie danych w zdalnych serwerach, dostępnych przez Internet. W kontekście inteligentnych budynków, chmura obliczeniowa pozwala na zdalne zarządzanie systemami, analizę danych oraz integrację z innymi technologiami.</a:t>
            </a:r>
          </a:p>
        </p:txBody>
      </p:sp>
      <p:sp>
        <p:nvSpPr>
          <p:cNvPr id="6" name="Tytuł 1">
            <a:extLst>
              <a:ext uri="{FF2B5EF4-FFF2-40B4-BE49-F238E27FC236}">
                <a16:creationId xmlns:a16="http://schemas.microsoft.com/office/drawing/2014/main" id="{5C5240B2-0B36-F060-D6C4-76C2B008236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pl-PL" sz="3600" dirty="0">
                <a:solidFill>
                  <a:srgbClr val="FFFFFF"/>
                </a:solidFill>
                <a:latin typeface="Aptos Display" panose="02110004020202020204"/>
              </a:rPr>
              <a:t>Pojęcia</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A89F2371-60BE-E4DA-F50B-39ECC0B11FE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B0299CF2-B1AA-CF0A-37A0-E606441F4867}"/>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025607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66D030-4B1B-5047-B426-BB84DF836CE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6FA2307-0742-76F8-CCE8-A182AFB402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51234F3-CCF8-93DD-90E6-5CA4DAE54A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7344BE1B-D5D2-5450-EAEA-C96D8092E1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A06F441-5769-0B03-DA77-635359638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7AF7DD8-C295-A008-B0E0-DDCB70E637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37C69EC-F87D-EF13-A51D-F281FA96C6B3}"/>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5105E4B5-BC97-6506-F04F-235BF4B46250}"/>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Interfejs Użytkownika (UI)</a:t>
            </a:r>
          </a:p>
          <a:p>
            <a:pPr marL="0" indent="0">
              <a:buNone/>
            </a:pPr>
            <a:r>
              <a:rPr lang="pl-PL" dirty="0"/>
              <a:t>Elementy wizualne i funkcjonalne, które umożliwiają użytkownikom interakcję z systemami zarządzania budynkiem. Dobrze zaprojektowany interfejs użytkownika pozwala na łatwe i intuicyjne zarządzanie różnymi systemami, takimi jak oświetlenie, HVAC i bezpieczeństwo.</a:t>
            </a:r>
          </a:p>
          <a:p>
            <a:pPr marL="0" indent="0">
              <a:buNone/>
            </a:pPr>
            <a:r>
              <a:rPr lang="pl-PL" b="1" dirty="0"/>
              <a:t>Mobilne Aplikacje</a:t>
            </a:r>
          </a:p>
          <a:p>
            <a:pPr marL="0" indent="0">
              <a:buNone/>
            </a:pPr>
            <a:r>
              <a:rPr lang="pl-PL" dirty="0"/>
              <a:t>Aplikacje dostępne na urządzenia mobilne, które umożliwiają użytkownikom zdalne zarządzanie systemami w budynku. Mobilne aplikacje mogą oferować funkcje takie jak zdalne sterowanie oświetleniem, monitorowanie zużycia energii czy zarządzanie systemami bezpieczeństwa.</a:t>
            </a:r>
          </a:p>
        </p:txBody>
      </p:sp>
      <p:sp>
        <p:nvSpPr>
          <p:cNvPr id="6" name="Tytuł 1">
            <a:extLst>
              <a:ext uri="{FF2B5EF4-FFF2-40B4-BE49-F238E27FC236}">
                <a16:creationId xmlns:a16="http://schemas.microsoft.com/office/drawing/2014/main" id="{BBAF943B-BD18-E33F-5CB5-4D627A19620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pl-PL" sz="3600" dirty="0">
                <a:solidFill>
                  <a:srgbClr val="FFFFFF"/>
                </a:solidFill>
                <a:latin typeface="Aptos Display" panose="02110004020202020204"/>
              </a:rPr>
              <a:t>Pojęcia</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79101332-B20B-D0F9-FD3F-DB50C091E95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F72AA8A7-B9AF-79F8-EACC-72401F17FA4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78785771"/>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723913-6B8D-5A03-78BC-7355335FDC9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36F5337-7067-EE5E-0A92-452BDF730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A805379-68A2-FF9D-8558-0500E639A2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DB6E77EA-060A-4885-46CC-852B1780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26D08E2-CAD7-921B-3B19-CC909E4A5B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0CD5BFE-3E17-AE28-ADED-6B85F996E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D9116A4-1E89-FEDE-A00F-75DFDAD6D48D}"/>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EAAB1B7C-72D8-096B-9624-C92D5F55A701}"/>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Zautomatyzowane Systemy Sterowania</a:t>
            </a:r>
          </a:p>
          <a:p>
            <a:pPr marL="0" indent="0">
              <a:buNone/>
            </a:pPr>
            <a:r>
              <a:rPr lang="pl-PL" dirty="0"/>
              <a:t>Systemy, które automatycznie kontrolują działanie różnych urządzeń w budynku na podstawie danych z czujników i algorytmów. Zautomatyzowane systemy sterowania zwiększają komfort i efektywność energetyczną, redukując potrzebę ręcznego interweniowania przez użytkowników.</a:t>
            </a:r>
          </a:p>
          <a:p>
            <a:pPr marL="0" indent="0">
              <a:buNone/>
            </a:pPr>
            <a:r>
              <a:rPr lang="pl-PL" b="1" dirty="0"/>
              <a:t>Systemy Ochrony Zdrowia</a:t>
            </a:r>
          </a:p>
          <a:p>
            <a:pPr marL="0" indent="0">
              <a:buNone/>
            </a:pPr>
            <a:r>
              <a:rPr lang="pl-PL" dirty="0"/>
              <a:t>Technologie wbudowane w inteligentnych budynkach, które monitorują jakość powietrza, poziom zanieczyszczeń oraz inne czynniki wpływające na zdrowie i samopoczucie użytkowników. Przykłady to detektory CO2, czujniki wilgotności i systemy wentylacji.</a:t>
            </a:r>
          </a:p>
        </p:txBody>
      </p:sp>
      <p:sp>
        <p:nvSpPr>
          <p:cNvPr id="6" name="Tytuł 1">
            <a:extLst>
              <a:ext uri="{FF2B5EF4-FFF2-40B4-BE49-F238E27FC236}">
                <a16:creationId xmlns:a16="http://schemas.microsoft.com/office/drawing/2014/main" id="{6B039C14-A1C7-C386-923F-C09A22C64DA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pl-PL" sz="3600" dirty="0">
                <a:solidFill>
                  <a:srgbClr val="FFFFFF"/>
                </a:solidFill>
                <a:latin typeface="Aptos Display" panose="02110004020202020204"/>
              </a:rPr>
              <a:t>Pojęcia</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E0C6AB23-300C-3BFD-ED45-7E257BCEED1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E9B1B91A-2776-97D7-FE50-925B065D55C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16307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57ACE3-DA87-6252-879A-4D3093990D5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4407AB9-AD37-0FF8-546B-2C4857D97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5A542D4-A3F7-EE7C-9B9F-57F3A0FBB3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9EFB555-6185-B338-E41F-91F756E949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E6BE949-47E0-0F85-D85A-79666D763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907F119-307D-2E6D-3541-AE57210553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4E1F39C-7725-C8DF-71D9-C5F5E81D6D34}"/>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Urządzenia zabezpieczające</a:t>
            </a:r>
          </a:p>
        </p:txBody>
      </p:sp>
      <p:sp>
        <p:nvSpPr>
          <p:cNvPr id="3" name="Symbol zastępczy zawartości 2">
            <a:extLst>
              <a:ext uri="{FF2B5EF4-FFF2-40B4-BE49-F238E27FC236}">
                <a16:creationId xmlns:a16="http://schemas.microsoft.com/office/drawing/2014/main" id="{48427E9F-2E27-5412-310F-18D255F4FA74}"/>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Najważniejsze parametry znamionowe wyłączników różnicowoprądowych:</a:t>
            </a:r>
          </a:p>
          <a:p>
            <a:pPr lvl="0">
              <a:buSzPct val="100000"/>
            </a:pPr>
            <a:r>
              <a:rPr lang="pl-PL" b="1" dirty="0"/>
              <a:t>Napięcie znamionowe </a:t>
            </a:r>
            <a:r>
              <a:rPr lang="pl-PL" b="1" dirty="0" err="1"/>
              <a:t>Un</a:t>
            </a:r>
            <a:r>
              <a:rPr lang="pl-PL" dirty="0"/>
              <a:t>​ - określa maksymalne napięcie, przy którym urządzenie elektryczne może działać zgodnie z przeznaczeniem.</a:t>
            </a:r>
          </a:p>
          <a:p>
            <a:pPr lvl="0">
              <a:buSzPct val="100000"/>
            </a:pPr>
            <a:r>
              <a:rPr lang="pl-PL" b="1" dirty="0"/>
              <a:t>Znamionowy prąd ciągły In</a:t>
            </a:r>
            <a:r>
              <a:rPr lang="pl-PL" dirty="0"/>
              <a:t> - jest to największy prąd, jakim wolno wyłącznik długotrwale obciążać w stanie zamkniętym. (parametr dotyczy obciążalności styków głównych wyłącznika)</a:t>
            </a:r>
          </a:p>
        </p:txBody>
      </p:sp>
      <p:sp>
        <p:nvSpPr>
          <p:cNvPr id="6" name="Tytuł 1">
            <a:extLst>
              <a:ext uri="{FF2B5EF4-FFF2-40B4-BE49-F238E27FC236}">
                <a16:creationId xmlns:a16="http://schemas.microsoft.com/office/drawing/2014/main" id="{AEBB06FB-C981-190A-D9D1-E588B77C9A5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Wyłączniki różnicowoprądowe</a:t>
            </a:r>
          </a:p>
        </p:txBody>
      </p:sp>
      <p:sp>
        <p:nvSpPr>
          <p:cNvPr id="7" name="Rectangle 2">
            <a:extLst>
              <a:ext uri="{FF2B5EF4-FFF2-40B4-BE49-F238E27FC236}">
                <a16:creationId xmlns:a16="http://schemas.microsoft.com/office/drawing/2014/main" id="{3313D90C-3D7C-5AF2-EAB7-217E448E4C9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AABF5722-ECAF-BA6D-1429-D4CEA731D257}"/>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58704180"/>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F84E8E-F59E-DF93-C912-A6D55CCF69A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DCD98CE-27DA-3F61-9A24-4586402254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6CB755C-1FAC-3007-55A6-2FDDC01A6D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4C93651B-BAA2-7BF7-9AE1-73458044D8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AAFCC27-6644-7332-41F0-880105C4D9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88CAA2C-AED1-56C7-5D79-AFD8941541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AA3CC0A-9A86-32FF-1FA6-AF1B96D30FDD}"/>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5298BB99-BB5C-48C1-6C51-4CBC50B31506}"/>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Wirtualne </a:t>
            </a:r>
            <a:r>
              <a:rPr lang="pl-PL" b="1" dirty="0" err="1"/>
              <a:t>Asystenty</a:t>
            </a:r>
            <a:endParaRPr lang="pl-PL" b="1" dirty="0"/>
          </a:p>
          <a:p>
            <a:pPr marL="0" indent="0">
              <a:buNone/>
            </a:pPr>
            <a:r>
              <a:rPr lang="pl-PL" dirty="0"/>
              <a:t>Systemy oparte na sztucznej inteligencji, które mogą interaktywnie pomagać użytkownikom w zarządzaniu różnymi funkcjami budynku. Wirtualne </a:t>
            </a:r>
            <a:r>
              <a:rPr lang="pl-PL" dirty="0" err="1"/>
              <a:t>asystenty</a:t>
            </a:r>
            <a:r>
              <a:rPr lang="pl-PL" dirty="0"/>
              <a:t>, takie jak Amazon </a:t>
            </a:r>
            <a:r>
              <a:rPr lang="pl-PL" dirty="0" err="1"/>
              <a:t>Alexa</a:t>
            </a:r>
            <a:r>
              <a:rPr lang="pl-PL" dirty="0"/>
              <a:t> czy Google Assistant, mogą kontrolować oświetlenie, temperaturę, urządzenia multimedialne oraz odpowiadać na pytania użytkowników, co zwiększa komfort i użyteczność inteligentnych budynków.</a:t>
            </a:r>
          </a:p>
          <a:p>
            <a:pPr marL="0" indent="0">
              <a:buNone/>
            </a:pPr>
            <a:r>
              <a:rPr lang="pl-PL" b="1" dirty="0"/>
              <a:t>Analiza Predykcyjna</a:t>
            </a:r>
          </a:p>
          <a:p>
            <a:pPr marL="0" indent="0">
              <a:buNone/>
            </a:pPr>
            <a:r>
              <a:rPr lang="pl-PL" dirty="0"/>
              <a:t>Technika analityczna, która wykorzystuje dane historyczne oraz algorytmy uczenia maszynowego do przewidywania przyszłych zdarzeń. W kontekście inteligentnych budynków, analiza predykcyjna może być stosowana do prognozowania zużycia energii, potrzeb serwisowych czy </a:t>
            </a:r>
            <a:r>
              <a:rPr lang="pl-PL" dirty="0" err="1"/>
              <a:t>zachowań</a:t>
            </a:r>
            <a:r>
              <a:rPr lang="pl-PL" dirty="0"/>
              <a:t> użytkowników, co pozwala na lepsze zarządzanie zasobami.</a:t>
            </a:r>
          </a:p>
        </p:txBody>
      </p:sp>
      <p:sp>
        <p:nvSpPr>
          <p:cNvPr id="6" name="Tytuł 1">
            <a:extLst>
              <a:ext uri="{FF2B5EF4-FFF2-40B4-BE49-F238E27FC236}">
                <a16:creationId xmlns:a16="http://schemas.microsoft.com/office/drawing/2014/main" id="{C9C0E833-A3FA-7405-1920-5FDF7F59C4A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pl-PL" sz="3600" dirty="0">
                <a:solidFill>
                  <a:srgbClr val="FFFFFF"/>
                </a:solidFill>
                <a:latin typeface="Aptos Display" panose="02110004020202020204"/>
              </a:rPr>
              <a:t>Pojęcia</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F6195218-0396-A94C-3474-95A903C6D5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54AA446C-2B93-0523-CCE1-95E5E097DA7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30691253"/>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CD83560-9BBD-7D66-6D9F-510EFDE3884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78FE2DE-90BF-CE81-DA9A-60B6DC46E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CFE81EA-3DB4-4B99-5C5C-CB6478F251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1DD0DA8-5A70-F4A7-20A0-669280F3F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906A959-87E9-C8FD-F0BD-654A9F6764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1B6E641-B67A-4351-3400-1E7A4FD73B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6F6348CB-891F-2E97-2B49-C2EEC7E3F62E}"/>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DD7B8443-DEC0-0C4A-5C3F-DF25E3A4BFC9}"/>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Pasywne Systemy Energetyczne</a:t>
            </a:r>
          </a:p>
          <a:p>
            <a:pPr marL="0" indent="0">
              <a:buNone/>
            </a:pPr>
            <a:r>
              <a:rPr lang="pl-PL" dirty="0"/>
              <a:t>Rozwiązania architektoniczne i inżynieryjne, które wykorzystują naturalne źródła energii, takie jak słońce i wiatr, do ogrzewania, chłodzenia i oświetlenia budynku, minimalizując potrzebę aktywnego wykorzystania energii elektrycznej. Przykłady obejmują odpowiednie usytuowanie budynku, izolację i zastosowanie okien o wysokiej efektywności.</a:t>
            </a:r>
          </a:p>
          <a:p>
            <a:pPr marL="0" indent="0">
              <a:buNone/>
            </a:pPr>
            <a:r>
              <a:rPr lang="pl-PL" b="1" dirty="0"/>
              <a:t>Technologie Wykrywania Obecności</a:t>
            </a:r>
          </a:p>
          <a:p>
            <a:pPr marL="0" indent="0">
              <a:buNone/>
            </a:pPr>
            <a:r>
              <a:rPr lang="pl-PL" dirty="0"/>
              <a:t>Systemy, które identyfikują obecność ludzi w pomieszczeniach za pomocą czujników ruchu lub technologii rozpoznawania twarzy. Technologia ta jest wykorzystywana do automatycznego dostosowywania oświetlenia, temperatury i innych parametrów w budynku, co przyczynia się do oszczędności energii i poprawy komfortu.</a:t>
            </a:r>
          </a:p>
        </p:txBody>
      </p:sp>
      <p:sp>
        <p:nvSpPr>
          <p:cNvPr id="6" name="Tytuł 1">
            <a:extLst>
              <a:ext uri="{FF2B5EF4-FFF2-40B4-BE49-F238E27FC236}">
                <a16:creationId xmlns:a16="http://schemas.microsoft.com/office/drawing/2014/main" id="{EB5F5B55-35FB-7F33-E9F2-CBD36D55EDE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pl-PL" sz="3600" dirty="0">
                <a:solidFill>
                  <a:srgbClr val="FFFFFF"/>
                </a:solidFill>
                <a:latin typeface="Aptos Display" panose="02110004020202020204"/>
              </a:rPr>
              <a:t>Pojęcia</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DC9C8C22-B120-36D6-AEF4-A8A3D23BDCD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710B91CE-3D66-1E03-0767-C7F200AD0DB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87445307"/>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FEC8840-3669-398A-8B17-1D1F67FEBE8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0104F4C-A04A-CAA4-E50B-2111EC6AA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13519FE6-31AE-6972-B6D5-100C01030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8C15336-7AF3-ADE9-9F74-AA47EDB44E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26738D2-F94B-95E9-7EA0-A3EC910B4C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C0FB481-F0E7-1354-8D38-015F30097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B250C9C-30B8-B2C3-92EF-D8F121C6FE94}"/>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C7042225-28C0-4CEB-4CFC-4FA7C06FE39B}"/>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Inteligentne budynki mogą być wyposażone w pewne systemy:</a:t>
            </a:r>
          </a:p>
          <a:p>
            <a:r>
              <a:rPr lang="pl-PL" dirty="0"/>
              <a:t>zarządzania budynkiem</a:t>
            </a:r>
          </a:p>
          <a:p>
            <a:r>
              <a:rPr lang="pl-PL" dirty="0"/>
              <a:t>oświetleniowe</a:t>
            </a:r>
          </a:p>
          <a:p>
            <a:r>
              <a:rPr lang="pl-PL" dirty="0"/>
              <a:t>HVAC (ciepłownicze, wentylacyjne i klimatyzacyjne)</a:t>
            </a:r>
          </a:p>
          <a:p>
            <a:r>
              <a:rPr lang="pl-PL" dirty="0"/>
              <a:t>bezpieczeństwa i zarządzania dostępem</a:t>
            </a:r>
          </a:p>
          <a:p>
            <a:r>
              <a:rPr lang="pl-PL" dirty="0"/>
              <a:t>przeciwpożarowe</a:t>
            </a:r>
          </a:p>
          <a:p>
            <a:r>
              <a:rPr lang="pl-PL" dirty="0"/>
              <a:t>komfortu</a:t>
            </a:r>
          </a:p>
          <a:p>
            <a:r>
              <a:rPr lang="pl-PL" dirty="0"/>
              <a:t>informacyjne</a:t>
            </a:r>
          </a:p>
          <a:p>
            <a:r>
              <a:rPr lang="pl-PL" dirty="0"/>
              <a:t>Audio</a:t>
            </a:r>
          </a:p>
          <a:p>
            <a:r>
              <a:rPr lang="pl-PL" dirty="0"/>
              <a:t>I inne…</a:t>
            </a:r>
          </a:p>
        </p:txBody>
      </p:sp>
      <p:sp>
        <p:nvSpPr>
          <p:cNvPr id="6" name="Tytuł 1">
            <a:extLst>
              <a:ext uri="{FF2B5EF4-FFF2-40B4-BE49-F238E27FC236}">
                <a16:creationId xmlns:a16="http://schemas.microsoft.com/office/drawing/2014/main" id="{F7960DE9-146C-905B-E181-DA1576C7DCD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Systemy </a:t>
            </a:r>
            <a:r>
              <a:rPr lang="pl-PL" sz="3600" dirty="0">
                <a:solidFill>
                  <a:srgbClr val="FFFFFF"/>
                </a:solidFill>
                <a:latin typeface="Aptos Display" panose="02110004020202020204"/>
              </a:rPr>
              <a:t>w inteligentnych budynkach</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DD153F6F-8A33-333C-768F-F08FB09ADC2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7925C176-222A-B57F-D542-8C45DA42514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9779119"/>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F2FEFA-8EA5-A373-FC03-A17BDC04A9B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C85B908-35B1-1457-F795-D807EA6749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8A7AE7A-34EC-58B9-BCE2-9D4041DCA4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46C53369-6CCD-73DD-2648-729F2B800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EF222B5-4C28-7CA6-1334-D1381CADA4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0687E83-8066-9709-99B3-0E6F6204E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183471F-BF3D-74FE-5948-D9DCC4CF72DF}"/>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0839671B-AC43-EBE4-2C02-97EED69C7C51}"/>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Kluczową kwestią w każdym inteligentnym budynku — od pojedynczych mieszkań po zaawansowane biurowce — jest integracja wszystkich obecnych systemów. Oznacza to, że różne systemy muszą współpracować, aby osiągnąć zamierzone cele. Choć to stwierdzenie może wydawać się oczywiste, w rzeczywistości stanowi jedno z największych wyzwań dla twórców zarówno budynków, jak i poszczególnych systemów.</a:t>
            </a:r>
          </a:p>
        </p:txBody>
      </p:sp>
      <p:sp>
        <p:nvSpPr>
          <p:cNvPr id="6" name="Tytuł 1">
            <a:extLst>
              <a:ext uri="{FF2B5EF4-FFF2-40B4-BE49-F238E27FC236}">
                <a16:creationId xmlns:a16="http://schemas.microsoft.com/office/drawing/2014/main" id="{2CCA4711-D025-3D69-FCCB-E4E6EF0122D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Systemy </a:t>
            </a:r>
            <a:r>
              <a:rPr lang="pl-PL" sz="3600" dirty="0">
                <a:solidFill>
                  <a:srgbClr val="FFFFFF"/>
                </a:solidFill>
                <a:latin typeface="Aptos Display" panose="02110004020202020204"/>
              </a:rPr>
              <a:t>w inteligentnych budynkach</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D297AAF9-568E-3015-239E-8618F6F66CD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316879D5-54F9-C5D1-9908-7452BDD8EAB9}"/>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50222875"/>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7ACA500-7168-9DCB-2E21-1A598D5AE2F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CBF1A9A-ED25-C635-696F-C5F97EDB4C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9477000-63E4-FF08-FA2D-E76066A91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4B978E1C-8633-0630-4762-47E12745F6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5E3B555-81F3-BF8C-7EE1-2049DDFDDD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B38EA67-0E50-D5FF-54E9-5E2B02D8AD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298953E-A8B9-A9BE-FA91-D6D61E95FB0C}"/>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B7BC7890-1E31-1474-8DF5-134B0EEE4626}"/>
              </a:ext>
            </a:extLst>
          </p:cNvPr>
          <p:cNvSpPr>
            <a:spLocks noGrp="1"/>
          </p:cNvSpPr>
          <p:nvPr>
            <p:ph idx="4294967295"/>
          </p:nvPr>
        </p:nvSpPr>
        <p:spPr>
          <a:xfrm>
            <a:off x="152400" y="1771048"/>
            <a:ext cx="11874500" cy="4937759"/>
          </a:xfrm>
          <a:prstGeom prst="rect">
            <a:avLst/>
          </a:prstGeom>
        </p:spPr>
        <p:txBody>
          <a:bodyPr anchor="ctr">
            <a:noAutofit/>
          </a:bodyPr>
          <a:lstStyle/>
          <a:p>
            <a:pPr marL="180975" indent="-180975">
              <a:buNone/>
            </a:pPr>
            <a:r>
              <a:rPr lang="pl-PL" dirty="0"/>
              <a:t>Mnogość systemów, rozwiązań i urządzeń oraz wszechobecna konkurencyjność producentów prowadzą do poważnych problemów. Korzystając z tańszych rozwiązań domowych, często kończymy z dziesiątkami urządzeń podłączonych do Wi-Fi oraz kilkoma lub kilkunastoma aplikacjami w telefonie. Rzeczywista integracja systemów jest bardzo niska, a zarządzanie nimi w większości przypadków pozostaje w rękach użytkowników.</a:t>
            </a:r>
          </a:p>
          <a:p>
            <a:pPr marL="180975" indent="-180975">
              <a:buNone/>
            </a:pPr>
            <a:r>
              <a:rPr lang="pl-PL" dirty="0"/>
              <a:t>W bardziej zaawansowanych rozwiązaniach uzyskujemy znacznie lepszą integrację, jednak nadal nie zapewnia to pełnego połączenia systemów. Koszt opracowania zaawansowanych systemów często przekracza możliwości finansowe inwestorów, szczególnie w przypadku domów prywatnych.</a:t>
            </a:r>
          </a:p>
        </p:txBody>
      </p:sp>
      <p:sp>
        <p:nvSpPr>
          <p:cNvPr id="6" name="Tytuł 1">
            <a:extLst>
              <a:ext uri="{FF2B5EF4-FFF2-40B4-BE49-F238E27FC236}">
                <a16:creationId xmlns:a16="http://schemas.microsoft.com/office/drawing/2014/main" id="{13E2E025-7A37-87E7-11E0-2C9785B0A25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Systemy </a:t>
            </a:r>
            <a:r>
              <a:rPr lang="pl-PL" sz="3600" dirty="0">
                <a:solidFill>
                  <a:srgbClr val="FFFFFF"/>
                </a:solidFill>
                <a:latin typeface="Aptos Display" panose="02110004020202020204"/>
              </a:rPr>
              <a:t>w inteligentnych budynkach</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49A12FB2-67F3-B14C-740B-5013620FCBC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E45C5224-B31B-6FB9-142A-99EDFD7A88C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3562196"/>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11BC2E-8FF4-0445-C020-4279A4B9B0C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362308C-DD2B-5D60-8121-1773DFF6B5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D05319D-4037-C730-F16D-77EA98EE39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0FBAA83-5501-69CD-15BB-69BEE3B30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DFC0D7D-4F2A-5E8F-C74C-F13B40925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F19BB81-C05D-C14F-58C1-7D54266A8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F342F02-C87E-2057-5996-F01F9A1C71F3}"/>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4B4D9C41-6EAB-6904-1C2D-436CC0273865}"/>
              </a:ext>
            </a:extLst>
          </p:cNvPr>
          <p:cNvSpPr>
            <a:spLocks noGrp="1"/>
          </p:cNvSpPr>
          <p:nvPr>
            <p:ph idx="4294967295"/>
          </p:nvPr>
        </p:nvSpPr>
        <p:spPr>
          <a:xfrm>
            <a:off x="152400" y="1771048"/>
            <a:ext cx="11874500" cy="4937759"/>
          </a:xfrm>
          <a:prstGeom prst="rect">
            <a:avLst/>
          </a:prstGeom>
        </p:spPr>
        <p:txBody>
          <a:bodyPr anchor="ctr">
            <a:noAutofit/>
          </a:bodyPr>
          <a:lstStyle/>
          <a:p>
            <a:pPr marL="180975" indent="-180975">
              <a:buNone/>
            </a:pPr>
            <a:r>
              <a:rPr lang="pl-PL" dirty="0"/>
              <a:t>Należy zwrócić szczególną uwagę, że wykorzystywanie wielu rozwiązań i różnorodnych systemów ostatecznie ogranicza ich użyteczność oraz wymusza na użytkownikach ciągłą czujność i kontrolę nad tymi systemami. </a:t>
            </a:r>
          </a:p>
          <a:p>
            <a:pPr marL="180975" indent="-180975">
              <a:buNone/>
            </a:pPr>
            <a:r>
              <a:rPr lang="pl-PL" dirty="0"/>
              <a:t>Taka sytuacja może prowadzić do frustracji użytkowników, a w konsekwencji zniechęcać ich do korzystania z inteligentnych rozwiązań w budownictwie.</a:t>
            </a:r>
          </a:p>
        </p:txBody>
      </p:sp>
      <p:sp>
        <p:nvSpPr>
          <p:cNvPr id="6" name="Tytuł 1">
            <a:extLst>
              <a:ext uri="{FF2B5EF4-FFF2-40B4-BE49-F238E27FC236}">
                <a16:creationId xmlns:a16="http://schemas.microsoft.com/office/drawing/2014/main" id="{C9C526B5-8F7C-16D1-5789-26D9E77F959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Systemy </a:t>
            </a:r>
            <a:r>
              <a:rPr lang="pl-PL" sz="3600" dirty="0">
                <a:solidFill>
                  <a:srgbClr val="FFFFFF"/>
                </a:solidFill>
                <a:latin typeface="Aptos Display" panose="02110004020202020204"/>
              </a:rPr>
              <a:t>w inteligentnych budynkach</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661582C5-1531-9DD2-C122-059D0A45BC4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326813EE-FB4C-0864-AA50-4D28653609F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05104237"/>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4CAB0D-38C5-BF8F-DA44-93C0D250DDA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998B9AD-9036-F7D7-485B-17110B143C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8A6FA8E-C00D-07A8-7E62-E41CCF87B7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41A1DDF2-D556-3E43-0ACC-6C2E05D3BA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6CB33F8-E60D-0882-4CCE-66C624BD6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D927BD3-31E8-F980-3880-F9992ED0E4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B5227505-0ADC-748A-01A1-81EBB112F872}"/>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E450D109-7AE4-2C51-D84D-3EFED91034D4}"/>
              </a:ext>
            </a:extLst>
          </p:cNvPr>
          <p:cNvSpPr>
            <a:spLocks noGrp="1"/>
          </p:cNvSpPr>
          <p:nvPr>
            <p:ph idx="4294967295"/>
          </p:nvPr>
        </p:nvSpPr>
        <p:spPr>
          <a:xfrm>
            <a:off x="152400" y="1771048"/>
            <a:ext cx="11874500" cy="4937759"/>
          </a:xfrm>
          <a:prstGeom prst="rect">
            <a:avLst/>
          </a:prstGeom>
        </p:spPr>
        <p:txBody>
          <a:bodyPr anchor="ctr">
            <a:noAutofit/>
          </a:bodyPr>
          <a:lstStyle/>
          <a:p>
            <a:pPr marL="180975" indent="-180975">
              <a:buNone/>
            </a:pPr>
            <a:r>
              <a:rPr lang="pl-PL" dirty="0"/>
              <a:t>Innym czynnikiem wpływającym na negatywny odbiór inteligentnych budynków jest niewłaściwa integracja systemów oraz ich nieodpowiedni dobór. Taka sytuacja może się zdarzyć, gdy użytkownik wybierze błędne ustawienia lub zastosuje rozwiązania, które nie są odpowiednie dla danego budynku. W efekcie inwestor narażony jest na znaczne koszty związane z systemem, który po pewnym czasie eksploatacji okazuje się niewykorzystywany lub ma negatywne działanie.</a:t>
            </a:r>
          </a:p>
          <a:p>
            <a:pPr marL="180975" indent="-180975">
              <a:buNone/>
            </a:pPr>
            <a:endParaRPr lang="pl-PL" dirty="0"/>
          </a:p>
          <a:p>
            <a:pPr marL="180975" indent="-180975">
              <a:buNone/>
            </a:pPr>
            <a:r>
              <a:rPr lang="pl-PL" dirty="0"/>
              <a:t>Nieprawidłowo zaprojektowany lub skonfigurowany system, który nie odpowiada potrzebom inwestora, może utrudniać korzystanie z budynku oraz przyczyniać się do obniżenia np. efektywności energetycznej, bezpieczeństwa czy komfortu.</a:t>
            </a:r>
          </a:p>
        </p:txBody>
      </p:sp>
      <p:sp>
        <p:nvSpPr>
          <p:cNvPr id="6" name="Tytuł 1">
            <a:extLst>
              <a:ext uri="{FF2B5EF4-FFF2-40B4-BE49-F238E27FC236}">
                <a16:creationId xmlns:a16="http://schemas.microsoft.com/office/drawing/2014/main" id="{D411690D-6B1E-F46E-2D72-460450D14FD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Systemy </a:t>
            </a:r>
            <a:r>
              <a:rPr lang="pl-PL" sz="3600" dirty="0">
                <a:solidFill>
                  <a:srgbClr val="FFFFFF"/>
                </a:solidFill>
                <a:latin typeface="Aptos Display" panose="02110004020202020204"/>
              </a:rPr>
              <a:t>w inteligentnych budynkach</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58C284D4-212F-5100-90B3-698226D17D4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AD100192-A4D9-EEBD-0FA7-EDEFF86ACB4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48123168"/>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7F56CA-AD51-E2C2-0C13-70E4F85C6E3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2B6DE87-9659-F0BB-26C8-4B93E3AE36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0C03A33A-48E2-DEC7-270F-C3A50C765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DEC10A51-64D5-285D-047A-1DB1248162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D43F05A-B8E6-2D2A-FCAE-1F324DC1BF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6997D9E-4EA4-6C41-D66C-A80C208159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5ACD7053-6BEF-39EE-3E03-182AE24375B5}"/>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40C8AC3D-B41F-09C1-DC54-42F6772FFCE6}"/>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Zwiększona Efektywność Energetyczna</a:t>
            </a:r>
            <a:r>
              <a:rPr lang="pl-PL" dirty="0"/>
              <a:t> </a:t>
            </a:r>
          </a:p>
          <a:p>
            <a:pPr lvl="1"/>
            <a:r>
              <a:rPr lang="pl-PL" dirty="0"/>
              <a:t>Optymalizacja zużycia energii, co prowadzi do niższych rachunków za energię.</a:t>
            </a:r>
          </a:p>
          <a:p>
            <a:pPr marL="0" indent="0">
              <a:buNone/>
            </a:pPr>
            <a:r>
              <a:rPr lang="pl-PL" b="1" dirty="0"/>
              <a:t>Komfort Użytkowników</a:t>
            </a:r>
            <a:r>
              <a:rPr lang="pl-PL" dirty="0"/>
              <a:t> </a:t>
            </a:r>
          </a:p>
          <a:p>
            <a:pPr lvl="1"/>
            <a:r>
              <a:rPr lang="pl-PL" dirty="0"/>
              <a:t>Automatyzacja systemów dostosowująca warunki w budynku (temperatura, oświetlenie) do preferencji mieszkańców.</a:t>
            </a:r>
          </a:p>
          <a:p>
            <a:pPr marL="0" indent="0">
              <a:buNone/>
            </a:pPr>
            <a:r>
              <a:rPr lang="pl-PL" b="1" dirty="0"/>
              <a:t>Bezpieczeństwo</a:t>
            </a:r>
            <a:r>
              <a:rPr lang="pl-PL" dirty="0"/>
              <a:t> </a:t>
            </a:r>
          </a:p>
          <a:p>
            <a:pPr lvl="1"/>
            <a:r>
              <a:rPr lang="pl-PL" dirty="0"/>
              <a:t>Zaawansowane systemy monitoringu i kontroli dostępu zwiększające ochronę budynku i jego mieszkańców.</a:t>
            </a:r>
          </a:p>
        </p:txBody>
      </p:sp>
      <p:sp>
        <p:nvSpPr>
          <p:cNvPr id="6" name="Tytuł 1">
            <a:extLst>
              <a:ext uri="{FF2B5EF4-FFF2-40B4-BE49-F238E27FC236}">
                <a16:creationId xmlns:a16="http://schemas.microsoft.com/office/drawing/2014/main" id="{A3850137-CB34-81F4-E1F5-2C83A6297D6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Korzyści z wdrażania </a:t>
            </a:r>
            <a:r>
              <a:rPr lang="pl-PL" sz="3600" dirty="0">
                <a:solidFill>
                  <a:srgbClr val="FFFFFF"/>
                </a:solidFill>
                <a:latin typeface="Aptos Display" panose="02110004020202020204"/>
              </a:rPr>
              <a:t>i</a:t>
            </a:r>
            <a:r>
              <a:rPr kumimoji="0" lang="pl-PL" sz="3600" b="0" i="0" u="none" strike="noStrike" kern="1200" cap="none" spc="0" normalizeH="0" baseline="0" noProof="0" dirty="0" err="1">
                <a:ln>
                  <a:noFill/>
                </a:ln>
                <a:solidFill>
                  <a:srgbClr val="FFFFFF"/>
                </a:solidFill>
                <a:effectLst/>
                <a:uLnTx/>
                <a:uFillTx/>
                <a:latin typeface="Aptos Display" panose="02110004020202020204"/>
                <a:ea typeface="+mj-ea"/>
                <a:cs typeface="+mj-cs"/>
              </a:rPr>
              <a:t>nteligentnych</a:t>
            </a: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 rozwiązań w budownictwie</a:t>
            </a:r>
          </a:p>
        </p:txBody>
      </p:sp>
      <p:sp>
        <p:nvSpPr>
          <p:cNvPr id="7" name="Rectangle 2">
            <a:extLst>
              <a:ext uri="{FF2B5EF4-FFF2-40B4-BE49-F238E27FC236}">
                <a16:creationId xmlns:a16="http://schemas.microsoft.com/office/drawing/2014/main" id="{FF3A271E-2326-D5BD-5EA0-FC6A0AF9D5B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BF495861-70AC-5D80-C411-B790508A1C5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9390035"/>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200681-43A0-9346-55F9-B47EA3BF58A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15D0140-A8F3-ADE5-066C-4CB63407B3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00B1330E-F577-CA81-E46E-2A6C96108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311F6E9-BEEC-3524-E17F-5B2876B51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AF13EAC-8F3B-AE59-3626-48429E5CD8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DE382BC-7867-B099-A1E0-9B408B6F2C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B8DFFC24-CA17-8477-8E5C-A2EAE5F9A124}"/>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5D41A3CB-54E1-033D-EAC3-03F1EB238079}"/>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Zdalne Zarządzanie</a:t>
            </a:r>
            <a:r>
              <a:rPr lang="pl-PL" dirty="0"/>
              <a:t> </a:t>
            </a:r>
          </a:p>
          <a:p>
            <a:pPr lvl="1"/>
            <a:r>
              <a:rPr lang="pl-PL" dirty="0"/>
              <a:t>Możliwość zdalnego kontrolowania systemów budynku za pomocą aplikacji mobilnych.</a:t>
            </a:r>
          </a:p>
          <a:p>
            <a:pPr marL="0" indent="0">
              <a:buNone/>
            </a:pPr>
            <a:r>
              <a:rPr lang="pl-PL" b="1" dirty="0"/>
              <a:t>Integracja Systemów</a:t>
            </a:r>
            <a:r>
              <a:rPr lang="pl-PL" dirty="0"/>
              <a:t> </a:t>
            </a:r>
          </a:p>
          <a:p>
            <a:pPr lvl="1"/>
            <a:r>
              <a:rPr lang="pl-PL" dirty="0"/>
              <a:t>Zharmonizowane działanie różnych systemów (HVAC, oświetlenie, bezpieczeństwo), co zwiększa ich efektywność.</a:t>
            </a:r>
          </a:p>
          <a:p>
            <a:pPr marL="0" indent="0">
              <a:buNone/>
            </a:pPr>
            <a:r>
              <a:rPr lang="pl-PL" b="1" dirty="0"/>
              <a:t>Zrównoważony Rozwój</a:t>
            </a:r>
            <a:r>
              <a:rPr lang="pl-PL" dirty="0"/>
              <a:t> </a:t>
            </a:r>
          </a:p>
          <a:p>
            <a:pPr lvl="1"/>
            <a:r>
              <a:rPr lang="pl-PL" dirty="0"/>
              <a:t>Wykorzystanie odnawialnych źródeł energii i materiałów przyjaznych dla środowiska, co sprzyja ochronie środowiska.</a:t>
            </a:r>
          </a:p>
        </p:txBody>
      </p:sp>
      <p:sp>
        <p:nvSpPr>
          <p:cNvPr id="6" name="Tytuł 1">
            <a:extLst>
              <a:ext uri="{FF2B5EF4-FFF2-40B4-BE49-F238E27FC236}">
                <a16:creationId xmlns:a16="http://schemas.microsoft.com/office/drawing/2014/main" id="{03A30CE9-503A-2D53-849B-268A98109EB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Korzyści z wdrażania </a:t>
            </a:r>
            <a:r>
              <a:rPr lang="pl-PL" sz="3600" dirty="0">
                <a:solidFill>
                  <a:srgbClr val="FFFFFF"/>
                </a:solidFill>
                <a:latin typeface="Aptos Display" panose="02110004020202020204"/>
              </a:rPr>
              <a:t>i</a:t>
            </a:r>
            <a:r>
              <a:rPr kumimoji="0" lang="pl-PL" sz="3600" b="0" i="0" u="none" strike="noStrike" kern="1200" cap="none" spc="0" normalizeH="0" baseline="0" noProof="0" dirty="0" err="1">
                <a:ln>
                  <a:noFill/>
                </a:ln>
                <a:solidFill>
                  <a:srgbClr val="FFFFFF"/>
                </a:solidFill>
                <a:effectLst/>
                <a:uLnTx/>
                <a:uFillTx/>
                <a:latin typeface="Aptos Display" panose="02110004020202020204"/>
                <a:ea typeface="+mj-ea"/>
                <a:cs typeface="+mj-cs"/>
              </a:rPr>
              <a:t>nteligentnych</a:t>
            </a: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 rozwiązań w budownictwie</a:t>
            </a:r>
          </a:p>
        </p:txBody>
      </p:sp>
      <p:sp>
        <p:nvSpPr>
          <p:cNvPr id="7" name="Rectangle 2">
            <a:extLst>
              <a:ext uri="{FF2B5EF4-FFF2-40B4-BE49-F238E27FC236}">
                <a16:creationId xmlns:a16="http://schemas.microsoft.com/office/drawing/2014/main" id="{08E9BCDF-B2DC-CA12-25D0-36D66A2C84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EAC377A5-88B1-F9E1-BC44-8EAF67871B8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07410289"/>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229365A-EAAE-945D-4C94-1BA49A34D99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C62170C-D8B4-6CE4-AB98-3A427647AD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85832CF-2D4B-4991-3A8C-D66A4B89A2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269A0F6-B622-3DA8-C84D-5AC5119F27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0A2CA59-06AB-DD58-E361-5FE18138F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0F136B7-D00D-EB59-195B-E2E15FE33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FD77478-A705-1B22-4DD9-31F155E78DBA}"/>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BE3E7A5A-3DE7-C6F4-95D8-3F914D31B623}"/>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Oszczędności Finansowe</a:t>
            </a:r>
            <a:r>
              <a:rPr lang="pl-PL" dirty="0"/>
              <a:t> </a:t>
            </a:r>
          </a:p>
          <a:p>
            <a:pPr lvl="1"/>
            <a:r>
              <a:rPr lang="pl-PL" dirty="0"/>
              <a:t>Redukcja kosztów eksploatacyjnych dzięki efektywniejszemu zarządzaniu energią i zasobami.</a:t>
            </a:r>
          </a:p>
          <a:p>
            <a:pPr marL="0" indent="0">
              <a:buNone/>
            </a:pPr>
            <a:r>
              <a:rPr lang="pl-PL" b="1" dirty="0"/>
              <a:t>Poprawa Jakości Powietrza</a:t>
            </a:r>
            <a:r>
              <a:rPr lang="pl-PL" dirty="0"/>
              <a:t> </a:t>
            </a:r>
          </a:p>
          <a:p>
            <a:pPr lvl="1"/>
            <a:r>
              <a:rPr lang="pl-PL" dirty="0"/>
              <a:t>Systemy monitorujące i regulujące jakość powietrza, co wpływa na zdrowie użytkowników.</a:t>
            </a:r>
          </a:p>
          <a:p>
            <a:pPr marL="0" indent="0">
              <a:buNone/>
            </a:pPr>
            <a:r>
              <a:rPr lang="pl-PL" b="1" dirty="0"/>
              <a:t>Wzrost Wartości Nieruchomości</a:t>
            </a:r>
            <a:r>
              <a:rPr lang="pl-PL" dirty="0"/>
              <a:t> </a:t>
            </a:r>
          </a:p>
          <a:p>
            <a:pPr lvl="1"/>
            <a:r>
              <a:rPr lang="pl-PL" dirty="0"/>
              <a:t>Inteligentne technologie mogą zwiększać atrakcyjność budynku na rynku nieruchomości.</a:t>
            </a:r>
          </a:p>
        </p:txBody>
      </p:sp>
      <p:sp>
        <p:nvSpPr>
          <p:cNvPr id="6" name="Tytuł 1">
            <a:extLst>
              <a:ext uri="{FF2B5EF4-FFF2-40B4-BE49-F238E27FC236}">
                <a16:creationId xmlns:a16="http://schemas.microsoft.com/office/drawing/2014/main" id="{9960C03C-66F1-253C-B4EA-7908AF50D1A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Korzyści z wdrażania </a:t>
            </a:r>
            <a:r>
              <a:rPr lang="pl-PL" sz="3600" dirty="0">
                <a:solidFill>
                  <a:srgbClr val="FFFFFF"/>
                </a:solidFill>
                <a:latin typeface="Aptos Display" panose="02110004020202020204"/>
              </a:rPr>
              <a:t>i</a:t>
            </a:r>
            <a:r>
              <a:rPr kumimoji="0" lang="pl-PL" sz="3600" b="0" i="0" u="none" strike="noStrike" kern="1200" cap="none" spc="0" normalizeH="0" baseline="0" noProof="0" dirty="0" err="1">
                <a:ln>
                  <a:noFill/>
                </a:ln>
                <a:solidFill>
                  <a:srgbClr val="FFFFFF"/>
                </a:solidFill>
                <a:effectLst/>
                <a:uLnTx/>
                <a:uFillTx/>
                <a:latin typeface="Aptos Display" panose="02110004020202020204"/>
                <a:ea typeface="+mj-ea"/>
                <a:cs typeface="+mj-cs"/>
              </a:rPr>
              <a:t>nteligentnych</a:t>
            </a: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 rozwiązań w budownictwie</a:t>
            </a:r>
          </a:p>
        </p:txBody>
      </p:sp>
      <p:sp>
        <p:nvSpPr>
          <p:cNvPr id="7" name="Rectangle 2">
            <a:extLst>
              <a:ext uri="{FF2B5EF4-FFF2-40B4-BE49-F238E27FC236}">
                <a16:creationId xmlns:a16="http://schemas.microsoft.com/office/drawing/2014/main" id="{B397A33A-2B85-06C5-F728-8B429138382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571DE390-9499-BC5C-2072-BEF2022A939F}"/>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64589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FE2B35-B69D-AF1E-4B78-5A9E1CC7C83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FA94E6B-A36A-7C05-B502-1048FF99BC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83E3C8C-F08D-5CB7-F2C4-F51B0A41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60C28BA-43F9-DB25-393A-9F7C6EE939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CDE6E38-4533-66EF-C1D9-43F8608288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3B65AF6-639F-5D78-31AD-5FC922024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D1D2E342-D031-CF69-C51B-61C35022550E}"/>
              </a:ext>
            </a:extLst>
          </p:cNvPr>
          <p:cNvSpPr>
            <a:spLocks noGrp="1"/>
          </p:cNvSpPr>
          <p:nvPr>
            <p:ph type="title" idx="4294967295"/>
          </p:nvPr>
        </p:nvSpPr>
        <p:spPr>
          <a:xfrm>
            <a:off x="8445501" y="294538"/>
            <a:ext cx="3287150" cy="1033669"/>
          </a:xfrm>
          <a:prstGeom prst="rect">
            <a:avLst/>
          </a:prstGeom>
        </p:spPr>
        <p:txBody>
          <a:bodyPr anchor="ctr">
            <a:normAutofit/>
          </a:bodyPr>
          <a:lstStyle/>
          <a:p>
            <a:pPr algn="r"/>
            <a:r>
              <a:rPr lang="pl-PL" sz="4000" dirty="0">
                <a:solidFill>
                  <a:srgbClr val="FFFFFF"/>
                </a:solidFill>
              </a:rPr>
              <a:t>Wstęp</a:t>
            </a:r>
          </a:p>
        </p:txBody>
      </p:sp>
      <p:sp>
        <p:nvSpPr>
          <p:cNvPr id="3" name="Symbol zastępczy zawartości 2">
            <a:extLst>
              <a:ext uri="{FF2B5EF4-FFF2-40B4-BE49-F238E27FC236}">
                <a16:creationId xmlns:a16="http://schemas.microsoft.com/office/drawing/2014/main" id="{41957B13-9C1C-242A-0416-2C41982DAF45}"/>
              </a:ext>
            </a:extLst>
          </p:cNvPr>
          <p:cNvSpPr>
            <a:spLocks noGrp="1"/>
          </p:cNvSpPr>
          <p:nvPr>
            <p:ph idx="4294967295"/>
          </p:nvPr>
        </p:nvSpPr>
        <p:spPr>
          <a:xfrm>
            <a:off x="152400" y="1771048"/>
            <a:ext cx="11874500" cy="4937759"/>
          </a:xfrm>
          <a:prstGeom prst="rect">
            <a:avLst/>
          </a:prstGeom>
        </p:spPr>
        <p:txBody>
          <a:bodyPr anchor="ctr">
            <a:noAutofit/>
          </a:bodyPr>
          <a:lstStyle/>
          <a:p>
            <a:r>
              <a:rPr lang="pl-PL" dirty="0"/>
              <a:t>Urządzenia zabezpieczające</a:t>
            </a:r>
          </a:p>
          <a:p>
            <a:r>
              <a:rPr lang="pl-PL" dirty="0"/>
              <a:t>Działanie prądu na organizm ludzki</a:t>
            </a:r>
          </a:p>
          <a:p>
            <a:r>
              <a:rPr lang="pl-PL" dirty="0"/>
              <a:t>Ochrona przeciwporażeniowa</a:t>
            </a:r>
          </a:p>
          <a:p>
            <a:r>
              <a:rPr lang="pl-PL" dirty="0"/>
              <a:t>Wprowadzenie do inteligentnych budynków</a:t>
            </a:r>
          </a:p>
          <a:p>
            <a:r>
              <a:rPr lang="pl-PL" dirty="0" err="1"/>
              <a:t>Building</a:t>
            </a:r>
            <a:r>
              <a:rPr lang="pl-PL" dirty="0"/>
              <a:t> Management System</a:t>
            </a:r>
          </a:p>
          <a:p>
            <a:r>
              <a:rPr lang="pl-PL" dirty="0"/>
              <a:t>Podzespoły automatyki budynkowej</a:t>
            </a:r>
          </a:p>
          <a:p>
            <a:r>
              <a:rPr lang="pl-PL" dirty="0"/>
              <a:t>Bezpieczeństwo Inteligentnych Budynków</a:t>
            </a:r>
          </a:p>
          <a:p>
            <a:r>
              <a:rPr lang="pl-PL" dirty="0"/>
              <a:t>Integracja BMS</a:t>
            </a:r>
          </a:p>
          <a:p>
            <a:r>
              <a:rPr lang="pl-PL" dirty="0"/>
              <a:t>Projekt</a:t>
            </a:r>
          </a:p>
          <a:p>
            <a:r>
              <a:rPr lang="pl-PL" dirty="0"/>
              <a:t>Rozwiązania</a:t>
            </a:r>
          </a:p>
        </p:txBody>
      </p:sp>
      <p:sp>
        <p:nvSpPr>
          <p:cNvPr id="6" name="Tytuł 1">
            <a:extLst>
              <a:ext uri="{FF2B5EF4-FFF2-40B4-BE49-F238E27FC236}">
                <a16:creationId xmlns:a16="http://schemas.microsoft.com/office/drawing/2014/main" id="{3DA4A8E7-6749-BB55-1E09-437174934D7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Agenda</a:t>
            </a:r>
          </a:p>
        </p:txBody>
      </p:sp>
      <p:sp>
        <p:nvSpPr>
          <p:cNvPr id="7" name="Rectangle 2">
            <a:extLst>
              <a:ext uri="{FF2B5EF4-FFF2-40B4-BE49-F238E27FC236}">
                <a16:creationId xmlns:a16="http://schemas.microsoft.com/office/drawing/2014/main" id="{F2330439-3D03-AA4F-00B9-E6AC98895BF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D5D1346B-F43E-CB20-E6EF-8FA6E0B2F18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420682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072495-5DF2-3068-E30B-7F0B064604B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26FFD5D-DBA7-4E9B-EE83-F1237D9D5D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6FFB930-27FD-19CD-B849-F05B89BE2E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26AADBA-EF78-5869-D516-7BBFA380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E26BF09-E1B8-2DEC-A968-5247FE3AE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0CD9819-67D1-F209-F9A1-8015A10AA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8D5A93AA-A521-C01C-14F5-3A87862232E5}"/>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Urządzenia zabezpieczające</a:t>
            </a:r>
          </a:p>
        </p:txBody>
      </p:sp>
      <p:sp>
        <p:nvSpPr>
          <p:cNvPr id="3" name="Symbol zastępczy zawartości 2">
            <a:extLst>
              <a:ext uri="{FF2B5EF4-FFF2-40B4-BE49-F238E27FC236}">
                <a16:creationId xmlns:a16="http://schemas.microsoft.com/office/drawing/2014/main" id="{D3031F1E-F34D-7E32-E771-A1DD5A5496A9}"/>
              </a:ext>
            </a:extLst>
          </p:cNvPr>
          <p:cNvSpPr>
            <a:spLocks noGrp="1"/>
          </p:cNvSpPr>
          <p:nvPr>
            <p:ph idx="4294967295"/>
          </p:nvPr>
        </p:nvSpPr>
        <p:spPr>
          <a:xfrm>
            <a:off x="152400" y="1771048"/>
            <a:ext cx="11874500" cy="4937759"/>
          </a:xfrm>
          <a:prstGeom prst="rect">
            <a:avLst/>
          </a:prstGeom>
        </p:spPr>
        <p:txBody>
          <a:bodyPr anchor="ctr">
            <a:noAutofit/>
          </a:bodyPr>
          <a:lstStyle/>
          <a:p>
            <a:pPr lvl="0">
              <a:buSzPct val="100000"/>
            </a:pPr>
            <a:r>
              <a:rPr lang="pl-PL" b="1" dirty="0">
                <a:solidFill>
                  <a:prstClr val="black"/>
                </a:solidFill>
              </a:rPr>
              <a:t>Znamionowy prąd różnicowy IΔ</a:t>
            </a:r>
            <a:r>
              <a:rPr lang="pl-PL" b="1" baseline="-25000" dirty="0">
                <a:solidFill>
                  <a:prstClr val="black"/>
                </a:solidFill>
              </a:rPr>
              <a:t>N</a:t>
            </a:r>
            <a:r>
              <a:rPr lang="pl-PL" dirty="0">
                <a:solidFill>
                  <a:prstClr val="black"/>
                </a:solidFill>
              </a:rPr>
              <a:t> - Określa wartość prądu różnicowego, przy którym wyłącznik zadziała. Typowe wartości to 10 </a:t>
            </a:r>
            <a:r>
              <a:rPr lang="pl-PL" dirty="0" err="1">
                <a:solidFill>
                  <a:prstClr val="black"/>
                </a:solidFill>
              </a:rPr>
              <a:t>mA</a:t>
            </a:r>
            <a:r>
              <a:rPr lang="pl-PL" dirty="0">
                <a:solidFill>
                  <a:prstClr val="black"/>
                </a:solidFill>
              </a:rPr>
              <a:t>, 30 </a:t>
            </a:r>
            <a:r>
              <a:rPr lang="pl-PL" dirty="0" err="1">
                <a:solidFill>
                  <a:prstClr val="black"/>
                </a:solidFill>
              </a:rPr>
              <a:t>mA</a:t>
            </a:r>
            <a:r>
              <a:rPr lang="pl-PL" dirty="0">
                <a:solidFill>
                  <a:prstClr val="black"/>
                </a:solidFill>
              </a:rPr>
              <a:t>, 100 </a:t>
            </a:r>
            <a:r>
              <a:rPr lang="pl-PL" dirty="0" err="1">
                <a:solidFill>
                  <a:prstClr val="black"/>
                </a:solidFill>
              </a:rPr>
              <a:t>mA</a:t>
            </a:r>
            <a:r>
              <a:rPr lang="pl-PL" dirty="0">
                <a:solidFill>
                  <a:prstClr val="black"/>
                </a:solidFill>
              </a:rPr>
              <a:t>, 300 </a:t>
            </a:r>
            <a:r>
              <a:rPr lang="pl-PL" dirty="0" err="1">
                <a:solidFill>
                  <a:prstClr val="black"/>
                </a:solidFill>
              </a:rPr>
              <a:t>mA</a:t>
            </a:r>
            <a:r>
              <a:rPr lang="pl-PL" dirty="0">
                <a:solidFill>
                  <a:prstClr val="black"/>
                </a:solidFill>
              </a:rPr>
              <a:t>. Wyłączniki różnicowoprądowe o prądzie różnicowym nie większym niż 30 </a:t>
            </a:r>
            <a:r>
              <a:rPr lang="pl-PL" dirty="0" err="1">
                <a:solidFill>
                  <a:prstClr val="black"/>
                </a:solidFill>
              </a:rPr>
              <a:t>mA</a:t>
            </a:r>
            <a:r>
              <a:rPr lang="pl-PL" dirty="0">
                <a:solidFill>
                  <a:prstClr val="black"/>
                </a:solidFill>
              </a:rPr>
              <a:t> są stosowane w celu ochrony przeciwporażeniowej. Do celów ochrony </a:t>
            </a:r>
            <a:r>
              <a:rPr lang="pl-PL" dirty="0" err="1">
                <a:solidFill>
                  <a:prstClr val="black"/>
                </a:solidFill>
              </a:rPr>
              <a:t>przecipożarowej</a:t>
            </a:r>
            <a:r>
              <a:rPr lang="pl-PL" dirty="0">
                <a:solidFill>
                  <a:prstClr val="black"/>
                </a:solidFill>
              </a:rPr>
              <a:t> stosuje się wyłączniki o prądzie różnicowym nie większym niż 500 </a:t>
            </a:r>
            <a:r>
              <a:rPr lang="pl-PL" dirty="0" err="1">
                <a:solidFill>
                  <a:prstClr val="black"/>
                </a:solidFill>
              </a:rPr>
              <a:t>mA</a:t>
            </a:r>
            <a:endParaRPr lang="pl-PL" dirty="0">
              <a:solidFill>
                <a:prstClr val="black"/>
              </a:solidFill>
            </a:endParaRPr>
          </a:p>
        </p:txBody>
      </p:sp>
      <p:sp>
        <p:nvSpPr>
          <p:cNvPr id="6" name="Tytuł 1">
            <a:extLst>
              <a:ext uri="{FF2B5EF4-FFF2-40B4-BE49-F238E27FC236}">
                <a16:creationId xmlns:a16="http://schemas.microsoft.com/office/drawing/2014/main" id="{FA8078B1-0992-E06A-9CA2-E3BA5229037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Wyłączniki różnicowoprądowe</a:t>
            </a:r>
          </a:p>
        </p:txBody>
      </p:sp>
      <p:sp>
        <p:nvSpPr>
          <p:cNvPr id="7" name="Rectangle 2">
            <a:extLst>
              <a:ext uri="{FF2B5EF4-FFF2-40B4-BE49-F238E27FC236}">
                <a16:creationId xmlns:a16="http://schemas.microsoft.com/office/drawing/2014/main" id="{FBE82A75-9DF4-21A4-218C-6B898DACF93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95D95683-470F-987F-A1A0-44760F484DEF}"/>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08724618"/>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502D53-2B0B-AE49-14D2-4D7D7454D0A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3AA3725-0C62-A240-D899-DC039E5282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4CE4BF5-AD46-F87B-1E87-7C979E143D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852DD59-115B-4CB7-EE8A-D310EC1244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ABD1EF2-1667-C4AB-6406-A6EC4405B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1DA0BC5-3282-42CA-AEA0-548FB6FA95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54CF392-1F27-5700-F451-8BDFE5ECA1B0}"/>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BA373050-8715-7C8B-3C2D-55E5CF778C9A}"/>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Łatwiejsze Utrzymanie</a:t>
            </a:r>
            <a:r>
              <a:rPr lang="pl-PL" dirty="0"/>
              <a:t> </a:t>
            </a:r>
          </a:p>
          <a:p>
            <a:pPr lvl="1"/>
            <a:r>
              <a:rPr lang="pl-PL" dirty="0"/>
              <a:t>Zautomatyzowane systemy diagnostyczne, które pomagają w szybkim identyfikowaniu usterek.</a:t>
            </a:r>
          </a:p>
          <a:p>
            <a:pPr marL="0" indent="0">
              <a:buNone/>
            </a:pPr>
            <a:br>
              <a:rPr lang="pl-PL" dirty="0"/>
            </a:br>
            <a:r>
              <a:rPr lang="pl-PL" b="1" dirty="0"/>
              <a:t>Nowoczesny Wizerunek</a:t>
            </a:r>
            <a:r>
              <a:rPr lang="pl-PL" dirty="0"/>
              <a:t> </a:t>
            </a:r>
          </a:p>
          <a:p>
            <a:pPr lvl="1"/>
            <a:r>
              <a:rPr lang="pl-PL" dirty="0"/>
              <a:t>Budynki z inteligentnymi rozwiązaniami są postrzegane jako nowoczesne i innowacyjne.</a:t>
            </a:r>
          </a:p>
          <a:p>
            <a:pPr marL="0" indent="0">
              <a:buNone/>
            </a:pPr>
            <a:br>
              <a:rPr lang="pl-PL" dirty="0"/>
            </a:br>
            <a:r>
              <a:rPr lang="pl-PL" b="1" dirty="0"/>
              <a:t>Dostosowanie do Potrzeb</a:t>
            </a:r>
            <a:r>
              <a:rPr lang="pl-PL" dirty="0"/>
              <a:t> </a:t>
            </a:r>
          </a:p>
          <a:p>
            <a:pPr lvl="1"/>
            <a:r>
              <a:rPr lang="pl-PL" dirty="0"/>
              <a:t>Możliwość personalizacji ustawień systemów przez użytkowników, co zwiększa ich satysfakcję.</a:t>
            </a:r>
          </a:p>
        </p:txBody>
      </p:sp>
      <p:sp>
        <p:nvSpPr>
          <p:cNvPr id="6" name="Tytuł 1">
            <a:extLst>
              <a:ext uri="{FF2B5EF4-FFF2-40B4-BE49-F238E27FC236}">
                <a16:creationId xmlns:a16="http://schemas.microsoft.com/office/drawing/2014/main" id="{3B53FFA6-344B-ED06-1718-9FF1B835AC6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Korzyści z wdrażania </a:t>
            </a:r>
            <a:r>
              <a:rPr lang="pl-PL" sz="3600" dirty="0">
                <a:solidFill>
                  <a:srgbClr val="FFFFFF"/>
                </a:solidFill>
                <a:latin typeface="Aptos Display" panose="02110004020202020204"/>
              </a:rPr>
              <a:t>i</a:t>
            </a:r>
            <a:r>
              <a:rPr kumimoji="0" lang="pl-PL" sz="3600" b="0" i="0" u="none" strike="noStrike" kern="1200" cap="none" spc="0" normalizeH="0" baseline="0" noProof="0" dirty="0" err="1">
                <a:ln>
                  <a:noFill/>
                </a:ln>
                <a:solidFill>
                  <a:srgbClr val="FFFFFF"/>
                </a:solidFill>
                <a:effectLst/>
                <a:uLnTx/>
                <a:uFillTx/>
                <a:latin typeface="Aptos Display" panose="02110004020202020204"/>
                <a:ea typeface="+mj-ea"/>
                <a:cs typeface="+mj-cs"/>
              </a:rPr>
              <a:t>nteligentnych</a:t>
            </a: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 rozwiązań w budownictwie</a:t>
            </a:r>
          </a:p>
        </p:txBody>
      </p:sp>
      <p:sp>
        <p:nvSpPr>
          <p:cNvPr id="7" name="Rectangle 2">
            <a:extLst>
              <a:ext uri="{FF2B5EF4-FFF2-40B4-BE49-F238E27FC236}">
                <a16:creationId xmlns:a16="http://schemas.microsoft.com/office/drawing/2014/main" id="{C418731E-3239-D536-1132-B4B76893AA7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F3100009-C140-5EB6-DBAD-94CC9505148D}"/>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7513542"/>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06FFCF-8C6D-933D-6506-1CDF80A6193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36F38FC-D1AE-215D-A89C-B1708DCCC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C54944FA-D70A-BB21-776F-F8A0255A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25A08CF-E3E3-DD54-5A1E-3E3757F90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78E1D98-CDF8-38E3-6E22-F4C91710D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9893503-3D4D-1465-D757-42ACAEC4E4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0CF9D84-2F44-BD5F-9A79-7EB3EA4C075D}"/>
              </a:ext>
            </a:extLst>
          </p:cNvPr>
          <p:cNvSpPr>
            <a:spLocks noGrp="1"/>
          </p:cNvSpPr>
          <p:nvPr>
            <p:ph type="title" idx="4294967295"/>
          </p:nvPr>
        </p:nvSpPr>
        <p:spPr>
          <a:xfrm>
            <a:off x="8574653" y="294538"/>
            <a:ext cx="3157997" cy="1033669"/>
          </a:xfrm>
          <a:prstGeom prst="rect">
            <a:avLst/>
          </a:prstGeom>
        </p:spPr>
        <p:txBody>
          <a:bodyPr>
            <a:normAutofit fontScale="90000"/>
          </a:bodyPr>
          <a:lstStyle/>
          <a:p>
            <a:pPr algn="r"/>
            <a:r>
              <a:rPr lang="pl-PL" sz="4000" dirty="0">
                <a:solidFill>
                  <a:srgbClr val="FFFFFF"/>
                </a:solidFill>
              </a:rPr>
              <a:t>Wprowadzenie</a:t>
            </a:r>
          </a:p>
        </p:txBody>
      </p:sp>
      <p:sp>
        <p:nvSpPr>
          <p:cNvPr id="3" name="Symbol zastępczy zawartości 2">
            <a:extLst>
              <a:ext uri="{FF2B5EF4-FFF2-40B4-BE49-F238E27FC236}">
                <a16:creationId xmlns:a16="http://schemas.microsoft.com/office/drawing/2014/main" id="{3A475D4D-D324-9D81-5D17-61F6D47C3C7F}"/>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Łatwiejsze Utrzymanie</a:t>
            </a:r>
            <a:r>
              <a:rPr lang="pl-PL" dirty="0"/>
              <a:t> </a:t>
            </a:r>
          </a:p>
          <a:p>
            <a:pPr lvl="1"/>
            <a:r>
              <a:rPr lang="pl-PL" dirty="0"/>
              <a:t>Zautomatyzowane systemy diagnostyczne, które pomagają w szybkim identyfikowaniu usterek.</a:t>
            </a:r>
          </a:p>
          <a:p>
            <a:pPr marL="0" indent="0">
              <a:buNone/>
            </a:pPr>
            <a:r>
              <a:rPr lang="pl-PL" b="1" dirty="0"/>
              <a:t>Nowoczesny Wizerunek</a:t>
            </a:r>
            <a:r>
              <a:rPr lang="pl-PL" dirty="0"/>
              <a:t> </a:t>
            </a:r>
          </a:p>
          <a:p>
            <a:pPr lvl="1"/>
            <a:r>
              <a:rPr lang="pl-PL" dirty="0"/>
              <a:t>Budynki z inteligentnymi rozwiązaniami są postrzegane jako nowoczesne i innowacyjne.</a:t>
            </a:r>
          </a:p>
          <a:p>
            <a:pPr marL="0" indent="0">
              <a:buNone/>
            </a:pPr>
            <a:r>
              <a:rPr lang="pl-PL" b="1" dirty="0"/>
              <a:t>Dostosowanie do Potrzeb</a:t>
            </a:r>
            <a:r>
              <a:rPr lang="pl-PL" dirty="0"/>
              <a:t> </a:t>
            </a:r>
          </a:p>
          <a:p>
            <a:pPr lvl="1"/>
            <a:r>
              <a:rPr lang="pl-PL" dirty="0"/>
              <a:t>Możliwość personalizacji ustawień systemów przez użytkowników, co zwiększa ich satysfakcję.</a:t>
            </a:r>
          </a:p>
          <a:p>
            <a:pPr marL="0" indent="0">
              <a:buNone/>
            </a:pPr>
            <a:r>
              <a:rPr lang="pl-PL" b="1" dirty="0"/>
              <a:t>Redukcja Wpływu na Środowisko</a:t>
            </a:r>
            <a:r>
              <a:rPr lang="pl-PL" dirty="0"/>
              <a:t> </a:t>
            </a:r>
          </a:p>
          <a:p>
            <a:pPr lvl="1"/>
            <a:r>
              <a:rPr lang="pl-PL" dirty="0"/>
              <a:t>Mniejsze zużycie energii i zasobów prowadzi do ograniczenia emisji CO2.</a:t>
            </a:r>
            <a:br>
              <a:rPr lang="pl-PL" dirty="0"/>
            </a:br>
            <a:endParaRPr lang="pl-PL" dirty="0"/>
          </a:p>
        </p:txBody>
      </p:sp>
      <p:sp>
        <p:nvSpPr>
          <p:cNvPr id="6" name="Tytuł 1">
            <a:extLst>
              <a:ext uri="{FF2B5EF4-FFF2-40B4-BE49-F238E27FC236}">
                <a16:creationId xmlns:a16="http://schemas.microsoft.com/office/drawing/2014/main" id="{6C82291C-C11F-269C-33C2-F1C8422F8D1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Korzyści z wdrażania </a:t>
            </a:r>
            <a:r>
              <a:rPr lang="pl-PL" sz="3600" dirty="0">
                <a:solidFill>
                  <a:srgbClr val="FFFFFF"/>
                </a:solidFill>
                <a:latin typeface="Aptos Display" panose="02110004020202020204"/>
              </a:rPr>
              <a:t>i</a:t>
            </a:r>
            <a:r>
              <a:rPr kumimoji="0" lang="pl-PL" sz="3600" b="0" i="0" u="none" strike="noStrike" kern="1200" cap="none" spc="0" normalizeH="0" baseline="0" noProof="0" dirty="0" err="1">
                <a:ln>
                  <a:noFill/>
                </a:ln>
                <a:solidFill>
                  <a:srgbClr val="FFFFFF"/>
                </a:solidFill>
                <a:effectLst/>
                <a:uLnTx/>
                <a:uFillTx/>
                <a:latin typeface="Aptos Display" panose="02110004020202020204"/>
                <a:ea typeface="+mj-ea"/>
                <a:cs typeface="+mj-cs"/>
              </a:rPr>
              <a:t>nteligentnych</a:t>
            </a: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 rozwiązań w budownictwie</a:t>
            </a:r>
          </a:p>
        </p:txBody>
      </p:sp>
      <p:sp>
        <p:nvSpPr>
          <p:cNvPr id="7" name="Rectangle 2">
            <a:extLst>
              <a:ext uri="{FF2B5EF4-FFF2-40B4-BE49-F238E27FC236}">
                <a16:creationId xmlns:a16="http://schemas.microsoft.com/office/drawing/2014/main" id="{BC29147A-736F-D821-A536-1D1DFDE08CB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67DB1C90-E96E-C205-285A-B8BC47F0A12F}"/>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70490665"/>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C2AC51-3B18-7779-7304-AAA2C62B9AE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F84C885-80E1-1E6D-6679-9BB03F0EF1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C1586C5C-8B3C-94F4-B842-E42750D002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F8E9FDB-289A-83C1-3C47-7E38C0FA4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4DCCFAC-446B-4A2C-BD1E-4A011E00D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CACBD00-FC58-BB61-3C3B-D8448189D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ADFA69B-6985-F3A0-6729-2AB72CF59FA3}"/>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C722432E-656B-6DAD-DADA-0A3FD114673D}"/>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Systemy zarządzania budynkiem (ang. </a:t>
            </a:r>
            <a:r>
              <a:rPr lang="pl-PL" i="1" dirty="0" err="1"/>
              <a:t>Building</a:t>
            </a:r>
            <a:r>
              <a:rPr lang="pl-PL" i="1" dirty="0"/>
              <a:t> Management Systems</a:t>
            </a:r>
            <a:r>
              <a:rPr lang="pl-PL" dirty="0"/>
              <a:t>, BMS), zwane również systemami automatyki budynkowej (ang. </a:t>
            </a:r>
            <a:r>
              <a:rPr lang="pl-PL" i="1" dirty="0" err="1"/>
              <a:t>Building</a:t>
            </a:r>
            <a:r>
              <a:rPr lang="pl-PL" i="1" dirty="0"/>
              <a:t> Automation Systems</a:t>
            </a:r>
            <a:r>
              <a:rPr lang="pl-PL" dirty="0"/>
              <a:t>, BAS), to zaawansowane rozwiązania komputerowe służące do monitorowania i sterowania kluczowymi instalacjami mechanicznymi oraz elektrycznymi w budynkach.</a:t>
            </a:r>
          </a:p>
          <a:p>
            <a:pPr marL="0" indent="0">
              <a:buNone/>
            </a:pPr>
            <a:r>
              <a:rPr lang="pl-PL" dirty="0"/>
              <a:t>Ich głównym celem jest zapewnienie efektywnego zarządzania różnorodnymi systemami, co prowadzi do optymalizacji funkcjonowania budynku, poprawy komfortu użytkowników oraz zwiększenia efektywności energetycznej. BMS integruje różne technologie i urządzenia, co pozwala na centralne zarządzanie wieloma aspektami budynku.</a:t>
            </a:r>
          </a:p>
        </p:txBody>
      </p:sp>
      <p:sp>
        <p:nvSpPr>
          <p:cNvPr id="6" name="Tytuł 1">
            <a:extLst>
              <a:ext uri="{FF2B5EF4-FFF2-40B4-BE49-F238E27FC236}">
                <a16:creationId xmlns:a16="http://schemas.microsoft.com/office/drawing/2014/main" id="{D53099B2-B7E1-70F9-3562-5656235D663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System Zarządzania Budynkiem</a:t>
            </a:r>
          </a:p>
        </p:txBody>
      </p:sp>
      <p:sp>
        <p:nvSpPr>
          <p:cNvPr id="7" name="Rectangle 2">
            <a:extLst>
              <a:ext uri="{FF2B5EF4-FFF2-40B4-BE49-F238E27FC236}">
                <a16:creationId xmlns:a16="http://schemas.microsoft.com/office/drawing/2014/main" id="{6C460BD4-4DC6-7AAC-DD9F-3E5EADB96F2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CB05F05A-203A-7DF6-28CD-42AF933654C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79539141"/>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9A6285-C41F-EAD9-C3DD-72C6BDD10D1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B1B7A44-605F-7B31-59D7-13BA97E903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D6C5093-AB2A-49B8-C2B0-44ED5D46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5F99C57-E91C-543F-8788-2D64977F26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CEF42FE-63CE-F0B5-37C1-15C11AC910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4FA1FD6-8BFA-11C1-FC1B-491FD89C6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E3BA0B68-E1F8-A78B-2648-871EF6F988E0}"/>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05A24E5D-36C4-D913-3FFA-5E7F14F0DB55}"/>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Systemy BMS oferują szeroki zakres funkcji, które wspierają codzienne zarządzanie budynkiem. </a:t>
            </a:r>
          </a:p>
          <a:p>
            <a:pPr marL="0" indent="0">
              <a:buNone/>
            </a:pPr>
            <a:r>
              <a:rPr lang="pl-PL" b="1" dirty="0"/>
              <a:t>Monitorowanie</a:t>
            </a:r>
            <a:br>
              <a:rPr lang="pl-PL" dirty="0"/>
            </a:br>
            <a:r>
              <a:rPr lang="pl-PL" dirty="0"/>
              <a:t>Monitorowanie w systemach BMS to kluczowy proces umożliwiający stały nadzór nad stanem budynku. System zbiera dane z sensorów i urządzeń, takich jak HVAC, oświetlenie czy systemy bezpieczeństwa, aby zapewnić optymalne działanie i komfort.</a:t>
            </a:r>
          </a:p>
        </p:txBody>
      </p:sp>
      <p:sp>
        <p:nvSpPr>
          <p:cNvPr id="6" name="Tytuł 1">
            <a:extLst>
              <a:ext uri="{FF2B5EF4-FFF2-40B4-BE49-F238E27FC236}">
                <a16:creationId xmlns:a16="http://schemas.microsoft.com/office/drawing/2014/main" id="{7130956B-6C5D-416C-988D-3F9DDCCCB11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Funkcje BMS: Monitorowanie</a:t>
            </a:r>
          </a:p>
        </p:txBody>
      </p:sp>
      <p:sp>
        <p:nvSpPr>
          <p:cNvPr id="7" name="Rectangle 2">
            <a:extLst>
              <a:ext uri="{FF2B5EF4-FFF2-40B4-BE49-F238E27FC236}">
                <a16:creationId xmlns:a16="http://schemas.microsoft.com/office/drawing/2014/main" id="{4D08A0CF-BA5B-E9EE-1E74-84E6E337308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761E2C0D-8459-9287-12FC-C49F7A13EFE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61869026"/>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EA698C-2210-CA8D-6F00-D9A7E76E495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A50D75A-51C3-52CB-9DD6-BCD27562B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4EFF20A-3D91-D390-559C-058F36218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D8A8D668-53C4-A834-7B95-1E8CA96FC5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3B0EECB-78DF-52AC-FD65-543D1D5B9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601C385-83B5-F75B-7C33-D9BC07BF9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DC9A791E-9C9A-8A98-28AE-9631F08F5160}"/>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D682C538-5DFA-855B-7E5C-826717D92F0E}"/>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Co jest monitorowane?</a:t>
            </a:r>
          </a:p>
          <a:p>
            <a:r>
              <a:rPr lang="pl-PL" b="1" dirty="0"/>
              <a:t>Temperatura i wilgotność</a:t>
            </a:r>
            <a:r>
              <a:rPr lang="pl-PL" dirty="0"/>
              <a:t> – dla komfortu termicznego.</a:t>
            </a:r>
          </a:p>
          <a:p>
            <a:r>
              <a:rPr lang="pl-PL" b="1" dirty="0"/>
              <a:t>Jakość powietrza</a:t>
            </a:r>
            <a:r>
              <a:rPr lang="pl-PL" dirty="0"/>
              <a:t> – np. poziom CO₂.</a:t>
            </a:r>
          </a:p>
          <a:p>
            <a:r>
              <a:rPr lang="pl-PL" b="1" dirty="0"/>
              <a:t>Zużycie energii</a:t>
            </a:r>
            <a:r>
              <a:rPr lang="pl-PL" dirty="0"/>
              <a:t> – prąd, gaz, woda.</a:t>
            </a:r>
          </a:p>
          <a:p>
            <a:r>
              <a:rPr lang="pl-PL" b="1" dirty="0"/>
              <a:t>Stan urządzeń</a:t>
            </a:r>
            <a:r>
              <a:rPr lang="pl-PL" dirty="0"/>
              <a:t> – działanie, awarie.</a:t>
            </a:r>
          </a:p>
          <a:p>
            <a:r>
              <a:rPr lang="pl-PL" b="1" dirty="0"/>
              <a:t>Obecność</a:t>
            </a:r>
            <a:r>
              <a:rPr lang="pl-PL" dirty="0"/>
              <a:t> – dostosowanie systemów do użytkowania.</a:t>
            </a:r>
          </a:p>
          <a:p>
            <a:r>
              <a:rPr lang="pl-PL" b="1" dirty="0"/>
              <a:t>Bezpieczeństwo</a:t>
            </a:r>
            <a:r>
              <a:rPr lang="pl-PL" dirty="0"/>
              <a:t> – stan drzwi, alarmy.</a:t>
            </a:r>
          </a:p>
        </p:txBody>
      </p:sp>
      <p:sp>
        <p:nvSpPr>
          <p:cNvPr id="6" name="Tytuł 1">
            <a:extLst>
              <a:ext uri="{FF2B5EF4-FFF2-40B4-BE49-F238E27FC236}">
                <a16:creationId xmlns:a16="http://schemas.microsoft.com/office/drawing/2014/main" id="{60ABD032-3CDC-3132-1025-9AC0BED2441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Funkcje BMS: Monitorowanie</a:t>
            </a:r>
          </a:p>
        </p:txBody>
      </p:sp>
      <p:sp>
        <p:nvSpPr>
          <p:cNvPr id="7" name="Rectangle 2">
            <a:extLst>
              <a:ext uri="{FF2B5EF4-FFF2-40B4-BE49-F238E27FC236}">
                <a16:creationId xmlns:a16="http://schemas.microsoft.com/office/drawing/2014/main" id="{F9E5A989-5D10-E507-D3F2-8301CDBC3E9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AC26E8F0-64D2-19C3-2667-F4F93BEB642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03375648"/>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7D53D03-BD78-45B1-AE3B-930B634556B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ADDD891-1DB7-BB5E-376A-1EB75982B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0A93E9C-6BCB-8284-E29A-E8732FB57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20F4CC5-DB34-A65E-BEC1-69F98ABD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B2AB1D0-B593-8822-C86B-9F8DAEB3BC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6AB4B09-E94E-F4AC-2F03-0D0302AE95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7018AB96-56F1-E5C9-84AD-32D8C0A07AB7}"/>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182AAA82-A9EC-7A7B-6E64-862EF0498433}"/>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Jak to działa?</a:t>
            </a:r>
          </a:p>
          <a:p>
            <a:pPr marL="0" indent="0">
              <a:buNone/>
            </a:pPr>
            <a:r>
              <a:rPr lang="pl-PL" dirty="0"/>
              <a:t>Dane z sensorów trafiają do centralnego systemu BMS, który przetwarza je w czasie rzeczywistym. </a:t>
            </a:r>
          </a:p>
          <a:p>
            <a:pPr marL="0" indent="0">
              <a:buNone/>
            </a:pPr>
            <a:r>
              <a:rPr lang="pl-PL" dirty="0"/>
              <a:t>Wyniki są dostępne na interfejsach użytkownika, umożliwiając:</a:t>
            </a:r>
          </a:p>
          <a:p>
            <a:r>
              <a:rPr lang="pl-PL" dirty="0"/>
              <a:t>Bieżące śledzenie parametrów.</a:t>
            </a:r>
          </a:p>
          <a:p>
            <a:r>
              <a:rPr lang="pl-PL" dirty="0"/>
              <a:t>Powiadomienia o problemach.</a:t>
            </a:r>
          </a:p>
          <a:p>
            <a:r>
              <a:rPr lang="pl-PL" dirty="0"/>
              <a:t>Analizę trendów.</a:t>
            </a:r>
          </a:p>
          <a:p>
            <a:pPr marL="0" indent="0">
              <a:buNone/>
            </a:pPr>
            <a:r>
              <a:rPr lang="pl-PL" dirty="0"/>
              <a:t>Dane także wykorzystuje się do sterowania poszczególnymi modułami systemu. Im więcej aspektów pracy monitorujemy tym lepiej możemy zarządzać działaniem budynku.</a:t>
            </a:r>
          </a:p>
        </p:txBody>
      </p:sp>
      <p:sp>
        <p:nvSpPr>
          <p:cNvPr id="6" name="Tytuł 1">
            <a:extLst>
              <a:ext uri="{FF2B5EF4-FFF2-40B4-BE49-F238E27FC236}">
                <a16:creationId xmlns:a16="http://schemas.microsoft.com/office/drawing/2014/main" id="{EFF8E228-553A-BEB7-82EB-670F39692FB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Funkcje BMS: Monitorowanie</a:t>
            </a:r>
          </a:p>
        </p:txBody>
      </p:sp>
      <p:sp>
        <p:nvSpPr>
          <p:cNvPr id="7" name="Rectangle 2">
            <a:extLst>
              <a:ext uri="{FF2B5EF4-FFF2-40B4-BE49-F238E27FC236}">
                <a16:creationId xmlns:a16="http://schemas.microsoft.com/office/drawing/2014/main" id="{15C24F14-8302-3078-EF0A-DA2CF6FA5E2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6F8B6221-1DEF-CF6D-F6D2-9099AEC8DC67}"/>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20258502"/>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909682-E023-BFB6-2148-57DC077015A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5FBEC18-FA9B-7B85-448A-4A08343C4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D2F02ABE-83B3-1C57-10CB-6ACDB3CE85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15B7BFA-B373-7D4A-E94F-604A72C95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87D081B-3C7B-E584-4636-D0E346A45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F6C3392-3E53-F851-C208-F6D39783B0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6761850-3480-A07D-DC9D-056784E9A2C4}"/>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62CE300E-8504-8DC7-DDAE-F5B577DB799D}"/>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Sterowanie</a:t>
            </a:r>
            <a:r>
              <a:rPr lang="pl-PL" dirty="0"/>
              <a:t> w systemach zarządzania budynkiem (BMS) to funkcja, która umożliwia automatyczne regulowanie i kontrolowanie instalacji technicznych w budynku, takich jak HVAC, oświetlenie, systemy bezpieczeństwa i zasilanie. Celem jest zapewnienie komfortu, bezpieczeństwa i efektywności energetycznej.</a:t>
            </a:r>
          </a:p>
        </p:txBody>
      </p:sp>
      <p:sp>
        <p:nvSpPr>
          <p:cNvPr id="6" name="Tytuł 1">
            <a:extLst>
              <a:ext uri="{FF2B5EF4-FFF2-40B4-BE49-F238E27FC236}">
                <a16:creationId xmlns:a16="http://schemas.microsoft.com/office/drawing/2014/main" id="{C45DACBE-F150-AC9D-A765-F236C5926A3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Funkcje BMS: </a:t>
            </a:r>
            <a:b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b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Sterowanie</a:t>
            </a:r>
          </a:p>
        </p:txBody>
      </p:sp>
      <p:sp>
        <p:nvSpPr>
          <p:cNvPr id="7" name="Rectangle 2">
            <a:extLst>
              <a:ext uri="{FF2B5EF4-FFF2-40B4-BE49-F238E27FC236}">
                <a16:creationId xmlns:a16="http://schemas.microsoft.com/office/drawing/2014/main" id="{06D29E55-E886-6E4B-55F6-9A968667829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B4880AD0-F5DF-06B5-6687-31114C0DFEBB}"/>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28508982"/>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C5BEB9-7D40-2956-44EE-65BDFA8ECAE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5DD6064-8074-D308-2BD3-79BC0BE7B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FFA238E-70B5-262F-F5A3-F0C47AA097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9152DA1-6F60-33BB-1D5C-894CA1D6A8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D9C8C2F-1623-E481-6A99-50664D270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23DF8D1-26F9-3D6A-8A5A-E82F7F08E4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2D26FD6-D541-40AC-9ADA-8675EA61E54A}"/>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8CC0C227-2967-7CDF-FCCD-6EE69EF3E01A}"/>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Jak działa sterowanie w BMS?</a:t>
            </a:r>
          </a:p>
          <a:p>
            <a:pPr marL="0" indent="0">
              <a:buNone/>
            </a:pPr>
            <a:r>
              <a:rPr lang="pl-PL" dirty="0"/>
              <a:t>Sterowanie opiera się na danych z sensorów i urządzeń monitorujących, które są przetwarzane przez centralny system BMS. Proces obejmuje (przykład):</a:t>
            </a:r>
          </a:p>
          <a:p>
            <a:r>
              <a:rPr lang="pl-PL" b="1" dirty="0"/>
              <a:t>Zbieranie danych</a:t>
            </a:r>
            <a:r>
              <a:rPr lang="pl-PL" dirty="0"/>
              <a:t> – np. temperatura, obecność.</a:t>
            </a:r>
          </a:p>
          <a:p>
            <a:r>
              <a:rPr lang="pl-PL" b="1" dirty="0"/>
              <a:t>Analiza</a:t>
            </a:r>
            <a:r>
              <a:rPr lang="pl-PL" dirty="0"/>
              <a:t> – np. porównanie z parametrami komfortu.</a:t>
            </a:r>
          </a:p>
          <a:p>
            <a:r>
              <a:rPr lang="pl-PL" b="1" dirty="0"/>
              <a:t>Decyzja</a:t>
            </a:r>
            <a:r>
              <a:rPr lang="pl-PL" dirty="0"/>
              <a:t> – np. włączenie klimatyzacji.</a:t>
            </a:r>
          </a:p>
          <a:p>
            <a:r>
              <a:rPr lang="pl-PL" b="1" dirty="0"/>
              <a:t>Akcja</a:t>
            </a:r>
            <a:r>
              <a:rPr lang="pl-PL" dirty="0"/>
              <a:t> – realizacja przez urządzenia wykonawcze.</a:t>
            </a:r>
          </a:p>
        </p:txBody>
      </p:sp>
      <p:sp>
        <p:nvSpPr>
          <p:cNvPr id="6" name="Tytuł 1">
            <a:extLst>
              <a:ext uri="{FF2B5EF4-FFF2-40B4-BE49-F238E27FC236}">
                <a16:creationId xmlns:a16="http://schemas.microsoft.com/office/drawing/2014/main" id="{465DCDCD-3F10-98E2-065F-5500F9F5417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Funkcje BMS: </a:t>
            </a:r>
            <a:b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b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Sterowanie</a:t>
            </a:r>
          </a:p>
        </p:txBody>
      </p:sp>
      <p:sp>
        <p:nvSpPr>
          <p:cNvPr id="7" name="Rectangle 2">
            <a:extLst>
              <a:ext uri="{FF2B5EF4-FFF2-40B4-BE49-F238E27FC236}">
                <a16:creationId xmlns:a16="http://schemas.microsoft.com/office/drawing/2014/main" id="{A269E8CF-C084-752F-8903-3041350F320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07768408"/>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4684E9-1DB7-CF23-6FAF-9A210FD76E6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4DD8C8B-DD67-D246-FDCB-1738EC6BC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35AB158C-3B0D-AD7D-C3F3-A023B11075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86DD9EF-F7A1-C182-C7DD-556FE064EC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7CB80F2-935C-7383-7114-77E58635B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03ED8B8-5A29-3DF1-F5CF-CBC72DE7C8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E87A4072-5E22-98FB-12E9-407988E55062}"/>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3DF10981-2597-B44B-6384-80AAFDF3856C}"/>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Jak działa sterowanie w BMS?</a:t>
            </a:r>
          </a:p>
          <a:p>
            <a:pPr marL="0" indent="0">
              <a:buNone/>
            </a:pPr>
            <a:r>
              <a:rPr lang="pl-PL" dirty="0"/>
              <a:t>W zależności od rozbudowania systemu zarówno w moduły monitorujące, ale także w wykonawcze możliwe jest uzyskanie bardziej zaawansowanych działań. Przykład:</a:t>
            </a:r>
          </a:p>
          <a:p>
            <a:pPr marL="0" indent="0">
              <a:buNone/>
            </a:pPr>
            <a:r>
              <a:rPr lang="pl-PL" dirty="0"/>
              <a:t>Monitorujemy temperaturę w pomieszczeniach biurowca. Obecna temperatura przekracza zadaną wartość komfortu. W związku z dużym nasłonecznieniem, budynek ma okna wystawione na działanie promieni słonecznych. Zamiast zwiększać wydajność klimatyzacji, co znacznie podnosiłoby zużycie energii, możemy zasunąć żaluzje lub rolety, aby zredukować wpływ promieni słonecznych. W przypadku niedoboru naturalnego światła, doświetlimy pomieszczenia sztucznym oświetleniem. W efekcie, w całym bilansie energetycznym, zużyjemy zdecydowanie mniej energii.</a:t>
            </a:r>
          </a:p>
        </p:txBody>
      </p:sp>
      <p:sp>
        <p:nvSpPr>
          <p:cNvPr id="6" name="Tytuł 1">
            <a:extLst>
              <a:ext uri="{FF2B5EF4-FFF2-40B4-BE49-F238E27FC236}">
                <a16:creationId xmlns:a16="http://schemas.microsoft.com/office/drawing/2014/main" id="{D9CC7EC3-6D4A-906E-9F7C-28EB00FC199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Funkcje BMS: </a:t>
            </a:r>
            <a:b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b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Sterowanie</a:t>
            </a:r>
          </a:p>
        </p:txBody>
      </p:sp>
      <p:sp>
        <p:nvSpPr>
          <p:cNvPr id="7" name="Rectangle 2">
            <a:extLst>
              <a:ext uri="{FF2B5EF4-FFF2-40B4-BE49-F238E27FC236}">
                <a16:creationId xmlns:a16="http://schemas.microsoft.com/office/drawing/2014/main" id="{0405E6F7-99F4-6C94-34B8-AA8B049F64C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02442717"/>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04B62E-101C-5593-EA33-6315AE2E166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A23E97E-0711-C689-9931-16DD7CAE8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B647D1D-28DF-1AD1-CEE7-AF2A61806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EA59E9C-B994-302C-4064-B6D9B4B76C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B9EFFDD-D163-CCBB-FC27-BE3FB1F56C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A099D6E-5223-F2C0-23B0-9BBB476AF8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D3AD654-821E-CE77-38F0-60E0E85360C1}"/>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B76895DD-CCD9-E22A-A551-0AD061DEA99D}"/>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Czym jest optymalizacja w BMS?</a:t>
            </a:r>
          </a:p>
          <a:p>
            <a:pPr marL="0" indent="0">
              <a:buNone/>
            </a:pPr>
            <a:r>
              <a:rPr lang="pl-PL" dirty="0"/>
              <a:t>Optymalizacja w systemach zarządzania budynkiem (BMS) to proces zwiększania efektywności energetycznej i operacyjnej poprzez inteligentne sterowanie instalacjami budynku. Analizuje dane z czujników i zewnętrznych źródeł, aby minimalizować koszty przy zachowaniu komfortu.</a:t>
            </a:r>
          </a:p>
          <a:p>
            <a:pPr marL="0" indent="0">
              <a:buNone/>
            </a:pPr>
            <a:r>
              <a:rPr lang="pl-PL" b="1" dirty="0"/>
              <a:t>Jak działa optymalizacja?</a:t>
            </a:r>
          </a:p>
          <a:p>
            <a:r>
              <a:rPr lang="pl-PL" b="1" dirty="0"/>
              <a:t>Analiza danych</a:t>
            </a:r>
            <a:r>
              <a:rPr lang="pl-PL" dirty="0"/>
              <a:t>: Zbiera informacje z czujników i prognoz pogody.</a:t>
            </a:r>
          </a:p>
          <a:p>
            <a:r>
              <a:rPr lang="pl-PL" b="1" dirty="0"/>
              <a:t>Predykcja</a:t>
            </a:r>
            <a:r>
              <a:rPr lang="pl-PL" dirty="0"/>
              <a:t>: Przewiduje zapotrzebowanie na energię.</a:t>
            </a:r>
          </a:p>
          <a:p>
            <a:r>
              <a:rPr lang="pl-PL" b="1" dirty="0"/>
              <a:t>Automatyzacja</a:t>
            </a:r>
            <a:r>
              <a:rPr lang="pl-PL" dirty="0"/>
              <a:t>: Reguluje pracę systemów, np. HVAC czy oświetlenia.</a:t>
            </a:r>
          </a:p>
        </p:txBody>
      </p:sp>
      <p:sp>
        <p:nvSpPr>
          <p:cNvPr id="6" name="Tytuł 1">
            <a:extLst>
              <a:ext uri="{FF2B5EF4-FFF2-40B4-BE49-F238E27FC236}">
                <a16:creationId xmlns:a16="http://schemas.microsoft.com/office/drawing/2014/main" id="{C10E9AF5-A17F-AD74-C5EB-F0DD9FEAA64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Funkcje BMS: </a:t>
            </a:r>
            <a:b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b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Optymalizacja</a:t>
            </a:r>
          </a:p>
        </p:txBody>
      </p:sp>
      <p:sp>
        <p:nvSpPr>
          <p:cNvPr id="7" name="Rectangle 2">
            <a:extLst>
              <a:ext uri="{FF2B5EF4-FFF2-40B4-BE49-F238E27FC236}">
                <a16:creationId xmlns:a16="http://schemas.microsoft.com/office/drawing/2014/main" id="{65FBC763-A435-E955-B751-08A8425D203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55999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C94D3BF-F461-A21D-070C-477194D3C46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EDC8396-3CA2-215E-F1EE-7D5FC79C2D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F8906BA-AD67-D445-9502-045EA33FE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E282EB1-7230-A91A-E338-49C8B54DFB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4E496A4-642D-DA64-2B33-B5895596A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C9E9498-8470-0B71-6FF6-FE797AC6E6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DCBA3FA-5866-9E6F-A8DF-A1777F3F1633}"/>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Urządzenia zabezpieczające</a:t>
            </a:r>
          </a:p>
        </p:txBody>
      </p:sp>
      <p:sp>
        <p:nvSpPr>
          <p:cNvPr id="3" name="Symbol zastępczy zawartości 2">
            <a:extLst>
              <a:ext uri="{FF2B5EF4-FFF2-40B4-BE49-F238E27FC236}">
                <a16:creationId xmlns:a16="http://schemas.microsoft.com/office/drawing/2014/main" id="{F5473CF3-15C3-1907-1F34-571F41E47437}"/>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Przydatność do wykrywania określonego kształtu przebiegu prądu różnicowego</a:t>
            </a:r>
          </a:p>
          <a:p>
            <a:pPr>
              <a:buSzPct val="100000"/>
            </a:pPr>
            <a:r>
              <a:rPr lang="pl-PL" b="1" dirty="0"/>
              <a:t>Typ AC</a:t>
            </a:r>
            <a:br>
              <a:rPr lang="pl-PL" b="1" dirty="0"/>
            </a:br>
            <a:r>
              <a:rPr lang="pl-PL" i="1" dirty="0"/>
              <a:t>Zakres prądów różnicowych</a:t>
            </a:r>
            <a:r>
              <a:rPr lang="pl-PL" dirty="0"/>
              <a:t>: prąd przemienny sinusoidalny o częstotliwości 50 </a:t>
            </a:r>
            <a:r>
              <a:rPr lang="pl-PL" dirty="0" err="1"/>
              <a:t>Hz</a:t>
            </a:r>
            <a:r>
              <a:rPr lang="pl-PL" dirty="0"/>
              <a:t>.</a:t>
            </a:r>
            <a:br>
              <a:rPr lang="pl-PL" dirty="0"/>
            </a:br>
            <a:r>
              <a:rPr lang="pl-PL" i="1" u="sng" dirty="0"/>
              <a:t>Zastosowanie:</a:t>
            </a:r>
            <a:r>
              <a:rPr lang="pl-PL" dirty="0"/>
              <a:t> Podstawowe zabezpieczenie w instalacjach, gdzie spodziewane są jedynie prądy różnicowe sinusoidalne.</a:t>
            </a:r>
          </a:p>
        </p:txBody>
      </p:sp>
      <p:sp>
        <p:nvSpPr>
          <p:cNvPr id="6" name="Tytuł 1">
            <a:extLst>
              <a:ext uri="{FF2B5EF4-FFF2-40B4-BE49-F238E27FC236}">
                <a16:creationId xmlns:a16="http://schemas.microsoft.com/office/drawing/2014/main" id="{8EE4DEAB-9748-3DD9-C393-19FDEF1A7A4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Wyłączniki różnicowoprądowe</a:t>
            </a:r>
          </a:p>
        </p:txBody>
      </p:sp>
      <p:sp>
        <p:nvSpPr>
          <p:cNvPr id="7" name="Rectangle 2">
            <a:extLst>
              <a:ext uri="{FF2B5EF4-FFF2-40B4-BE49-F238E27FC236}">
                <a16:creationId xmlns:a16="http://schemas.microsoft.com/office/drawing/2014/main" id="{1DBDAD5D-D6E9-EC4E-09E5-0E10BC53407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DB28F19F-655B-9151-8C12-68DC3FBD6BD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69101297"/>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43EEB6-5C5E-3E98-3226-7AECAE415B7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486976F-9C03-F8EB-7FA7-0AB7B92FE5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366C664A-81D6-E3E0-56F7-700479C7D3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EF3E21B-98C3-E248-C6E4-9CF09A4CA8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F8191D0-4E6E-0798-CBD8-49514BF52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524F052-8DC4-D526-4559-58206702D6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568B3F49-D253-08BF-AA48-4CDAC8E64B54}"/>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FA9694FA-87A8-EEE5-F38E-06FE7E65D5D5}"/>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Przykłady:</a:t>
            </a:r>
          </a:p>
          <a:p>
            <a:pPr marL="0" indent="0">
              <a:buNone/>
            </a:pPr>
            <a:r>
              <a:rPr lang="pl-PL" dirty="0"/>
              <a:t>1. Wstępne schładzanie budynku nocą lub przy niższej temperaturze lub przy zachmurzeniu. Systemy klimatyzacji pracują z większą efektywnością energetyczną jeśli temperatura zewnętrzna jest niższa. Dlatego warto np. przewidując pogodę, sterować systemem schładzania tak by wykorzystywać go intensywniej w odpowiednich sytuacjach. Mając dodatkowo magazyn ciepła, możemy schłodzić go w nocy.</a:t>
            </a:r>
          </a:p>
        </p:txBody>
      </p:sp>
      <p:sp>
        <p:nvSpPr>
          <p:cNvPr id="6" name="Tytuł 1">
            <a:extLst>
              <a:ext uri="{FF2B5EF4-FFF2-40B4-BE49-F238E27FC236}">
                <a16:creationId xmlns:a16="http://schemas.microsoft.com/office/drawing/2014/main" id="{4AC895FE-5390-CF61-74A0-B07BDB0BEBF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Funkcje BMS: </a:t>
            </a:r>
            <a:b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b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Optymalizacja</a:t>
            </a:r>
          </a:p>
        </p:txBody>
      </p:sp>
      <p:sp>
        <p:nvSpPr>
          <p:cNvPr id="7" name="Rectangle 2">
            <a:extLst>
              <a:ext uri="{FF2B5EF4-FFF2-40B4-BE49-F238E27FC236}">
                <a16:creationId xmlns:a16="http://schemas.microsoft.com/office/drawing/2014/main" id="{2DE36066-F690-61D6-90ED-DC0A30A85BB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40288572"/>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FC0A0A2-285A-BA65-2301-D3E13AC7CAF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DD2C4A1-6D80-91F2-F417-E5A519C60E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152B0F3-69F0-371E-4515-59F8B031F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9C00CD5-3FD8-B0EE-4B85-DC8B37D47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74B09F9-09DD-3FBC-38A3-27583C0871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AF6C193-738A-186A-FA80-D44B9CA1B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83E6C244-EC01-B1B0-9159-586657EE85F2}"/>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CE87DB59-6D60-72E9-505B-FE4B537DA5D3}"/>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Przykłady:</a:t>
            </a:r>
          </a:p>
          <a:p>
            <a:pPr marL="0" indent="0">
              <a:buNone/>
            </a:pPr>
            <a:r>
              <a:rPr lang="pl-PL" dirty="0"/>
              <a:t>2. Jeśli budynek wyposażony jest w </a:t>
            </a:r>
            <a:r>
              <a:rPr lang="pl-PL" dirty="0" err="1"/>
              <a:t>fotowoltaikę</a:t>
            </a:r>
            <a:r>
              <a:rPr lang="pl-PL" dirty="0"/>
              <a:t>, możemy dostosować pracę systemów, np. klimatyzacji do ilości energii generowanej przez panele PV. W sytuacji w której jest największe nasłonecznienie, mamy najwyższą temperaturę i odczucie ciepła, ale i produkcje energii z paneli. Zatem regulacja wydajności systemu chłodniczego zapewni nam ograniczenie kosztów energetycznych.</a:t>
            </a:r>
          </a:p>
        </p:txBody>
      </p:sp>
      <p:sp>
        <p:nvSpPr>
          <p:cNvPr id="6" name="Tytuł 1">
            <a:extLst>
              <a:ext uri="{FF2B5EF4-FFF2-40B4-BE49-F238E27FC236}">
                <a16:creationId xmlns:a16="http://schemas.microsoft.com/office/drawing/2014/main" id="{582776BA-A4F4-7848-4D9E-34F3FDCF792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Funkcje BMS: </a:t>
            </a:r>
            <a:b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b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Optymalizacja</a:t>
            </a:r>
          </a:p>
        </p:txBody>
      </p:sp>
      <p:sp>
        <p:nvSpPr>
          <p:cNvPr id="7" name="Rectangle 2">
            <a:extLst>
              <a:ext uri="{FF2B5EF4-FFF2-40B4-BE49-F238E27FC236}">
                <a16:creationId xmlns:a16="http://schemas.microsoft.com/office/drawing/2014/main" id="{2FA9A588-3630-4B7C-59B8-F36B3274740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74934272"/>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DA3DB3-14F6-80F3-06FE-190AF6E15BE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CC45038-447C-0F0A-282B-07CCC84917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CB307EE3-DC17-E2BE-63E6-32310FC1ED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7BDFF9D-8855-0E78-BCE7-417637D61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FE12BC2-D92E-23B3-8886-9FD75B8AA6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8C5DD6C-FA45-4A4D-312D-22A94651E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9A2BFF4-A374-F080-7200-DA8FA3D30BD1}"/>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B19FBBB9-DDAE-F313-D466-CD4EDD78D1C0}"/>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Przykłady:</a:t>
            </a:r>
          </a:p>
          <a:p>
            <a:pPr marL="0" indent="0">
              <a:buNone/>
            </a:pPr>
            <a:r>
              <a:rPr lang="pl-PL" dirty="0"/>
              <a:t>3. Stosując oświetlenie o dynamicznej jasności oraz odpowiednie układy do monitorowania natężenia światła, możemy dostosować zużycie energii w zależności od warunków panujących w pomieszczeniach. W biurowcu z oknami skierowanymi na południe biurka pracowników blisko okien będą dobrze oświetlone światłem naturalnym, a dodatkowe oświetlenie będzie używane jedynie do niwelowania cieni. Biurka oddalone od okien będą odpowiednio doświetlane, aby zapewnić właściwe warunki pracy. W przypadku zachmurzenia system natychmiast dostosowuje poziom oświetlenia w pomieszczeniu.</a:t>
            </a:r>
          </a:p>
        </p:txBody>
      </p:sp>
      <p:sp>
        <p:nvSpPr>
          <p:cNvPr id="6" name="Tytuł 1">
            <a:extLst>
              <a:ext uri="{FF2B5EF4-FFF2-40B4-BE49-F238E27FC236}">
                <a16:creationId xmlns:a16="http://schemas.microsoft.com/office/drawing/2014/main" id="{9E43E079-03F7-A96B-7ADF-3AB4A83F22B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Funkcje BMS: </a:t>
            </a:r>
            <a:b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b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Optymalizacja</a:t>
            </a:r>
          </a:p>
        </p:txBody>
      </p:sp>
      <p:sp>
        <p:nvSpPr>
          <p:cNvPr id="7" name="Rectangle 2">
            <a:extLst>
              <a:ext uri="{FF2B5EF4-FFF2-40B4-BE49-F238E27FC236}">
                <a16:creationId xmlns:a16="http://schemas.microsoft.com/office/drawing/2014/main" id="{DE34DB2B-AD4D-9702-728F-C893AC0A24C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9688202"/>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46D16A-7122-B197-B3D2-0EABB256441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4B847D6-CC5F-0AA4-A301-B757FA41AD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0CD26445-023F-08ED-238C-B45EE6196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216DA75-D77B-F680-D00D-9BE8EE06FC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1B9EC69-9304-F8E7-B636-AA4BC360F0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4314D58-9F62-7257-2B2C-11CBB72ADF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48BB310-00A5-74D1-FBB7-4782B4538A79}"/>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E7FA1D07-7F9A-227E-55E4-C195911B985B}"/>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Funkcja alarmowania w systemach BMS wykrywa zagrożenia (pożary, wycieki, awarie) i powiadamia odpowiednie osoby lub służby, zapewniając bezpieczeństwo i ochronę mienia.</a:t>
            </a:r>
          </a:p>
          <a:p>
            <a:pPr marL="0" indent="0">
              <a:buNone/>
            </a:pPr>
            <a:r>
              <a:rPr lang="pl-PL" b="1" dirty="0"/>
              <a:t>Jak działa?</a:t>
            </a:r>
          </a:p>
          <a:p>
            <a:r>
              <a:rPr lang="pl-PL" b="1" dirty="0"/>
              <a:t>Monitorowanie</a:t>
            </a:r>
            <a:r>
              <a:rPr lang="pl-PL" dirty="0"/>
              <a:t>: Czujniki mierzą parametry (temperatura, dym, wilgotność, ruch).</a:t>
            </a:r>
          </a:p>
          <a:p>
            <a:r>
              <a:rPr lang="pl-PL" b="1" dirty="0"/>
              <a:t>Analiza</a:t>
            </a:r>
            <a:r>
              <a:rPr lang="pl-PL" dirty="0"/>
              <a:t>: BMS porównuje dane z progami alarmowymi.</a:t>
            </a:r>
          </a:p>
          <a:p>
            <a:r>
              <a:rPr lang="pl-PL" b="1" dirty="0"/>
              <a:t>Alarm</a:t>
            </a:r>
            <a:r>
              <a:rPr lang="pl-PL" dirty="0"/>
              <a:t>: Generuje powiadomienia (wizualne, dźwiękowe, tekstowe).</a:t>
            </a:r>
          </a:p>
          <a:p>
            <a:r>
              <a:rPr lang="pl-PL" b="1" dirty="0"/>
              <a:t>Reakcja</a:t>
            </a:r>
            <a:r>
              <a:rPr lang="pl-PL" dirty="0"/>
              <a:t>: Automatyczne działania (np. gaszenie pożaru, zamykanie zaworów).</a:t>
            </a:r>
          </a:p>
        </p:txBody>
      </p:sp>
      <p:sp>
        <p:nvSpPr>
          <p:cNvPr id="6" name="Tytuł 1">
            <a:extLst>
              <a:ext uri="{FF2B5EF4-FFF2-40B4-BE49-F238E27FC236}">
                <a16:creationId xmlns:a16="http://schemas.microsoft.com/office/drawing/2014/main" id="{A037705B-8940-72A6-0D7E-A1C3B7E300F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Funkcje BMS: </a:t>
            </a:r>
            <a:b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br>
            <a:r>
              <a:rPr lang="pl-PL" sz="3600" dirty="0">
                <a:solidFill>
                  <a:srgbClr val="FFFFFF"/>
                </a:solidFill>
                <a:latin typeface="Aptos Display" panose="02110004020202020204"/>
              </a:rPr>
              <a:t>Alarmowanie</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FC724B80-FFFE-0DDC-0D01-6B936D052FB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056085"/>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0EE88F-1E4F-A934-6E5C-4C8B3219ECE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88461EB-2A11-E4C9-8162-3581673FB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0E019292-12CD-6596-7D25-FD09F1EB6A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4B27D6B-F6C4-BF51-CA05-F1E0DC2E6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2CA94D0-3F23-6258-DE8E-B2CB85A5A2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9B28BF0-9DC9-41A2-F6B1-733048F2A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DD52147-3E1E-3780-D720-F7020AF0420F}"/>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E806135B-A3C7-7C36-F885-11FA9BF1DDF2}"/>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Przykłady:</a:t>
            </a:r>
          </a:p>
          <a:p>
            <a:pPr marL="514350" indent="-514350">
              <a:buAutoNum type="arabicPeriod"/>
            </a:pPr>
            <a:r>
              <a:rPr lang="pl-PL" dirty="0"/>
              <a:t>Zastosowane czujniki ruchu lub obecności mogą w zależności od potrzeb być wykorzystane w celu sterowania budynkiem w zależności od obecnych w nim osób, lub też w celu wykrywania naruszeń w czasie gdy jest to potrzebne.</a:t>
            </a:r>
          </a:p>
          <a:p>
            <a:pPr marL="514350" indent="-514350">
              <a:buAutoNum type="arabicPeriod"/>
            </a:pPr>
            <a:r>
              <a:rPr lang="pl-PL" dirty="0"/>
              <a:t> Wykrycie złej jakości powietrza, wynikające z awarii lub pożaru może wywołać alarm. Jeśli jest potrzeba w nocy może włączyć światła, jeśli integrowany jej system audio, może wywołać odpowiednie komunikaty. </a:t>
            </a:r>
          </a:p>
          <a:p>
            <a:pPr marL="514350" indent="-514350">
              <a:buAutoNum type="arabicPeriod"/>
            </a:pPr>
            <a:r>
              <a:rPr lang="pl-PL" dirty="0"/>
              <a:t>Wykrycie np. wycieku wody może uruchomić alarm informujący użytkowników domu. Ale w nocy możemy ograniczyć alarmowanie tylko do przestrzeni w której przebywają osoby dorosłe, by nie budzić dzieci.</a:t>
            </a:r>
          </a:p>
        </p:txBody>
      </p:sp>
      <p:sp>
        <p:nvSpPr>
          <p:cNvPr id="6" name="Tytuł 1">
            <a:extLst>
              <a:ext uri="{FF2B5EF4-FFF2-40B4-BE49-F238E27FC236}">
                <a16:creationId xmlns:a16="http://schemas.microsoft.com/office/drawing/2014/main" id="{5759EE93-0F08-EEA0-A084-05D09D64EF0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Funkcje BMS: </a:t>
            </a:r>
            <a:b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br>
            <a:r>
              <a:rPr lang="pl-PL" sz="3600" dirty="0">
                <a:solidFill>
                  <a:srgbClr val="FFFFFF"/>
                </a:solidFill>
                <a:latin typeface="Aptos Display" panose="02110004020202020204"/>
              </a:rPr>
              <a:t>Alarmowanie</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C2658875-2D00-11E7-5192-AC559A5125A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89922591"/>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03695B-1BE3-605C-F030-6BB4E0C3E1B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8407ED5-C97B-416F-9DEC-31348C29C5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7F7DD9B-191F-0922-CDF0-9EEDCD5E6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8829C55-4436-D543-8CEB-28EA2A5CD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0443B96-91DC-D07C-689F-24A4322145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E4E49F4-5898-660B-0499-6DA2B5C866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E1C7039-2283-576D-04D2-856E01B9BBA4}"/>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1DAF81DD-1815-1976-5E68-2F2E025A2633}"/>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Realizując funkcje alarmowe w automatyce budynkowej, bardzo istotne jest by nie ograniczać się tylko do sygnałów w postaci alertów ma ekranach czy w aplikacjach. Tego typu informacje mogą zostać z różnych powodów pominięte przez użytkowników.</a:t>
            </a:r>
          </a:p>
        </p:txBody>
      </p:sp>
      <p:sp>
        <p:nvSpPr>
          <p:cNvPr id="6" name="Tytuł 1">
            <a:extLst>
              <a:ext uri="{FF2B5EF4-FFF2-40B4-BE49-F238E27FC236}">
                <a16:creationId xmlns:a16="http://schemas.microsoft.com/office/drawing/2014/main" id="{95350774-6E83-1C57-CD82-FA120C075D2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Funkcje BMS: </a:t>
            </a:r>
            <a:b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br>
            <a:r>
              <a:rPr lang="pl-PL" sz="3600" dirty="0">
                <a:solidFill>
                  <a:srgbClr val="FFFFFF"/>
                </a:solidFill>
                <a:latin typeface="Aptos Display" panose="02110004020202020204"/>
              </a:rPr>
              <a:t>Alarmowanie</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A76A1209-025F-821B-9092-E95A9436821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77604955"/>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705B557-0A07-7066-291F-3E1D587E328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D9EA3F7-6D9B-F1B4-FF6D-F783C13F0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F3630F4-D2B5-87BF-BB61-30E573934D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F26BF8C-1CD6-5278-7C89-CDA1DDDADE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1F05731-F704-7CAC-A9A7-F400C1E2F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1C7EB9B-AE6C-395D-D49B-1E73AD8B05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42B4E1F-52F2-538D-118B-425DD79D7AC2}"/>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512E0D70-951E-131C-15B2-0AC31EFFABEA}"/>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Realizując funkcje alarmowe w automatyce budynkowej, bardzo istotne jest by nie ograniczać się tylko do sygnałów w postaci alertów ma ekranach czy w aplikacjach. Tego typu informacje mogą zostać z różnych powodów pominięte </a:t>
            </a:r>
            <a:r>
              <a:rPr lang="pl-PL"/>
              <a:t>przez użytkowników.</a:t>
            </a:r>
            <a:endParaRPr lang="pl-PL" dirty="0"/>
          </a:p>
        </p:txBody>
      </p:sp>
      <p:sp>
        <p:nvSpPr>
          <p:cNvPr id="6" name="Tytuł 1">
            <a:extLst>
              <a:ext uri="{FF2B5EF4-FFF2-40B4-BE49-F238E27FC236}">
                <a16:creationId xmlns:a16="http://schemas.microsoft.com/office/drawing/2014/main" id="{ADE688A6-4D39-8C3F-7045-3C3C33A0AF1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Funkcje BMS: </a:t>
            </a:r>
            <a:b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br>
            <a:r>
              <a:rPr lang="pl-PL" sz="3600" dirty="0">
                <a:solidFill>
                  <a:srgbClr val="FFFFFF"/>
                </a:solidFill>
                <a:latin typeface="Aptos Display" panose="02110004020202020204"/>
              </a:rPr>
              <a:t>Alarmowanie</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82A8BB85-E137-6814-C804-60D085984D4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4057048"/>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63F058-E698-7E0B-659E-66FE4FD5104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4CA80EC-8DDE-646C-93EB-627696C36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5A4AF46-9081-50C4-F9B3-B5ACC5A033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6D531B9-4AF1-7899-B5FB-9EB62684A8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BC8F16D-9931-C699-14A1-2EEDD12C6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1001CAA-F0A0-E986-4835-55664D055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59DB97F1-8A60-74AF-DF9E-5BBCB2EA0DE3}"/>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167CFB8A-0226-D040-C181-80BD37E08B1B}"/>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Warto podkreślić, że na rynku trudno znaleźć system BMS, który integrowałby wszystkie możliwe systemy, a tym bardziej każdy podzespół czy urządzenie. </a:t>
            </a:r>
          </a:p>
          <a:p>
            <a:pPr marL="0" indent="0">
              <a:buNone/>
            </a:pPr>
            <a:r>
              <a:rPr lang="pl-PL" dirty="0"/>
              <a:t>Taka sytuacja znacznie komplikuje wybór odpowiedniego systemu oraz podzespołów. Rozwiązaniem może być integracja kilku systemów z jednym nadrzędnym. W takim przypadku niezwykle istotne jest precyzyjne weryfikowanie możliwości komunikacyjnych między systemami. Może się okazać, że na przykład nie ma możliwości komunikacji dwustronnej (jeden system jedynie zbiera informacje od drugiego) lub że przekazywane dane są niekompletne. Niestety, tego rodzaju problemy często występują w urządzeniach gorszej jakości.</a:t>
            </a:r>
          </a:p>
        </p:txBody>
      </p:sp>
      <p:sp>
        <p:nvSpPr>
          <p:cNvPr id="6" name="Tytuł 1">
            <a:extLst>
              <a:ext uri="{FF2B5EF4-FFF2-40B4-BE49-F238E27FC236}">
                <a16:creationId xmlns:a16="http://schemas.microsoft.com/office/drawing/2014/main" id="{43803FAA-F77D-0BE3-4E89-AEFEB96A63B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Jeden BMS?</a:t>
            </a:r>
          </a:p>
        </p:txBody>
      </p:sp>
      <p:sp>
        <p:nvSpPr>
          <p:cNvPr id="7" name="Rectangle 2">
            <a:extLst>
              <a:ext uri="{FF2B5EF4-FFF2-40B4-BE49-F238E27FC236}">
                <a16:creationId xmlns:a16="http://schemas.microsoft.com/office/drawing/2014/main" id="{E04BA77C-FB37-D2C1-8B04-A76E723824F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71328625"/>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422478-07C6-93B6-6ED8-2AA538A205F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FB27EE6-7F08-4EA1-D4F9-91097FA2C2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29C6CBD-C3E7-6944-8DD5-D9FA630AB0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1F3FCF4-91B3-9846-60C0-0DBCDEBC9A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DE67763-4A74-CAA4-E275-94A25CC406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85D725E-CE26-0710-D616-CFBBCA04AA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2AE5BB8-45D7-F789-0EE8-E329932C2008}"/>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8905FD2E-E524-6C64-3F4B-A8CBBCDE7977}"/>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Na rynku dostępne są również rozwiązania oparte na specjalnym oprogramowaniu, które integruje różne podsystemy i pojedyncze urządzenia, często określane jako BMS. Takie oprogramowanie szybko się rozwija dzięki aktywności społeczności, która regularnie dodaje nowe wtyczki umożliwiające coraz szerszą integrację. </a:t>
            </a:r>
          </a:p>
          <a:p>
            <a:pPr marL="0" indent="0">
              <a:buNone/>
            </a:pPr>
            <a:endParaRPr lang="pl-PL" dirty="0"/>
          </a:p>
          <a:p>
            <a:pPr marL="0" indent="0">
              <a:buNone/>
            </a:pPr>
            <a:r>
              <a:rPr lang="pl-PL" dirty="0"/>
              <a:t>Warto jednak zwrócić uwagę, że często występują problemy z komunikacją z niektórymi systemami, co wynika z ograniczeń własnościowych. Niestety, wiele czynników może wpływać na wątpliwą stabilność tych rozwiązań, dlatego ich zastosowanie powinno być ograniczone do funkcji, które nie są krytyczne. Z tego powodu, rozwiązania te najczęściej stosowane są w domach prywatnych.</a:t>
            </a:r>
          </a:p>
        </p:txBody>
      </p:sp>
      <p:sp>
        <p:nvSpPr>
          <p:cNvPr id="6" name="Tytuł 1">
            <a:extLst>
              <a:ext uri="{FF2B5EF4-FFF2-40B4-BE49-F238E27FC236}">
                <a16:creationId xmlns:a16="http://schemas.microsoft.com/office/drawing/2014/main" id="{75AD2989-968E-7E68-A182-5A1CE506E92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„Jeden, by wszystkimi rządzić”</a:t>
            </a:r>
          </a:p>
        </p:txBody>
      </p:sp>
      <p:sp>
        <p:nvSpPr>
          <p:cNvPr id="7" name="Rectangle 2">
            <a:extLst>
              <a:ext uri="{FF2B5EF4-FFF2-40B4-BE49-F238E27FC236}">
                <a16:creationId xmlns:a16="http://schemas.microsoft.com/office/drawing/2014/main" id="{A6D36833-5D31-F52F-5768-96F7A958017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15490487"/>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8634FF5-C646-0D64-E1EB-E0FF3872DB7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AE3268D-A011-3E9D-0578-F20C3B5226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2A9E8EE-4744-133D-66D9-D9E9B52DA9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CFD4F42-EFAE-1023-B612-86B17A1D3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4BAD1CF-2D38-8458-CC3F-5337262FC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D78B693-1EA0-72D8-1594-3246C772DA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5E56E11-1AD6-2F68-C012-DC629E79410F}"/>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8E98DA07-8938-0939-AADE-558C40BA62F2}"/>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Architektura BMS jest zazwyczaj zorganizowana w trzy główne poziomy, które współpracują ze sobą, tworząc spójny system zarządzania budynkiem. Każdy poziom pełni specyficzne role, co pozwala na efektywne rozdzielenie zadań i zapewnienie skalowalności.</a:t>
            </a:r>
          </a:p>
        </p:txBody>
      </p:sp>
      <p:sp>
        <p:nvSpPr>
          <p:cNvPr id="6" name="Tytuł 1">
            <a:extLst>
              <a:ext uri="{FF2B5EF4-FFF2-40B4-BE49-F238E27FC236}">
                <a16:creationId xmlns:a16="http://schemas.microsoft.com/office/drawing/2014/main" id="{01251208-10B4-77CC-0912-E97FC13190D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Architektura</a:t>
            </a:r>
          </a:p>
        </p:txBody>
      </p:sp>
      <p:sp>
        <p:nvSpPr>
          <p:cNvPr id="7" name="Rectangle 2">
            <a:extLst>
              <a:ext uri="{FF2B5EF4-FFF2-40B4-BE49-F238E27FC236}">
                <a16:creationId xmlns:a16="http://schemas.microsoft.com/office/drawing/2014/main" id="{E2BD214D-D5BD-B45A-4549-04C739F77AB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207997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39D302-FB39-F2BA-5105-6A4835C58F7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651D52B-72C8-F883-2ED0-52EEA9144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696AAD5-277B-D01C-028A-329732573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D765E1B-DE71-0E2B-0FAC-5D6E012CD6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43E49AB-EE39-F9CA-73AB-198A7C484B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4190BE0-918A-171F-8AFC-04B4E12DB9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19E864C-42DE-C573-6F5B-C8431C58F971}"/>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Urządzenia zabezpieczające</a:t>
            </a:r>
          </a:p>
        </p:txBody>
      </p:sp>
      <p:sp>
        <p:nvSpPr>
          <p:cNvPr id="3" name="Symbol zastępczy zawartości 2">
            <a:extLst>
              <a:ext uri="{FF2B5EF4-FFF2-40B4-BE49-F238E27FC236}">
                <a16:creationId xmlns:a16="http://schemas.microsoft.com/office/drawing/2014/main" id="{5E486699-75EB-0EA5-46A5-AE6A34D71897}"/>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solidFill>
                  <a:prstClr val="black"/>
                </a:solidFill>
              </a:rPr>
              <a:t>Typ A</a:t>
            </a:r>
            <a:br>
              <a:rPr lang="pl-PL" b="1" dirty="0">
                <a:solidFill>
                  <a:prstClr val="black"/>
                </a:solidFill>
              </a:rPr>
            </a:br>
            <a:r>
              <a:rPr lang="pl-PL" i="1" dirty="0">
                <a:solidFill>
                  <a:prstClr val="black"/>
                </a:solidFill>
              </a:rPr>
              <a:t>Zakres prądów różnicowych</a:t>
            </a:r>
            <a:r>
              <a:rPr lang="pl-PL" dirty="0">
                <a:solidFill>
                  <a:prstClr val="black"/>
                </a:solidFill>
              </a:rPr>
              <a:t>: prąd przemienny sinusoidalny oraz prąd pulsujący jednokierunkowy z składową stałą do 6 </a:t>
            </a:r>
            <a:r>
              <a:rPr lang="pl-PL" dirty="0" err="1">
                <a:solidFill>
                  <a:prstClr val="black"/>
                </a:solidFill>
              </a:rPr>
              <a:t>mA</a:t>
            </a:r>
            <a:r>
              <a:rPr lang="pl-PL" dirty="0">
                <a:solidFill>
                  <a:prstClr val="black"/>
                </a:solidFill>
              </a:rPr>
              <a:t>.</a:t>
            </a:r>
            <a:br>
              <a:rPr lang="pl-PL" dirty="0">
                <a:solidFill>
                  <a:prstClr val="black"/>
                </a:solidFill>
              </a:rPr>
            </a:br>
            <a:r>
              <a:rPr lang="pl-PL" i="1" u="sng" dirty="0">
                <a:solidFill>
                  <a:prstClr val="black"/>
                </a:solidFill>
              </a:rPr>
              <a:t>Zastosowanie:</a:t>
            </a:r>
            <a:r>
              <a:rPr lang="pl-PL" dirty="0">
                <a:solidFill>
                  <a:prstClr val="black"/>
                </a:solidFill>
              </a:rPr>
              <a:t> Instalacje z urządzeniami elektronicznymi, takimi jak zasilacze, różnego rodzaju przekształtniki.</a:t>
            </a:r>
          </a:p>
          <a:p>
            <a:pPr marL="0" indent="0">
              <a:buNone/>
            </a:pPr>
            <a:r>
              <a:rPr lang="pl-PL" b="1" dirty="0"/>
              <a:t>Typ B</a:t>
            </a:r>
            <a:br>
              <a:rPr lang="pl-PL" b="1" dirty="0"/>
            </a:br>
            <a:r>
              <a:rPr lang="pl-PL" b="1" i="1" dirty="0"/>
              <a:t>Zakres prądów różnicowych</a:t>
            </a:r>
            <a:r>
              <a:rPr lang="pl-PL" dirty="0"/>
              <a:t>: prąd przemienny sinusoidalny, prąd pulsujący jednokierunkowy z składową stałą do 6 </a:t>
            </a:r>
            <a:r>
              <a:rPr lang="pl-PL" dirty="0" err="1"/>
              <a:t>mA</a:t>
            </a:r>
            <a:r>
              <a:rPr lang="pl-PL" dirty="0"/>
              <a:t>, prąd stały o niewielkim tętnieniu oraz prąd stały z prostowników trójfazowych.</a:t>
            </a:r>
            <a:br>
              <a:rPr lang="pl-PL" dirty="0"/>
            </a:br>
            <a:r>
              <a:rPr lang="pl-PL" i="1" u="sng" dirty="0"/>
              <a:t>Zastosowanie:</a:t>
            </a:r>
            <a:r>
              <a:rPr lang="pl-PL" dirty="0"/>
              <a:t> Instalacje zasilane przez urządzenia generujące prądy stałe o niewielkim tętnieniu, takie jak falowniki czy stacje ładowania pojazdów elektrycznych</a:t>
            </a:r>
          </a:p>
        </p:txBody>
      </p:sp>
      <p:sp>
        <p:nvSpPr>
          <p:cNvPr id="6" name="Tytuł 1">
            <a:extLst>
              <a:ext uri="{FF2B5EF4-FFF2-40B4-BE49-F238E27FC236}">
                <a16:creationId xmlns:a16="http://schemas.microsoft.com/office/drawing/2014/main" id="{902D3CE7-BFF4-1109-F580-2A7490061E7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Wyłączniki różnicowoprądowe</a:t>
            </a:r>
          </a:p>
        </p:txBody>
      </p:sp>
      <p:sp>
        <p:nvSpPr>
          <p:cNvPr id="7" name="Rectangle 2">
            <a:extLst>
              <a:ext uri="{FF2B5EF4-FFF2-40B4-BE49-F238E27FC236}">
                <a16:creationId xmlns:a16="http://schemas.microsoft.com/office/drawing/2014/main" id="{D86E3F14-9A74-776C-77DE-1F8E28B15B0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270E0F3D-0A87-68DA-6A25-B87A64B1FF4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92922594"/>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9677E4C-FCBF-EDB9-7A75-8D099424D43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012D405-9595-1EB3-249F-DB0F2FE9C8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4334FEA-0312-18CE-2AF3-296F95D00B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76CD815F-0FA2-EEF1-166F-7D62919368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F883590-66D4-C8CB-77BC-B8D9E6B1B0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3BD9A69-6228-CE62-B6C4-40EE77A714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7372BFC-20D8-413B-F015-379667D3714E}"/>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E443EC67-F7E9-FFD7-B02B-158A1B86F465}"/>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Poziom Polowy (Field Level)</a:t>
            </a:r>
            <a:br>
              <a:rPr lang="pl-PL" dirty="0"/>
            </a:br>
            <a:r>
              <a:rPr lang="pl-PL" dirty="0"/>
              <a:t>Jest to najniższy poziom architektury, obejmujący wszystkie fizyczne urządzenia, które bezpośrednio oddziałują z otoczeniem budynku. Składa się z:</a:t>
            </a:r>
          </a:p>
          <a:p>
            <a:r>
              <a:rPr lang="pl-PL" b="1" dirty="0"/>
              <a:t>Czujniki</a:t>
            </a:r>
            <a:r>
              <a:rPr lang="pl-PL" dirty="0"/>
              <a:t>: Urządzenia mierzące parametry środowiskowe, takie jak temperatura, wilgotność, natężenie światła, obecność osób czy jakość powietrza. Przykłady obejmują czujniki temperatury powietrza w pomieszczeniach, czujniki wilgotności czy detektory CO₂.</a:t>
            </a:r>
          </a:p>
          <a:p>
            <a:r>
              <a:rPr lang="pl-PL" b="1" dirty="0" err="1"/>
              <a:t>Aktuatory</a:t>
            </a:r>
            <a:r>
              <a:rPr lang="pl-PL" dirty="0"/>
              <a:t>: Komponenty wykonujące akcje na podstawie sygnałów sterujących, takie jak silniki napędzające klapy wentylacyjne, zawory regulujące przepływ wody, przełączniki dla oświetlenia czy regulatory dla systemów grzewczych.</a:t>
            </a:r>
          </a:p>
        </p:txBody>
      </p:sp>
      <p:sp>
        <p:nvSpPr>
          <p:cNvPr id="6" name="Tytuł 1">
            <a:extLst>
              <a:ext uri="{FF2B5EF4-FFF2-40B4-BE49-F238E27FC236}">
                <a16:creationId xmlns:a16="http://schemas.microsoft.com/office/drawing/2014/main" id="{F44FFED7-B6B1-3AD3-72D0-1B74FB77EDD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Architektura</a:t>
            </a:r>
          </a:p>
        </p:txBody>
      </p:sp>
      <p:sp>
        <p:nvSpPr>
          <p:cNvPr id="7" name="Rectangle 2">
            <a:extLst>
              <a:ext uri="{FF2B5EF4-FFF2-40B4-BE49-F238E27FC236}">
                <a16:creationId xmlns:a16="http://schemas.microsoft.com/office/drawing/2014/main" id="{DAFDE4A4-1171-AB4D-C2D6-D728C1DAB30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70942346"/>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5B48C9-2C16-6773-FC2A-81803093131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EBC60D9-53F7-85EF-6E8B-11A641E48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F1B8F6C-AE06-B5FF-EF3C-A1518EB1A8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233EFC4-D322-7467-072E-31F7B5C20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C80E07A-8A97-AE62-52D4-EBF20E7C9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8A7B4E6-CE31-6226-0ADA-F41118424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6F174143-39CA-BFA5-F34F-C37654D2C60A}"/>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CA53810F-D4E6-AF4A-6084-D28F32801DC6}"/>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Moduły Wejścia/Wyjścia (I/O)</a:t>
            </a:r>
            <a:r>
              <a:rPr lang="pl-PL" dirty="0"/>
              <a:t>: Interfejsy, które łączą czujniki i </a:t>
            </a:r>
            <a:r>
              <a:rPr lang="pl-PL" dirty="0" err="1"/>
              <a:t>aktuatory</a:t>
            </a:r>
            <a:r>
              <a:rPr lang="pl-PL" dirty="0"/>
              <a:t> z systemem sterowania, konwertując sygnały analogowe na cyfrowe lub odwrotnie, co umożliwia integrację z wyższymi poziomami.</a:t>
            </a:r>
          </a:p>
          <a:p>
            <a:r>
              <a:rPr lang="pl-PL" b="1" dirty="0"/>
              <a:t>Urządzenia Polowe</a:t>
            </a:r>
            <a:r>
              <a:rPr lang="pl-PL" dirty="0"/>
              <a:t>: Obejmują inne elementy sprzętowe, takie jak pompy, wentylatory, chłodnice czy napędy o zmiennej częstotliwości (VFD), które są kontrolowane przez BMS.</a:t>
            </a:r>
          </a:p>
          <a:p>
            <a:pPr marL="0" indent="0">
              <a:buNone/>
            </a:pPr>
            <a:r>
              <a:rPr lang="pl-PL" dirty="0"/>
              <a:t>Te urządzenia są rozmieszczone w całym budynku, często w specyficznych strefach lub obszarach, aby monitorować i kontrolować lokalne warunki środowiskowe, np. utrzymując odpowiednią temperaturę w biurach czy regulując oświetlenie w magazynach.</a:t>
            </a:r>
          </a:p>
        </p:txBody>
      </p:sp>
      <p:sp>
        <p:nvSpPr>
          <p:cNvPr id="6" name="Tytuł 1">
            <a:extLst>
              <a:ext uri="{FF2B5EF4-FFF2-40B4-BE49-F238E27FC236}">
                <a16:creationId xmlns:a16="http://schemas.microsoft.com/office/drawing/2014/main" id="{A175A010-0926-3459-185C-686180037F8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Architektura</a:t>
            </a:r>
          </a:p>
        </p:txBody>
      </p:sp>
      <p:sp>
        <p:nvSpPr>
          <p:cNvPr id="7" name="Rectangle 2">
            <a:extLst>
              <a:ext uri="{FF2B5EF4-FFF2-40B4-BE49-F238E27FC236}">
                <a16:creationId xmlns:a16="http://schemas.microsoft.com/office/drawing/2014/main" id="{E88579AF-5BE8-118C-E291-D03E9089C39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4548143"/>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7EA17AB-7C00-EDAA-9547-88DBA621F84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D500409-B08D-5D0C-CA18-BBB5757C54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1CD827C-E05D-3724-551D-9F918676D7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08EEB35-8BFB-A47A-C891-C010283D3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11CEE0D-3F9B-DAB9-35D8-BEE222D7F7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489E6A4-8DE4-93C5-E8AD-EC70EBF7D0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AE73B413-96B6-D0F8-6AFC-5664699E2638}"/>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8DA33CCE-BC7A-07AF-7098-115D6F6F4586}"/>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Poziom Automatyzacji (Automation Level)</a:t>
            </a:r>
            <a:br>
              <a:rPr lang="pl-PL" dirty="0"/>
            </a:br>
            <a:r>
              <a:rPr lang="pl-PL" dirty="0"/>
              <a:t>Poziom automatyzacji pełni rolę centralnego "mózgu" systemu, przetwarzając dane z poziomu polowego oraz podejmując decyzje o sterowaniu systemami budynkowymi. Kluczowe komponenty to:</a:t>
            </a:r>
          </a:p>
          <a:p>
            <a:r>
              <a:rPr lang="pl-PL" b="1" dirty="0"/>
              <a:t>Sterowniki</a:t>
            </a:r>
            <a:r>
              <a:rPr lang="pl-PL" dirty="0"/>
              <a:t>: Zazwyczaj są to bezpośrednie sterowniki cyfrowe (DDC) lub programowalne sterowniki logiczne (PLC). Analizują dane z czujników, porównują je z ustawionymi parametrami (np. docelową temperaturą) oraz wysyłają sygnały sterujące do </a:t>
            </a:r>
            <a:r>
              <a:rPr lang="pl-PL" dirty="0" err="1"/>
              <a:t>aktuatorów</a:t>
            </a:r>
            <a:r>
              <a:rPr lang="pl-PL" dirty="0"/>
              <a:t>, aby np. włączyć klimatyzację, gdy temperatura wzrośnie powyżej progu.</a:t>
            </a:r>
          </a:p>
          <a:p>
            <a:r>
              <a:rPr lang="pl-PL" b="1" dirty="0"/>
              <a:t>Rozdzielacze Automatyzacji lub Bramy</a:t>
            </a:r>
            <a:r>
              <a:rPr lang="pl-PL" dirty="0"/>
              <a:t>: Urządzenia, które ułatwiają integrację urządzeń polowych z wyższymi poziomami systemu, agregując dane z wielu sterowników i umożliwiając scentralizowane zarządzanie.</a:t>
            </a:r>
          </a:p>
        </p:txBody>
      </p:sp>
      <p:sp>
        <p:nvSpPr>
          <p:cNvPr id="6" name="Tytuł 1">
            <a:extLst>
              <a:ext uri="{FF2B5EF4-FFF2-40B4-BE49-F238E27FC236}">
                <a16:creationId xmlns:a16="http://schemas.microsoft.com/office/drawing/2014/main" id="{63F8B9C8-B927-B3D2-AA63-20C0B7F3B2D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Architektura</a:t>
            </a:r>
          </a:p>
        </p:txBody>
      </p:sp>
      <p:sp>
        <p:nvSpPr>
          <p:cNvPr id="7" name="Rectangle 2">
            <a:extLst>
              <a:ext uri="{FF2B5EF4-FFF2-40B4-BE49-F238E27FC236}">
                <a16:creationId xmlns:a16="http://schemas.microsoft.com/office/drawing/2014/main" id="{2E9C1209-42F2-4C44-2C48-80FF9F253CA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93887131"/>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41E585-1827-7D49-AE9F-71B816AF1DA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CE54BD3-6DBB-17F6-4C84-E356629AC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84D3D970-4E9D-3846-FF75-8E2E94E145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53680FB-F121-C5BF-08BE-B167B7AD6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96641A0-2137-9AD4-D01E-58E32A694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07A82D0-87CE-84C8-6024-A2AEC8784A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E452EBAD-B96D-A744-8703-C3661A660884}"/>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BA61231E-7B44-FAB9-ECB3-4394335D9AD4}"/>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Sieci Lokalne (LAN)</a:t>
            </a:r>
            <a:r>
              <a:rPr lang="pl-PL" dirty="0"/>
              <a:t>: Łączą ze sobą sterowniki oraz inne urządzenia automatyzacji w ramach budynku, umożliwiając wymianę danych i scentralizowane sterowanie, np. koordynację pracy systemów HVAC na różnych piętrach.</a:t>
            </a:r>
          </a:p>
          <a:p>
            <a:pPr marL="0" indent="0">
              <a:buNone/>
            </a:pPr>
            <a:r>
              <a:rPr lang="pl-PL" dirty="0"/>
              <a:t>Poziom automatyzacji jest odpowiedzialny za wykonywanie strategii sterowania, takich jak utrzymywanie optymalnej temperatury, regulacja oświetlenia w zależności od obecności osób czy zarządzanie energią w sposób efektywny.</a:t>
            </a:r>
          </a:p>
        </p:txBody>
      </p:sp>
      <p:sp>
        <p:nvSpPr>
          <p:cNvPr id="6" name="Tytuł 1">
            <a:extLst>
              <a:ext uri="{FF2B5EF4-FFF2-40B4-BE49-F238E27FC236}">
                <a16:creationId xmlns:a16="http://schemas.microsoft.com/office/drawing/2014/main" id="{4F58EA74-CE6F-ADDD-5639-961D67F61D6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Architektura</a:t>
            </a:r>
          </a:p>
        </p:txBody>
      </p:sp>
      <p:sp>
        <p:nvSpPr>
          <p:cNvPr id="7" name="Rectangle 2">
            <a:extLst>
              <a:ext uri="{FF2B5EF4-FFF2-40B4-BE49-F238E27FC236}">
                <a16:creationId xmlns:a16="http://schemas.microsoft.com/office/drawing/2014/main" id="{54BE8420-49DE-B9DA-0D30-99A05661566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61093716"/>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FC2FB8-D165-EAA0-7162-14E8C0AC9D3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DC75CD3-84D1-5236-ADD2-84E830ECAE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CBB9F20-B195-5EA0-0F36-2F975F727C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7B6A2C69-20F3-94E0-B1AB-DABF77341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FBB9D3A-DD92-3A04-A5B1-1EEDCD62EA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DC6FD6F-2F28-C388-E1C0-74AE653580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E3285B1-A6A4-99DD-A6A3-62FF9A247581}"/>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9FB99BDF-7E38-ABA4-10CB-DD4A4C271426}"/>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Poziom Zarządzania (Management Level)</a:t>
            </a:r>
            <a:br>
              <a:rPr lang="pl-PL" dirty="0"/>
            </a:br>
            <a:r>
              <a:rPr lang="pl-PL" dirty="0"/>
              <a:t>Jest to najwyższy poziom architektury BMS, stanowiący interfejs użytkownika dla operatorów oraz inżynierów. Obejmuje:</a:t>
            </a:r>
          </a:p>
          <a:p>
            <a:r>
              <a:rPr lang="pl-PL" b="1" dirty="0"/>
              <a:t>Stacje Robocze</a:t>
            </a:r>
            <a:r>
              <a:rPr lang="pl-PL" dirty="0"/>
              <a:t>: Komputery lub terminale, na których operatorzy mogą przeglądać dane w czasie rzeczywistym, analizować trendy historyczne oraz monitorować status systemów za pomocą graficznych interfejsów użytkownika (GUI). Przykładem może być stacja robocza z oprogramowaniem, które wyświetla mapę cieplną zużycia energii w budynku.</a:t>
            </a:r>
          </a:p>
        </p:txBody>
      </p:sp>
      <p:sp>
        <p:nvSpPr>
          <p:cNvPr id="6" name="Tytuł 1">
            <a:extLst>
              <a:ext uri="{FF2B5EF4-FFF2-40B4-BE49-F238E27FC236}">
                <a16:creationId xmlns:a16="http://schemas.microsoft.com/office/drawing/2014/main" id="{5CF5A7CA-7A68-D7B2-325D-BDCAC6D5ACA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Architektura</a:t>
            </a:r>
          </a:p>
        </p:txBody>
      </p:sp>
      <p:sp>
        <p:nvSpPr>
          <p:cNvPr id="7" name="Rectangle 2">
            <a:extLst>
              <a:ext uri="{FF2B5EF4-FFF2-40B4-BE49-F238E27FC236}">
                <a16:creationId xmlns:a16="http://schemas.microsoft.com/office/drawing/2014/main" id="{3B6D3BC6-BE3B-584B-8327-A5DDA04B0F4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00932909"/>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A59AD7-3D83-1A9D-5FA1-88266E35FF4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507FA99-F7E8-8F5B-E42F-A104E9DE6E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83B82C1-73D0-32F8-88B1-11D2E2F63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C45FD7F-D29B-9138-B358-980F92A38D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C2DEACA-B14E-1BFC-D35C-BF4C30736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98E5030-2C10-0956-27FB-156B17CC2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BBCE342-936A-85B3-CB3D-2688264480CB}"/>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2875AE7C-3633-6EA8-1169-EAF6B6833CA1}"/>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Serwery</a:t>
            </a:r>
            <a:r>
              <a:rPr lang="pl-PL" dirty="0"/>
              <a:t>: Centralne jednostki przechowujące dane, uruchamiające oprogramowanie BMS oraz zarządzające komunikacją między poziomem automatyzacji a interfejsami użytkownika. Serwery obsługują również rejestrowanie danych, alarmowanie (np. w przypadku awarii) oraz generowanie raportów, takich jak miesięczne podsumowania zużycia energii.</a:t>
            </a:r>
          </a:p>
          <a:p>
            <a:r>
              <a:rPr lang="pl-PL" b="1" dirty="0"/>
              <a:t>Przeglądarki Internetowe</a:t>
            </a:r>
            <a:r>
              <a:rPr lang="pl-PL" dirty="0"/>
              <a:t>: Umożliwiają zdalny dostęp do systemu, co pozwala menedżerom obiektów na monitorowanie oraz kontrolę operacji z dowolnego miejsca, np. za pomocą przeglądarki na laptopie czy smartfonie.</a:t>
            </a:r>
          </a:p>
        </p:txBody>
      </p:sp>
      <p:sp>
        <p:nvSpPr>
          <p:cNvPr id="6" name="Tytuł 1">
            <a:extLst>
              <a:ext uri="{FF2B5EF4-FFF2-40B4-BE49-F238E27FC236}">
                <a16:creationId xmlns:a16="http://schemas.microsoft.com/office/drawing/2014/main" id="{8887BE4B-AF39-814D-1D58-2F7BB73AE9C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Architektura</a:t>
            </a:r>
          </a:p>
        </p:txBody>
      </p:sp>
      <p:sp>
        <p:nvSpPr>
          <p:cNvPr id="7" name="Rectangle 2">
            <a:extLst>
              <a:ext uri="{FF2B5EF4-FFF2-40B4-BE49-F238E27FC236}">
                <a16:creationId xmlns:a16="http://schemas.microsoft.com/office/drawing/2014/main" id="{1EE259F0-1E7E-09AE-C5D5-F2CAE25183B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80924783"/>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2FEAE9-88FA-A80C-8329-F1E477CC1F1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B553506-1198-2DC6-82E0-F0D9436404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D310C61E-A653-14A3-EFE1-50A156A309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3A9C8CB-F610-C56B-997F-67428A026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03DA3BC-638B-2819-3FAD-FFB09C1D5F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F44CDB8-567C-07C9-1B72-DCB6B7F323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CB0CAC4-66C5-A4C9-E9DD-7C8A42A53097}"/>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026039AE-00BC-7B51-7B4D-BA23CF4E9FF1}"/>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Poziom zarządzania agreguje informacje ze wszystkich systemów budynkowych, dostarczając kompleksowy przegląd oraz umożliwiając scentralizowane zarządzanie, co ułatwia pracę operatorów i inżynierów.</a:t>
            </a:r>
          </a:p>
        </p:txBody>
      </p:sp>
      <p:sp>
        <p:nvSpPr>
          <p:cNvPr id="6" name="Tytuł 1">
            <a:extLst>
              <a:ext uri="{FF2B5EF4-FFF2-40B4-BE49-F238E27FC236}">
                <a16:creationId xmlns:a16="http://schemas.microsoft.com/office/drawing/2014/main" id="{9908FCCC-FDD2-AC68-BA4B-A7775CAD770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Architektura</a:t>
            </a:r>
          </a:p>
        </p:txBody>
      </p:sp>
      <p:sp>
        <p:nvSpPr>
          <p:cNvPr id="7" name="Rectangle 2">
            <a:extLst>
              <a:ext uri="{FF2B5EF4-FFF2-40B4-BE49-F238E27FC236}">
                <a16:creationId xmlns:a16="http://schemas.microsoft.com/office/drawing/2014/main" id="{C21CD351-DF7E-E279-8FD0-6CB38B08823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83928589"/>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C28BE2-03EB-18ED-4FA3-1C072B19B8E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E3DC3EB-30B4-8AC0-545D-D879DDAF38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815905B-8B5D-2826-C0B9-8AFA20A1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51C7D57-E326-E6E4-8DB3-3FE9FD7EF2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99ED0B4-3CD9-F3C8-F52E-62DDBB006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2997ADA-42D8-6690-A28E-ABAB95EE9C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81CCC87D-49B6-5A62-A2E2-01DCFA03CC6E}"/>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FAB368F1-9BD6-B5DE-5BF6-A00635742AF0}"/>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Architektura BMS jest modularna, co pozwala na łatwe rozszerzanie systemu. Jest też redundantna, co zapewnia niezawodność, oraz integruje się z systemami bezpieczeństwa czy zarządzania energią, np. z kontrolą dostępu czy alarmami przeciwpożarowymi. Interfejsy użytkownika, takie jak aplikacje mobilne, zwiększają elastyczność.</a:t>
            </a:r>
          </a:p>
        </p:txBody>
      </p:sp>
      <p:sp>
        <p:nvSpPr>
          <p:cNvPr id="6" name="Tytuł 1">
            <a:extLst>
              <a:ext uri="{FF2B5EF4-FFF2-40B4-BE49-F238E27FC236}">
                <a16:creationId xmlns:a16="http://schemas.microsoft.com/office/drawing/2014/main" id="{CCA95915-126C-C27E-B206-9A5011496AB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Architektura</a:t>
            </a:r>
          </a:p>
        </p:txBody>
      </p:sp>
      <p:sp>
        <p:nvSpPr>
          <p:cNvPr id="7" name="Rectangle 2">
            <a:extLst>
              <a:ext uri="{FF2B5EF4-FFF2-40B4-BE49-F238E27FC236}">
                <a16:creationId xmlns:a16="http://schemas.microsoft.com/office/drawing/2014/main" id="{15336146-BF35-63D9-8726-756BD8B9A1D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95622178"/>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3E9522-A368-1779-5A7B-1B22AADB9E6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14CAAE2-1282-09D9-A883-FA92D98616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4E714DB8-E560-7FE0-543D-6BE4536D1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66FD180-D368-62ED-0FAB-DB7685109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95F164C-AA5E-0F6E-0951-52D6963D1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AE2BF4B-C516-7EB2-6821-6F03FFA4A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E6016329-B9C0-6067-326F-0C07F183CADA}"/>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E3A79922-F0B6-BD59-B6D8-F4E69EF1EF34}"/>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Architektura BMS opiera się na szeregu sprzętowych komponentów, które współpracują w celu realizacji jej funkcji.</a:t>
            </a:r>
          </a:p>
        </p:txBody>
      </p:sp>
      <p:sp>
        <p:nvSpPr>
          <p:cNvPr id="6" name="Tytuł 1">
            <a:extLst>
              <a:ext uri="{FF2B5EF4-FFF2-40B4-BE49-F238E27FC236}">
                <a16:creationId xmlns:a16="http://schemas.microsoft.com/office/drawing/2014/main" id="{D05C2C4B-9E36-6562-2D4C-B858E5992BE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Komponenty Sprzętowe</a:t>
            </a:r>
          </a:p>
        </p:txBody>
      </p:sp>
      <p:sp>
        <p:nvSpPr>
          <p:cNvPr id="7" name="Rectangle 2">
            <a:extLst>
              <a:ext uri="{FF2B5EF4-FFF2-40B4-BE49-F238E27FC236}">
                <a16:creationId xmlns:a16="http://schemas.microsoft.com/office/drawing/2014/main" id="{08A3A7E7-DF52-FEFC-3D3D-5DD72A642D2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22573679"/>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DB33726-0391-B21B-7EC6-DF44B21204A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5FED62C-C7CE-4C14-1F34-DBBA33AF54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05483463-0332-803B-0E03-E0759839F8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2FB4067-2162-3A6E-A496-14382ADA03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5B10745-69D4-9222-9296-E00255ECEC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1252E61-3017-1927-4C32-E65FE84385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E378D211-416C-C6B4-6218-7DE739916369}"/>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1D3167EF-B693-B410-4F24-8759C6D4764B}"/>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Czujniki</a:t>
            </a:r>
            <a:r>
              <a:rPr lang="pl-PL" dirty="0"/>
              <a:t>:</a:t>
            </a:r>
          </a:p>
          <a:p>
            <a:pPr marL="177800" lvl="1" indent="-177800"/>
            <a:r>
              <a:rPr lang="pl-PL" sz="2800" dirty="0"/>
              <a:t>Czujniki temperatury: Mierzą temperaturę powietrza w pomieszczeniach lub na zewnątrz, np. do regulacji HVAC.</a:t>
            </a:r>
          </a:p>
          <a:p>
            <a:pPr marL="177800" lvl="1" indent="-177800"/>
            <a:r>
              <a:rPr lang="pl-PL" sz="2800" dirty="0"/>
              <a:t>Czujniki wilgotności: Monitorują poziom wilgotności powietrza, istotny w pomieszczeniach takich jak sale operacyjne.</a:t>
            </a:r>
          </a:p>
          <a:p>
            <a:pPr marL="177800" lvl="1" indent="-177800"/>
            <a:r>
              <a:rPr lang="pl-PL" sz="2800" dirty="0"/>
              <a:t>Czujniki obecności: Wykrywają obecność osób w pomieszczeniach, co pozwala na automatyczne włączanie/wyłączanie oświetlenia.</a:t>
            </a:r>
          </a:p>
          <a:p>
            <a:pPr marL="177800" lvl="1" indent="-177800"/>
            <a:r>
              <a:rPr lang="pl-PL" sz="2800" dirty="0"/>
              <a:t>Czujniki jakości powietrza: Oceniają stężenie CO₂ lub innych zanieczyszczeń, np. w biurach czy centrach handlowych.</a:t>
            </a:r>
          </a:p>
          <a:p>
            <a:pPr marL="177800" lvl="1" indent="-177800"/>
            <a:r>
              <a:rPr lang="pl-PL" sz="2800" dirty="0"/>
              <a:t>Czujniki natężenia światła: Regulują intensywność oświetlenia w zależności od natężenia światła dziennego, co optymalizuje zużycie energii.</a:t>
            </a:r>
          </a:p>
        </p:txBody>
      </p:sp>
      <p:sp>
        <p:nvSpPr>
          <p:cNvPr id="6" name="Tytuł 1">
            <a:extLst>
              <a:ext uri="{FF2B5EF4-FFF2-40B4-BE49-F238E27FC236}">
                <a16:creationId xmlns:a16="http://schemas.microsoft.com/office/drawing/2014/main" id="{AAF6F9FF-E597-5C1B-6A8F-A55A0EEC648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Komponenty Sprzętowe</a:t>
            </a:r>
          </a:p>
        </p:txBody>
      </p:sp>
      <p:sp>
        <p:nvSpPr>
          <p:cNvPr id="7" name="Rectangle 2">
            <a:extLst>
              <a:ext uri="{FF2B5EF4-FFF2-40B4-BE49-F238E27FC236}">
                <a16:creationId xmlns:a16="http://schemas.microsoft.com/office/drawing/2014/main" id="{1085DC87-6AD0-69F3-B5F0-D6025320EFB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29574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D9CEE2F-63DB-4E00-378F-22FD079D545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27BC5F2-F8F4-1274-D0AB-03B74E361D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0CE21C74-FF47-A6AD-5FDD-180EAD0DC4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AE884B2-4EC7-7C2D-1C48-7B9118EF7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34494AE-9734-4C41-8829-267DCEA7D4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10F13BF-6CE6-4836-431B-ED9FCAB10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7839832-5DCF-CC00-6582-F6035BF66773}"/>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Urządzenia zabezpieczające</a:t>
            </a:r>
          </a:p>
        </p:txBody>
      </p:sp>
      <p:sp>
        <p:nvSpPr>
          <p:cNvPr id="3" name="Symbol zastępczy zawartości 2">
            <a:extLst>
              <a:ext uri="{FF2B5EF4-FFF2-40B4-BE49-F238E27FC236}">
                <a16:creationId xmlns:a16="http://schemas.microsoft.com/office/drawing/2014/main" id="{5B1BABBF-D34C-2B24-73FF-CBDF75867086}"/>
              </a:ext>
            </a:extLst>
          </p:cNvPr>
          <p:cNvSpPr>
            <a:spLocks noGrp="1"/>
          </p:cNvSpPr>
          <p:nvPr>
            <p:ph idx="4294967295"/>
          </p:nvPr>
        </p:nvSpPr>
        <p:spPr>
          <a:xfrm>
            <a:off x="152400" y="1771048"/>
            <a:ext cx="11874500" cy="4937759"/>
          </a:xfrm>
          <a:prstGeom prst="rect">
            <a:avLst/>
          </a:prstGeom>
        </p:spPr>
        <p:txBody>
          <a:bodyPr anchor="ctr">
            <a:noAutofit/>
          </a:bodyPr>
          <a:lstStyle/>
          <a:p>
            <a:pPr>
              <a:buSzPct val="100000"/>
            </a:pPr>
            <a:r>
              <a:rPr lang="pl-PL" b="1" dirty="0"/>
              <a:t>Typ F</a:t>
            </a:r>
            <a:br>
              <a:rPr lang="pl-PL" b="1" dirty="0"/>
            </a:br>
            <a:r>
              <a:rPr lang="pl-PL" i="1" dirty="0"/>
              <a:t>Zakres prądów różnicowych</a:t>
            </a:r>
            <a:r>
              <a:rPr lang="pl-PL" dirty="0"/>
              <a:t>: prąd przemienny sinusoidalny, prąd pulsujący jednokierunkowy z składową stałą do 10 </a:t>
            </a:r>
            <a:r>
              <a:rPr lang="pl-PL" dirty="0" err="1"/>
              <a:t>mA</a:t>
            </a:r>
            <a:r>
              <a:rPr lang="pl-PL" dirty="0"/>
              <a:t> oraz prąd zawierający wyższe harmoniczne (do 1 kHz).</a:t>
            </a:r>
            <a:br>
              <a:rPr lang="pl-PL" dirty="0"/>
            </a:br>
            <a:r>
              <a:rPr lang="pl-PL" b="1" i="1" dirty="0"/>
              <a:t>Zastosowanie</a:t>
            </a:r>
            <a:r>
              <a:rPr lang="pl-PL" i="1" dirty="0"/>
              <a:t>:</a:t>
            </a:r>
            <a:r>
              <a:rPr lang="pl-PL" dirty="0"/>
              <a:t> Obwody zasilane przez przekształtniki częstotliwości, gdzie występują prądy różnicowe zawierające harmoniczne.</a:t>
            </a:r>
          </a:p>
        </p:txBody>
      </p:sp>
      <p:sp>
        <p:nvSpPr>
          <p:cNvPr id="6" name="Tytuł 1">
            <a:extLst>
              <a:ext uri="{FF2B5EF4-FFF2-40B4-BE49-F238E27FC236}">
                <a16:creationId xmlns:a16="http://schemas.microsoft.com/office/drawing/2014/main" id="{B4481FD9-2B3B-B5AE-6A80-356772F5C6A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Wyłączniki różnicowoprądowe</a:t>
            </a:r>
          </a:p>
        </p:txBody>
      </p:sp>
      <p:sp>
        <p:nvSpPr>
          <p:cNvPr id="7" name="Rectangle 2">
            <a:extLst>
              <a:ext uri="{FF2B5EF4-FFF2-40B4-BE49-F238E27FC236}">
                <a16:creationId xmlns:a16="http://schemas.microsoft.com/office/drawing/2014/main" id="{6AE0E859-F51A-50FC-9C6C-F151923105A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13473B0A-79E5-393D-5028-FBC7C0C6403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78057732"/>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8A6F7F-79BB-D138-7E4B-F250C6FF788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FFCAC85-D21E-0BAD-044A-4FD4C60C8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C6B6FF51-E9DB-3B10-9F14-B7443A109D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755B2BB0-EE76-44A2-C300-C616B1C8C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E58B8C9-036D-070A-222E-981F858407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E5D6678-E4BA-1B14-FE8E-5F726A87A7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AB05DF4-C197-8F37-ED3B-9E12C2B0C82F}"/>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E01011A6-42A7-D678-F243-4CE6637183B8}"/>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err="1"/>
              <a:t>Aktuatory</a:t>
            </a:r>
            <a:r>
              <a:rPr lang="pl-PL" dirty="0"/>
              <a:t>:</a:t>
            </a:r>
          </a:p>
          <a:p>
            <a:r>
              <a:rPr lang="pl-PL" dirty="0"/>
              <a:t>Zawory: Kontrolują przepływ cieczy lub gazu w systemach HVAC, np. regulując dopływ wody do grzejników.</a:t>
            </a:r>
          </a:p>
          <a:p>
            <a:r>
              <a:rPr lang="pl-PL" dirty="0"/>
              <a:t>Silniki: Napędzają wentylatory, pompy czy klapy wentylacyjne, dostosowując przepływ powietrza.</a:t>
            </a:r>
          </a:p>
          <a:p>
            <a:r>
              <a:rPr lang="pl-PL" dirty="0"/>
              <a:t>Przełączniki: Włączają/wyłączają oświetlenie lub inne urządzenia elektryczne, np. w zależności od obecności osób.</a:t>
            </a:r>
          </a:p>
        </p:txBody>
      </p:sp>
      <p:sp>
        <p:nvSpPr>
          <p:cNvPr id="6" name="Tytuł 1">
            <a:extLst>
              <a:ext uri="{FF2B5EF4-FFF2-40B4-BE49-F238E27FC236}">
                <a16:creationId xmlns:a16="http://schemas.microsoft.com/office/drawing/2014/main" id="{E0AF1ACD-1874-B80B-17D2-C492FA50400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Komponenty Sprzętowe</a:t>
            </a:r>
          </a:p>
        </p:txBody>
      </p:sp>
      <p:sp>
        <p:nvSpPr>
          <p:cNvPr id="7" name="Rectangle 2">
            <a:extLst>
              <a:ext uri="{FF2B5EF4-FFF2-40B4-BE49-F238E27FC236}">
                <a16:creationId xmlns:a16="http://schemas.microsoft.com/office/drawing/2014/main" id="{15D6D529-E5A0-C508-3D1D-D5C51251114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11795301"/>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F2F81E8-FB00-6145-3510-A5211FD06F5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D66377A-ADF7-5E21-DC38-3E7467D3C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22B988B-243D-2D49-DDE5-CF91F083E4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754EC63-8186-9B99-80A7-90DC092B9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F17E36B-A78F-0D02-749F-3E7CC3166A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7AD0539-A05E-91C0-4355-8EF9980FC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6E165E4B-C5FE-DF7A-C57F-9B0DC953EBCE}"/>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6794C384-C154-143B-64CA-A5AF99A6E6D1}"/>
              </a:ext>
            </a:extLst>
          </p:cNvPr>
          <p:cNvSpPr>
            <a:spLocks noGrp="1"/>
          </p:cNvSpPr>
          <p:nvPr>
            <p:ph idx="4294967295"/>
          </p:nvPr>
        </p:nvSpPr>
        <p:spPr>
          <a:xfrm>
            <a:off x="152400" y="1771048"/>
            <a:ext cx="11874500" cy="4937759"/>
          </a:xfrm>
          <a:prstGeom prst="rect">
            <a:avLst/>
          </a:prstGeom>
        </p:spPr>
        <p:txBody>
          <a:bodyPr anchor="ctr">
            <a:noAutofit/>
          </a:bodyPr>
          <a:lstStyle/>
          <a:p>
            <a:pPr marL="0" indent="0">
              <a:lnSpc>
                <a:spcPct val="100000"/>
              </a:lnSpc>
              <a:buNone/>
            </a:pPr>
            <a:r>
              <a:rPr lang="pl-PL" b="1" dirty="0"/>
              <a:t>Sterowniki</a:t>
            </a:r>
            <a:r>
              <a:rPr lang="pl-PL" dirty="0"/>
              <a:t>:</a:t>
            </a:r>
          </a:p>
          <a:p>
            <a:pPr>
              <a:lnSpc>
                <a:spcPct val="100000"/>
              </a:lnSpc>
            </a:pPr>
            <a:r>
              <a:rPr lang="pl-PL" dirty="0"/>
              <a:t>Bezpośrednie Sterowniki Cyfrowe (DDC): Są to inteligentne urządzenia, które przetwarzają dane z czujników oraz sterują </a:t>
            </a:r>
            <a:r>
              <a:rPr lang="pl-PL" dirty="0" err="1"/>
              <a:t>aktuatorami</a:t>
            </a:r>
            <a:r>
              <a:rPr lang="pl-PL" dirty="0"/>
              <a:t> na podstawie zaprogramowanych algorytmów, np. utrzymując temperaturę w określonym zakresie.</a:t>
            </a:r>
          </a:p>
          <a:p>
            <a:pPr>
              <a:lnSpc>
                <a:spcPct val="100000"/>
              </a:lnSpc>
            </a:pPr>
            <a:r>
              <a:rPr lang="pl-PL" dirty="0"/>
              <a:t>Programowalne Sterowniki Logiczne (PLC): Używane w bardziej złożonych systemach, gdzie wymagana jest większa elastyczność programowania, np. w fabrykach.</a:t>
            </a:r>
          </a:p>
        </p:txBody>
      </p:sp>
      <p:sp>
        <p:nvSpPr>
          <p:cNvPr id="6" name="Tytuł 1">
            <a:extLst>
              <a:ext uri="{FF2B5EF4-FFF2-40B4-BE49-F238E27FC236}">
                <a16:creationId xmlns:a16="http://schemas.microsoft.com/office/drawing/2014/main" id="{556AC4CD-C806-6545-D80D-D14AD4D0604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Komponenty Sprzętowe</a:t>
            </a:r>
          </a:p>
        </p:txBody>
      </p:sp>
      <p:sp>
        <p:nvSpPr>
          <p:cNvPr id="7" name="Rectangle 2">
            <a:extLst>
              <a:ext uri="{FF2B5EF4-FFF2-40B4-BE49-F238E27FC236}">
                <a16:creationId xmlns:a16="http://schemas.microsoft.com/office/drawing/2014/main" id="{6F2EAEFF-A87E-3FC1-AE7C-28461C566BD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67839116"/>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5B3929-6CD9-B514-B062-0E5FA01C986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9A6B952-6EB9-A8C1-DC2D-7BB16FDFF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34E55E6-7BEA-7D0A-513E-CEE934AB4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AA9031D-1280-8DBA-7EA7-E81FF588B9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3C52B67-1870-229F-2F12-6874076F8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9204966-1517-BB34-968A-D4EC3D9D7D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0BD29D6-A970-D313-A5A3-C50F92398481}"/>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722237F6-D7DE-7B0D-9752-58F70A2A06A0}"/>
              </a:ext>
            </a:extLst>
          </p:cNvPr>
          <p:cNvSpPr>
            <a:spLocks noGrp="1"/>
          </p:cNvSpPr>
          <p:nvPr>
            <p:ph idx="4294967295"/>
          </p:nvPr>
        </p:nvSpPr>
        <p:spPr>
          <a:xfrm>
            <a:off x="152400" y="1771048"/>
            <a:ext cx="11874500" cy="4937759"/>
          </a:xfrm>
          <a:prstGeom prst="rect">
            <a:avLst/>
          </a:prstGeom>
        </p:spPr>
        <p:txBody>
          <a:bodyPr anchor="ctr">
            <a:noAutofit/>
          </a:bodyPr>
          <a:lstStyle/>
          <a:p>
            <a:pPr marL="0" indent="0">
              <a:lnSpc>
                <a:spcPct val="100000"/>
              </a:lnSpc>
              <a:buNone/>
            </a:pPr>
            <a:r>
              <a:rPr lang="pl-PL" b="1" dirty="0"/>
              <a:t>Centralne Jednostki Przetwarzania</a:t>
            </a:r>
            <a:r>
              <a:rPr lang="pl-PL" dirty="0"/>
              <a:t>:</a:t>
            </a:r>
          </a:p>
          <a:p>
            <a:pPr>
              <a:lnSpc>
                <a:spcPct val="100000"/>
              </a:lnSpc>
            </a:pPr>
            <a:r>
              <a:rPr lang="pl-PL" dirty="0"/>
              <a:t>Serwery: Przechowują dane historyczne, obsługują oprogramowanie BMS oraz koordynują działanie całego systemu, np. przechowując logi zużycia energii.</a:t>
            </a:r>
          </a:p>
          <a:p>
            <a:pPr>
              <a:lnSpc>
                <a:spcPct val="100000"/>
              </a:lnSpc>
            </a:pPr>
            <a:r>
              <a:rPr lang="pl-PL" dirty="0"/>
              <a:t>Stacje Robocze: Służą do monitorowania oraz manualnej kontroli systemu przez operatorów, np. umożliwiając ręczne dostosowanie ustawień HVAC.</a:t>
            </a:r>
          </a:p>
        </p:txBody>
      </p:sp>
      <p:sp>
        <p:nvSpPr>
          <p:cNvPr id="6" name="Tytuł 1">
            <a:extLst>
              <a:ext uri="{FF2B5EF4-FFF2-40B4-BE49-F238E27FC236}">
                <a16:creationId xmlns:a16="http://schemas.microsoft.com/office/drawing/2014/main" id="{85F6E900-9CFF-BE52-EB5E-4AA1C0806A5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Komponenty Sprzętowe</a:t>
            </a:r>
          </a:p>
        </p:txBody>
      </p:sp>
      <p:sp>
        <p:nvSpPr>
          <p:cNvPr id="7" name="Rectangle 2">
            <a:extLst>
              <a:ext uri="{FF2B5EF4-FFF2-40B4-BE49-F238E27FC236}">
                <a16:creationId xmlns:a16="http://schemas.microsoft.com/office/drawing/2014/main" id="{7F0C481C-7E48-A87B-E346-DFBF9585931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88816235"/>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955AF8-675A-D989-5687-F27EC438E0F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48BDC04-A56B-2E7D-A7C7-CD2E32E54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68BE814-617E-D60A-DA6F-0B835703AD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3AFFA63-E890-B5BB-FC60-F5F43B87F4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E91AD49-34D6-544C-16DE-FDE8654C4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98F2DC1-D22C-6E8D-5895-3174064CF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D1B1EC9F-4489-A68A-E30C-637259E91937}"/>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2EA4865E-BB35-515C-4637-67744E5C42D5}"/>
              </a:ext>
            </a:extLst>
          </p:cNvPr>
          <p:cNvSpPr>
            <a:spLocks noGrp="1"/>
          </p:cNvSpPr>
          <p:nvPr>
            <p:ph idx="4294967295"/>
          </p:nvPr>
        </p:nvSpPr>
        <p:spPr>
          <a:xfrm>
            <a:off x="152400" y="1771048"/>
            <a:ext cx="11874500" cy="4937759"/>
          </a:xfrm>
          <a:prstGeom prst="rect">
            <a:avLst/>
          </a:prstGeom>
        </p:spPr>
        <p:txBody>
          <a:bodyPr anchor="ctr">
            <a:noAutofit/>
          </a:bodyPr>
          <a:lstStyle/>
          <a:p>
            <a:pPr marL="0" indent="0">
              <a:lnSpc>
                <a:spcPct val="100000"/>
              </a:lnSpc>
              <a:buNone/>
            </a:pPr>
            <a:r>
              <a:rPr lang="pl-PL" dirty="0"/>
              <a:t>Systemy BMS powinny posiadać zestaw cech kluczowych:</a:t>
            </a:r>
          </a:p>
          <a:p>
            <a:pPr>
              <a:lnSpc>
                <a:spcPct val="100000"/>
              </a:lnSpc>
            </a:pPr>
            <a:r>
              <a:rPr lang="pl-PL" b="1" dirty="0"/>
              <a:t>Skalowalność: </a:t>
            </a:r>
            <a:r>
              <a:rPr lang="pl-PL" dirty="0"/>
              <a:t>Architektura BMS jest zaprojektowana w sposób elastyczny, co pozwala na łatwe dodawanie nowych urządzeń lub modyfikację istniejących systemów bez konieczności całkowitej przebudowy, np. dodanie nowych czujników w nowo wybudowanym skrzydle budynku.</a:t>
            </a:r>
          </a:p>
        </p:txBody>
      </p:sp>
      <p:sp>
        <p:nvSpPr>
          <p:cNvPr id="6" name="Tytuł 1">
            <a:extLst>
              <a:ext uri="{FF2B5EF4-FFF2-40B4-BE49-F238E27FC236}">
                <a16:creationId xmlns:a16="http://schemas.microsoft.com/office/drawing/2014/main" id="{77E95ABC-BC73-C940-F97B-F6BA11A1BA2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Kluczowe cechy</a:t>
            </a:r>
          </a:p>
        </p:txBody>
      </p:sp>
      <p:sp>
        <p:nvSpPr>
          <p:cNvPr id="7" name="Rectangle 2">
            <a:extLst>
              <a:ext uri="{FF2B5EF4-FFF2-40B4-BE49-F238E27FC236}">
                <a16:creationId xmlns:a16="http://schemas.microsoft.com/office/drawing/2014/main" id="{D0311A46-8C35-C3F4-B051-B3FAD48C246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64094895"/>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FB185E-714A-5ACF-81E1-403A90B1804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A6C3052-382E-DA00-CB4A-0C6E30957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D0C5EC5-00B2-569D-21A1-B886C94764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49D0091-80E4-2E63-C648-92F023E8C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A26958D-E481-D751-7E12-6EC6AAD7F6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B4DC00D-9981-D92D-C247-E5EF91396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E0B029D1-BB58-4C58-1DFC-FD099BDD1B32}"/>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D3597AE6-DB00-DC5C-D8B2-984593C85CDD}"/>
              </a:ext>
            </a:extLst>
          </p:cNvPr>
          <p:cNvSpPr>
            <a:spLocks noGrp="1"/>
          </p:cNvSpPr>
          <p:nvPr>
            <p:ph idx="4294967295"/>
          </p:nvPr>
        </p:nvSpPr>
        <p:spPr>
          <a:xfrm>
            <a:off x="152400" y="1771048"/>
            <a:ext cx="11874500" cy="4937759"/>
          </a:xfrm>
          <a:prstGeom prst="rect">
            <a:avLst/>
          </a:prstGeom>
        </p:spPr>
        <p:txBody>
          <a:bodyPr anchor="ctr">
            <a:noAutofit/>
          </a:bodyPr>
          <a:lstStyle/>
          <a:p>
            <a:pPr marL="0" indent="0">
              <a:lnSpc>
                <a:spcPct val="100000"/>
              </a:lnSpc>
              <a:buNone/>
            </a:pPr>
            <a:r>
              <a:rPr lang="pl-PL" i="1" dirty="0">
                <a:solidFill>
                  <a:srgbClr val="FF0000"/>
                </a:solidFill>
              </a:rPr>
              <a:t>Brak skalowalności powinien zdecydowanie dyskwalifikować dany system. Na rynku zdarzają się przypadki, w których producent porzuca swoją technologię, całkowicie ją wycofując lub wprowadzając nowe, niekompatybilne rozwiązania. W rezultacie urządzenia przestają być produkowane, a ich zastąpienie konkurencyjnymi okazuje się niemożliwe. W efekcie, w przypadku awarii komponentów użytkowanie systemu staje się bezsensowne!</a:t>
            </a:r>
            <a:endParaRPr lang="pl-PL" dirty="0">
              <a:solidFill>
                <a:srgbClr val="FF0000"/>
              </a:solidFill>
            </a:endParaRPr>
          </a:p>
        </p:txBody>
      </p:sp>
      <p:sp>
        <p:nvSpPr>
          <p:cNvPr id="6" name="Tytuł 1">
            <a:extLst>
              <a:ext uri="{FF2B5EF4-FFF2-40B4-BE49-F238E27FC236}">
                <a16:creationId xmlns:a16="http://schemas.microsoft.com/office/drawing/2014/main" id="{15B35476-307A-1A7F-EE49-0E93794B0E5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Kluczowe cechy</a:t>
            </a:r>
          </a:p>
        </p:txBody>
      </p:sp>
      <p:sp>
        <p:nvSpPr>
          <p:cNvPr id="7" name="Rectangle 2">
            <a:extLst>
              <a:ext uri="{FF2B5EF4-FFF2-40B4-BE49-F238E27FC236}">
                <a16:creationId xmlns:a16="http://schemas.microsoft.com/office/drawing/2014/main" id="{1D0B3975-4F4D-0514-5C4C-40AB0BB1389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2454542"/>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DC00CB-5796-1E40-7342-FE9BA1D1C1D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BF0324F-5DB0-18F8-331C-1F17DF2CB1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D9853E99-E7B5-5453-D042-5492E23E23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1DAB7F7-2304-8A41-BEA5-6CD3EFF664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EE6A8FE-66E1-0863-13A6-D5D35C9F30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5CE55F4-8208-BC0B-3969-4B3D7736D5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908B95A-F942-D7E1-7CB0-55F42A461D39}"/>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58B3AE30-88E4-BDA5-231C-C01D0FE37F34}"/>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Bezpieczeństwo</a:t>
            </a:r>
            <a:r>
              <a:rPr lang="pl-PL" dirty="0"/>
              <a:t>: Wysoki poziom integracji oraz automatyki wymaga implementacji środków bezpieczeństwa, takich jak redundancja krytycznych komponentów oraz mechanizmy alarmowe w przypadku awarii, co zapewnia ciągłość działania systemu. Obecne systemy automatyki narażone są również na ataki.</a:t>
            </a:r>
          </a:p>
        </p:txBody>
      </p:sp>
      <p:sp>
        <p:nvSpPr>
          <p:cNvPr id="6" name="Tytuł 1">
            <a:extLst>
              <a:ext uri="{FF2B5EF4-FFF2-40B4-BE49-F238E27FC236}">
                <a16:creationId xmlns:a16="http://schemas.microsoft.com/office/drawing/2014/main" id="{DE418A03-87FA-9551-5883-6910E440F61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Kluczowe cechy</a:t>
            </a:r>
          </a:p>
        </p:txBody>
      </p:sp>
      <p:sp>
        <p:nvSpPr>
          <p:cNvPr id="7" name="Rectangle 2">
            <a:extLst>
              <a:ext uri="{FF2B5EF4-FFF2-40B4-BE49-F238E27FC236}">
                <a16:creationId xmlns:a16="http://schemas.microsoft.com/office/drawing/2014/main" id="{C411B6D1-D77B-B828-5F86-1F14C8563F0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28204909"/>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AB1F679-9D13-588A-DDA5-7E5CF186F8A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188C9F2-196E-C089-0596-BAE98C08F4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1AB642D-EEEB-72D6-FC8D-338ECBBF6E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A8DE664-9440-7529-D7F6-3A0137FCF1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DC940B1-96CD-975A-23D4-43A6173DD0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E67BC5A-ED21-7208-04C7-8E003D2820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DC1C95E-A2BE-48B8-8DC6-BEC4A8587CF4}"/>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1701CB4F-1265-A3CE-3B40-F6D6A670CDB8}"/>
              </a:ext>
            </a:extLst>
          </p:cNvPr>
          <p:cNvSpPr>
            <a:spLocks noGrp="1"/>
          </p:cNvSpPr>
          <p:nvPr>
            <p:ph idx="4294967295"/>
          </p:nvPr>
        </p:nvSpPr>
        <p:spPr>
          <a:xfrm>
            <a:off x="152400" y="1771048"/>
            <a:ext cx="11874500" cy="4937759"/>
          </a:xfrm>
          <a:prstGeom prst="rect">
            <a:avLst/>
          </a:prstGeom>
        </p:spPr>
        <p:txBody>
          <a:bodyPr anchor="ctr">
            <a:noAutofit/>
          </a:bodyPr>
          <a:lstStyle/>
          <a:p>
            <a:pPr marL="0" indent="0">
              <a:lnSpc>
                <a:spcPct val="100000"/>
              </a:lnSpc>
              <a:buNone/>
            </a:pPr>
            <a:r>
              <a:rPr lang="pl-PL" i="1" dirty="0">
                <a:solidFill>
                  <a:srgbClr val="FF0000"/>
                </a:solidFill>
              </a:rPr>
              <a:t>Uwaga! </a:t>
            </a:r>
          </a:p>
          <a:p>
            <a:pPr marL="0" indent="0">
              <a:lnSpc>
                <a:spcPct val="100000"/>
              </a:lnSpc>
              <a:buNone/>
            </a:pPr>
            <a:r>
              <a:rPr lang="pl-PL" i="1" dirty="0">
                <a:solidFill>
                  <a:srgbClr val="FF0000"/>
                </a:solidFill>
              </a:rPr>
              <a:t>Bezpieczeństwo systemów BMS nigdy nie powinno być traktowane jako kwestia drugorzędna. Systemy te zarządzają istotnymi urządzeniami oraz kluczowymi aspektami budynku, co czyni je atrakcyjnym celem dla potencjalnych atakujących. Należy również pamiętać, że większość z tych systemów jest podłączona do Internetu, co stwarza prosty wektor ataku.</a:t>
            </a:r>
          </a:p>
          <a:p>
            <a:pPr marL="0" indent="0">
              <a:lnSpc>
                <a:spcPct val="100000"/>
              </a:lnSpc>
              <a:buNone/>
            </a:pPr>
            <a:endParaRPr lang="pl-PL" i="1" dirty="0">
              <a:solidFill>
                <a:srgbClr val="FF0000"/>
              </a:solidFill>
            </a:endParaRPr>
          </a:p>
          <a:p>
            <a:pPr marL="0" indent="0">
              <a:lnSpc>
                <a:spcPct val="100000"/>
              </a:lnSpc>
              <a:buNone/>
            </a:pPr>
            <a:r>
              <a:rPr lang="pl-PL" i="1" dirty="0">
                <a:solidFill>
                  <a:srgbClr val="FF0000"/>
                </a:solidFill>
              </a:rPr>
              <a:t>Wybierając BMS oraz jego komponenty, warto zwrócić uwagę na to, że wiele z nich jest wyposażonych w mikroprocesory. Może to prowadzić do sytuacji, w której w danym elemencie istnieje ukryty </a:t>
            </a:r>
            <a:r>
              <a:rPr lang="pl-PL" i="1" dirty="0" err="1">
                <a:solidFill>
                  <a:srgbClr val="FF0000"/>
                </a:solidFill>
              </a:rPr>
              <a:t>backdoor</a:t>
            </a:r>
            <a:r>
              <a:rPr lang="pl-PL" i="1" dirty="0">
                <a:solidFill>
                  <a:srgbClr val="FF0000"/>
                </a:solidFill>
              </a:rPr>
              <a:t>, umożliwiający nieautoryzowanym osobom ingerencję w system.</a:t>
            </a:r>
            <a:endParaRPr lang="pl-PL" dirty="0">
              <a:solidFill>
                <a:srgbClr val="FF0000"/>
              </a:solidFill>
            </a:endParaRPr>
          </a:p>
        </p:txBody>
      </p:sp>
      <p:sp>
        <p:nvSpPr>
          <p:cNvPr id="6" name="Tytuł 1">
            <a:extLst>
              <a:ext uri="{FF2B5EF4-FFF2-40B4-BE49-F238E27FC236}">
                <a16:creationId xmlns:a16="http://schemas.microsoft.com/office/drawing/2014/main" id="{1941562F-95F1-C4FE-6B89-8B63E07D5EC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Kluczowe cechy</a:t>
            </a:r>
          </a:p>
        </p:txBody>
      </p:sp>
      <p:sp>
        <p:nvSpPr>
          <p:cNvPr id="7" name="Rectangle 2">
            <a:extLst>
              <a:ext uri="{FF2B5EF4-FFF2-40B4-BE49-F238E27FC236}">
                <a16:creationId xmlns:a16="http://schemas.microsoft.com/office/drawing/2014/main" id="{AA41BE69-4FE0-9F5C-E008-F2760948760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36976109"/>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2B7D61-0DB6-EB6A-2908-8F96B0F2845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4EE0F1B-20A5-D458-868C-4586918DC3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4751206B-48F5-3EB6-ED41-839AE27CB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112BD98-F06D-63AE-38BE-BE214BFD07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4183A4F-16CD-35F0-C555-6DD628A0E3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CC5FE8D-BADA-7313-7D07-23AFD04B9D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778A9B3C-DDB9-5D13-2B27-38FCE34D8775}"/>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BBAC11A0-E5CE-426C-83BB-117BBADCBC5C}"/>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Zrównoważony rozwój</a:t>
            </a:r>
            <a:r>
              <a:rPr lang="pl-PL" dirty="0"/>
              <a:t>: Współczesne architektury BMS uwzględniają integrację z odnawialnymi źródłami energii, np. panelami słonecznymi, co wspiera cele ekologiczne oraz redukcję kosztów energetycznych, np. optymalizując zużycie energii w godzinach szczytu.</a:t>
            </a:r>
          </a:p>
        </p:txBody>
      </p:sp>
      <p:sp>
        <p:nvSpPr>
          <p:cNvPr id="6" name="Tytuł 1">
            <a:extLst>
              <a:ext uri="{FF2B5EF4-FFF2-40B4-BE49-F238E27FC236}">
                <a16:creationId xmlns:a16="http://schemas.microsoft.com/office/drawing/2014/main" id="{570AD8F3-9CAA-6984-4248-E96DE412CCA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Kluczowe cechy</a:t>
            </a:r>
          </a:p>
        </p:txBody>
      </p:sp>
      <p:sp>
        <p:nvSpPr>
          <p:cNvPr id="7" name="Rectangle 2">
            <a:extLst>
              <a:ext uri="{FF2B5EF4-FFF2-40B4-BE49-F238E27FC236}">
                <a16:creationId xmlns:a16="http://schemas.microsoft.com/office/drawing/2014/main" id="{5E46A82E-141B-A902-512F-417CC64F3A7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54184590"/>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FF250F-5458-ABDF-9901-9922B876414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3499BDF-749D-C793-8030-9065EAEE2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342A8E64-B153-DE13-C2D9-53C7A34930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DA6A6D27-FAFA-E1D5-BC02-A7F9ED37A4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3AA9743-41FE-E546-9575-E1D639EEFF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CB97536-A1C8-5DB8-AA0A-0098E23C4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50EF02F2-7E8E-0E21-B4E5-E79A17A2D84B}"/>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B53BDCE8-DF38-E9A7-B1F7-3D0D8212DE9F}"/>
              </a:ext>
            </a:extLst>
          </p:cNvPr>
          <p:cNvSpPr>
            <a:spLocks noGrp="1"/>
          </p:cNvSpPr>
          <p:nvPr>
            <p:ph idx="4294967295"/>
          </p:nvPr>
        </p:nvSpPr>
        <p:spPr>
          <a:xfrm>
            <a:off x="152400" y="1771048"/>
            <a:ext cx="11874500" cy="4937759"/>
          </a:xfrm>
          <a:prstGeom prst="rect">
            <a:avLst/>
          </a:prstGeom>
        </p:spPr>
        <p:txBody>
          <a:bodyPr anchor="ctr">
            <a:noAutofit/>
          </a:bodyPr>
          <a:lstStyle/>
          <a:p>
            <a:pPr marL="0" indent="0">
              <a:lnSpc>
                <a:spcPct val="100000"/>
              </a:lnSpc>
              <a:buNone/>
            </a:pPr>
            <a:r>
              <a:rPr lang="pl-PL" i="1" dirty="0">
                <a:solidFill>
                  <a:srgbClr val="FF0000"/>
                </a:solidFill>
              </a:rPr>
              <a:t>W kontekście zmian na rynku rozliczeń energii (</a:t>
            </a:r>
            <a:r>
              <a:rPr lang="pl-PL" i="1" dirty="0" err="1">
                <a:solidFill>
                  <a:srgbClr val="FF0000"/>
                </a:solidFill>
              </a:rPr>
              <a:t>netbilling</a:t>
            </a:r>
            <a:r>
              <a:rPr lang="pl-PL" i="1" dirty="0">
                <a:solidFill>
                  <a:srgbClr val="FF0000"/>
                </a:solidFill>
              </a:rPr>
              <a:t>), kluczowym aspektem staje się </a:t>
            </a:r>
            <a:r>
              <a:rPr lang="pl-PL" i="1" dirty="0" err="1">
                <a:solidFill>
                  <a:srgbClr val="FF0000"/>
                </a:solidFill>
              </a:rPr>
              <a:t>autokonsumpcja</a:t>
            </a:r>
            <a:r>
              <a:rPr lang="pl-PL" i="1" dirty="0">
                <a:solidFill>
                  <a:srgbClr val="FF0000"/>
                </a:solidFill>
              </a:rPr>
              <a:t> w obiekcie. Dlatego odpowiednie zarządzanie pracą urządzeń w odniesieniu do zapotrzebowania, działania systemów fotowoltaicznych, stanu magazynów energii oraz prognoz pogody nabiera ogromnego znaczenia w systemach BMS.</a:t>
            </a:r>
            <a:endParaRPr lang="pl-PL" dirty="0">
              <a:solidFill>
                <a:srgbClr val="FF0000"/>
              </a:solidFill>
            </a:endParaRPr>
          </a:p>
        </p:txBody>
      </p:sp>
      <p:sp>
        <p:nvSpPr>
          <p:cNvPr id="6" name="Tytuł 1">
            <a:extLst>
              <a:ext uri="{FF2B5EF4-FFF2-40B4-BE49-F238E27FC236}">
                <a16:creationId xmlns:a16="http://schemas.microsoft.com/office/drawing/2014/main" id="{601F77ED-7E4E-4392-27C7-4EB541CF672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Kluczowe cechy</a:t>
            </a:r>
          </a:p>
        </p:txBody>
      </p:sp>
      <p:sp>
        <p:nvSpPr>
          <p:cNvPr id="7" name="Rectangle 2">
            <a:extLst>
              <a:ext uri="{FF2B5EF4-FFF2-40B4-BE49-F238E27FC236}">
                <a16:creationId xmlns:a16="http://schemas.microsoft.com/office/drawing/2014/main" id="{ACC6AFD4-0F95-EAFF-5C96-77775966515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87830092"/>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51CCBF-6400-CB03-C956-30BC796D645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80ACA3E-88AD-838C-5DD4-E4F080A13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8D401B96-E0AB-2398-2F03-0C3CEAAD98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7F1CC07-B320-27A4-E23F-CBD6D38F2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BA7189F-DBE9-113C-F52C-BD0477CC0F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CA46E33-0BAA-8ACD-3DD1-B415898B70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EAE7012-F6BC-0295-26DC-A60707D8882C}"/>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9499D759-618C-AF5B-3FF1-188BE3860E59}"/>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Protokoły komunikacyjne w systemach BMS to zestawy reguł określających format, strukturę i sposób przesyłania danych między urządzeniami w budynku. Umożliwiają one integrację różnych systemów, zapewniając ich współdziałanie, co jest kluczowe dla efektywnego zarządzania budynkiem. Protokoły te różnią się pod względem zastosowań, interoperacyjności i specyfiki technicznej, a ich wybór zależy od wymagań budynku, liczby urządzeń oraz potrzeby integracji z systemami zewnętrznymi.</a:t>
            </a:r>
          </a:p>
          <a:p>
            <a:endParaRPr lang="pl-PL" dirty="0"/>
          </a:p>
        </p:txBody>
      </p:sp>
      <p:sp>
        <p:nvSpPr>
          <p:cNvPr id="6" name="Tytuł 1">
            <a:extLst>
              <a:ext uri="{FF2B5EF4-FFF2-40B4-BE49-F238E27FC236}">
                <a16:creationId xmlns:a16="http://schemas.microsoft.com/office/drawing/2014/main" id="{C9B75C48-8274-FC65-7CFE-32C0E4B1104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Protokoły komunikacyjne</a:t>
            </a:r>
          </a:p>
        </p:txBody>
      </p:sp>
      <p:sp>
        <p:nvSpPr>
          <p:cNvPr id="7" name="Rectangle 2">
            <a:extLst>
              <a:ext uri="{FF2B5EF4-FFF2-40B4-BE49-F238E27FC236}">
                <a16:creationId xmlns:a16="http://schemas.microsoft.com/office/drawing/2014/main" id="{80E0F216-1DF4-1A25-9F91-266CCB72BC0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225576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B78E17-49E3-1A21-A58A-CCA44D1ABD8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A911698-7238-7F1E-2191-692A931DB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3A35EB35-3F23-1B7A-7091-F7C4C58A64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08B872B-AE39-3185-641C-716FF5AB7B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408CAB8-3F62-591D-3B5F-44DE829DF8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31D9C35-FA89-D866-3936-24045C89DF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5E5B2380-CE93-5065-F671-496F68710B6C}"/>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Urządzenia zabezpieczające</a:t>
            </a:r>
          </a:p>
        </p:txBody>
      </p:sp>
      <p:sp>
        <p:nvSpPr>
          <p:cNvPr id="3" name="Symbol zastępczy zawartości 2">
            <a:extLst>
              <a:ext uri="{FF2B5EF4-FFF2-40B4-BE49-F238E27FC236}">
                <a16:creationId xmlns:a16="http://schemas.microsoft.com/office/drawing/2014/main" id="{B5F2B3FA-A521-F1B1-986D-3C303E25CE0F}"/>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Opóźnienie wyzwalania</a:t>
            </a:r>
            <a:r>
              <a:rPr lang="pl-PL" dirty="0"/>
              <a:t>.</a:t>
            </a:r>
            <a:br>
              <a:rPr lang="pl-PL" dirty="0"/>
            </a:br>
            <a:r>
              <a:rPr lang="pl-PL" dirty="0"/>
              <a:t>Ze względu na opóźnienie wyzwalania wyróżnia się wyłączniki różnicowoprądowe:</a:t>
            </a:r>
          </a:p>
          <a:p>
            <a:pPr>
              <a:buSzPct val="100000"/>
            </a:pPr>
            <a:r>
              <a:rPr lang="pl-PL" i="1" dirty="0"/>
              <a:t>bezzwłoczne</a:t>
            </a:r>
            <a:r>
              <a:rPr lang="pl-PL" dirty="0"/>
              <a:t> – bez określonego czasu przetrzymywania,</a:t>
            </a:r>
          </a:p>
          <a:p>
            <a:pPr>
              <a:buSzPct val="100000"/>
            </a:pPr>
            <a:r>
              <a:rPr lang="pl-PL" i="1" dirty="0" err="1"/>
              <a:t>krótkozwłoczne</a:t>
            </a:r>
            <a:r>
              <a:rPr lang="pl-PL" dirty="0"/>
              <a:t> – o gwarantowanym czasie przetrzymywania co najmniej 10 ms; nadające się do obwodów odbiorczych o dużym przejściowym prądzie różnicowym, trwającym bardzo krótko (np. µs)</a:t>
            </a:r>
          </a:p>
          <a:p>
            <a:pPr>
              <a:buSzPct val="100000"/>
            </a:pPr>
            <a:r>
              <a:rPr lang="pl-PL" i="1" dirty="0"/>
              <a:t>zwłoczne</a:t>
            </a:r>
            <a:r>
              <a:rPr lang="pl-PL" dirty="0"/>
              <a:t> (selektywne) – o gwarantowanym czasie przetrzymywania co naj mniej 40 ms; zapewniające wybiorczość działania z wyłącznikami bezzwłocznymi bądź </a:t>
            </a:r>
            <a:r>
              <a:rPr lang="pl-PL" dirty="0" err="1"/>
              <a:t>krótkozwłocznymi</a:t>
            </a:r>
            <a:endParaRPr lang="pl-PL" dirty="0"/>
          </a:p>
        </p:txBody>
      </p:sp>
      <p:sp>
        <p:nvSpPr>
          <p:cNvPr id="6" name="Tytuł 1">
            <a:extLst>
              <a:ext uri="{FF2B5EF4-FFF2-40B4-BE49-F238E27FC236}">
                <a16:creationId xmlns:a16="http://schemas.microsoft.com/office/drawing/2014/main" id="{57DB0249-6EA0-F78E-7B28-471A9454CCA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Wyłączniki różnicowoprądowe</a:t>
            </a:r>
          </a:p>
        </p:txBody>
      </p:sp>
      <p:sp>
        <p:nvSpPr>
          <p:cNvPr id="7" name="Rectangle 2">
            <a:extLst>
              <a:ext uri="{FF2B5EF4-FFF2-40B4-BE49-F238E27FC236}">
                <a16:creationId xmlns:a16="http://schemas.microsoft.com/office/drawing/2014/main" id="{1DFA4D5C-0974-EA5C-EE5E-FB3A21DD160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41ECAAC2-EEAE-B263-E658-142ED87123B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46166263"/>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20BC15-3AAB-BB49-2AA0-4E47132F0FC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1EB43FF-64B5-26E0-25C6-269B259856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7D96091-4076-E3BA-4926-8BDF5D887E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E69273B-6B58-69B9-3498-FE4E60204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F00AF9B-1419-7647-638B-DBBA6D30B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4C051AB-4B40-19FD-6801-6EE2618D3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E67AAFB-535F-F028-1B1C-5E6FB1AD3FFB}"/>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96E9790C-D361-8C8B-618D-6E8FD9D3797D}"/>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err="1"/>
              <a:t>BACnet</a:t>
            </a:r>
            <a:r>
              <a:rPr lang="pl-PL" b="1" dirty="0"/>
              <a:t> (</a:t>
            </a:r>
            <a:r>
              <a:rPr lang="pl-PL" b="1" dirty="0" err="1"/>
              <a:t>Building</a:t>
            </a:r>
            <a:r>
              <a:rPr lang="pl-PL" b="1" dirty="0"/>
              <a:t> Automation and Control Network)</a:t>
            </a:r>
          </a:p>
          <a:p>
            <a:pPr marL="0" indent="0">
              <a:buNone/>
            </a:pPr>
            <a:r>
              <a:rPr lang="pl-PL" dirty="0" err="1"/>
              <a:t>BACnet</a:t>
            </a:r>
            <a:r>
              <a:rPr lang="pl-PL" dirty="0"/>
              <a:t> to otwarty, znormalizowany protokół opracowany przez Amerykańskie Towarzystwo Inżynierów Ogrzewnictwa, Chłodnictwa i Klimatyzacji (ASHRAE) w latach 80. XX wieku, z pierwszą wersją standardu opublikowaną w 1995 roku (ANSI/ASHRAE 135-1995). Jest to jeden z najczęściej stosowanych protokołów w automatyzacji budynków.</a:t>
            </a:r>
          </a:p>
        </p:txBody>
      </p:sp>
      <p:sp>
        <p:nvSpPr>
          <p:cNvPr id="6" name="Tytuł 1">
            <a:extLst>
              <a:ext uri="{FF2B5EF4-FFF2-40B4-BE49-F238E27FC236}">
                <a16:creationId xmlns:a16="http://schemas.microsoft.com/office/drawing/2014/main" id="{3E3A22A5-3206-3EA6-A21D-4DD3A442DAA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Protokoły komunikacyjne</a:t>
            </a:r>
          </a:p>
          <a:p>
            <a:pPr>
              <a:defRPr/>
            </a:pPr>
            <a:r>
              <a:rPr lang="pl-PL" sz="3600" dirty="0" err="1">
                <a:solidFill>
                  <a:srgbClr val="FFFFFF"/>
                </a:solidFill>
                <a:latin typeface="Aptos Display" panose="02110004020202020204"/>
              </a:rPr>
              <a:t>BACnet</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9DE68041-0BD4-9CF6-4F17-17293B2AFA3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7788939"/>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22109EC-EA1A-0690-303C-3FB829F9015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51518FF-5470-D87C-B015-4DC566F82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6EA4149-0F9D-0EA8-3912-B7D381B46B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D86910AA-BA4F-74D8-5309-0951FBFED2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FC88AFF-7FDC-8C52-18DF-25777F061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529442E-6B3F-2C1B-4850-DA2092FF09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82B47B87-DD7E-4EFB-6C04-4575829DBA8A}"/>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926E0FE8-181C-6F93-7677-640E0145B1EF}"/>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Kluczowe cechy</a:t>
            </a:r>
            <a:r>
              <a:rPr lang="pl-PL" dirty="0"/>
              <a:t>:</a:t>
            </a:r>
          </a:p>
          <a:p>
            <a:r>
              <a:rPr lang="pl-PL" dirty="0"/>
              <a:t>Umożliwia interoperacyjność między urządzeniami różnych producentów (z protokołem </a:t>
            </a:r>
            <a:r>
              <a:rPr lang="pl-PL" dirty="0" err="1"/>
              <a:t>BACnet</a:t>
            </a:r>
            <a:r>
              <a:rPr lang="pl-PL" dirty="0"/>
              <a:t>), co czyni go neutralnym wobec dostawców.</a:t>
            </a:r>
          </a:p>
          <a:p>
            <a:r>
              <a:rPr lang="pl-PL" dirty="0"/>
              <a:t>Wykorzystuje model obiektowy, w którym dane (np. temperatura, status urządzenia) są reprezentowane jako obiekty z właściwościami, które można odczytywać lub modyfikować.</a:t>
            </a:r>
          </a:p>
          <a:p>
            <a:r>
              <a:rPr lang="pl-PL" dirty="0"/>
              <a:t>Obsługuje różne typy sieci, takie jak Ethernet (</a:t>
            </a:r>
            <a:r>
              <a:rPr lang="pl-PL" dirty="0" err="1"/>
              <a:t>BACnet</a:t>
            </a:r>
            <a:r>
              <a:rPr lang="pl-PL" dirty="0"/>
              <a:t>/IP), ARCNET czy MS/TP (Master-</a:t>
            </a:r>
            <a:r>
              <a:rPr lang="pl-PL" dirty="0" err="1"/>
              <a:t>Slave</a:t>
            </a:r>
            <a:r>
              <a:rPr lang="pl-PL" dirty="0"/>
              <a:t>/</a:t>
            </a:r>
            <a:r>
              <a:rPr lang="pl-PL" dirty="0" err="1"/>
              <a:t>Token-Passing</a:t>
            </a:r>
            <a:r>
              <a:rPr lang="pl-PL" dirty="0"/>
              <a:t>).</a:t>
            </a:r>
          </a:p>
          <a:p>
            <a:r>
              <a:rPr lang="pl-PL" dirty="0"/>
              <a:t>Jest elastyczny i skalowalny, nadaje się zarówno do małych, jak i dużych budynków.</a:t>
            </a:r>
          </a:p>
        </p:txBody>
      </p:sp>
      <p:sp>
        <p:nvSpPr>
          <p:cNvPr id="6" name="Tytuł 1">
            <a:extLst>
              <a:ext uri="{FF2B5EF4-FFF2-40B4-BE49-F238E27FC236}">
                <a16:creationId xmlns:a16="http://schemas.microsoft.com/office/drawing/2014/main" id="{7AF245F1-3343-7CED-1B11-13E23A0583A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Protokoły komunikacyjne</a:t>
            </a:r>
          </a:p>
          <a:p>
            <a:pPr>
              <a:defRPr/>
            </a:pPr>
            <a:r>
              <a:rPr lang="pl-PL" sz="3600" dirty="0" err="1">
                <a:solidFill>
                  <a:srgbClr val="FFFFFF"/>
                </a:solidFill>
                <a:latin typeface="Aptos Display" panose="02110004020202020204"/>
              </a:rPr>
              <a:t>BACnet</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A4E8D355-17A6-5A01-35B3-BDF67148ECD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6559449"/>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C2CB09-F816-E6AB-6843-EEAB4E3291A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750A4C3-21A7-98D0-74EB-A88EFF5358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8B8BCB45-4FC8-2054-76C7-96FAD0196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B2EC26A-32CA-E892-90BE-2741F7327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D49B389-65CB-008A-9F58-4D40C2B517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D5CD12B-1D49-4D63-FD58-D51E1C64BB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1293E63-9773-6BAF-548C-D0321D27DA4E}"/>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37BC6161-7137-49BA-B5D5-DA55F0270F11}"/>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err="1"/>
              <a:t>LonWorks</a:t>
            </a:r>
            <a:r>
              <a:rPr lang="pl-PL" dirty="0"/>
              <a:t> to otwarty protokół komunikacyjny opracowany przez </a:t>
            </a:r>
            <a:r>
              <a:rPr lang="pl-PL" dirty="0" err="1"/>
              <a:t>Echelon</a:t>
            </a:r>
            <a:r>
              <a:rPr lang="pl-PL" dirty="0"/>
              <a:t> Corporation, zaprojektowany z myślą o rozproszonych systemach sterowania w automatyzacji budynków.</a:t>
            </a:r>
          </a:p>
        </p:txBody>
      </p:sp>
      <p:sp>
        <p:nvSpPr>
          <p:cNvPr id="6" name="Tytuł 1">
            <a:extLst>
              <a:ext uri="{FF2B5EF4-FFF2-40B4-BE49-F238E27FC236}">
                <a16:creationId xmlns:a16="http://schemas.microsoft.com/office/drawing/2014/main" id="{C5C117B8-908C-7786-BB68-E455CAA7C70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Protokoły komunikacyjne</a:t>
            </a:r>
          </a:p>
          <a:p>
            <a:pPr>
              <a:defRPr/>
            </a:pPr>
            <a:r>
              <a:rPr kumimoji="0" lang="pl-PL" sz="3600" b="0" i="0" u="none" strike="noStrike" kern="1200" cap="none" spc="0" normalizeH="0" baseline="0" noProof="0" dirty="0" err="1">
                <a:ln>
                  <a:noFill/>
                </a:ln>
                <a:solidFill>
                  <a:srgbClr val="FFFFFF"/>
                </a:solidFill>
                <a:effectLst/>
                <a:uLnTx/>
                <a:uFillTx/>
                <a:latin typeface="Aptos Display" panose="02110004020202020204"/>
                <a:ea typeface="+mj-ea"/>
                <a:cs typeface="+mj-cs"/>
              </a:rPr>
              <a:t>LonWorks</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16B4FA95-6B58-160F-FF7D-26FCB206C09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61196552"/>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4E9CB9-DEB5-8121-D6DC-AB81B3D91CA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941F7C9-B4EC-C2B6-7CFD-1AA09DA636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7FC2999-9A32-B651-FAA8-59C6DDD445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FB903DB-A51F-4C90-05C4-A662C079BD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3BA98F6-5E64-5C36-131A-17C553D02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BD0001B-A79D-163B-7CB0-121D242C6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B4F5251-7C97-142B-47C6-02136B2202E2}"/>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E558E909-60B1-0841-90A6-1FFA2658314A}"/>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Kluczowe cechy</a:t>
            </a:r>
            <a:r>
              <a:rPr lang="pl-PL" dirty="0"/>
              <a:t>:</a:t>
            </a:r>
          </a:p>
          <a:p>
            <a:r>
              <a:rPr lang="pl-PL" dirty="0"/>
              <a:t>Wspiera komunikację </a:t>
            </a:r>
            <a:r>
              <a:rPr lang="pl-PL" dirty="0" err="1"/>
              <a:t>peer</a:t>
            </a:r>
            <a:r>
              <a:rPr lang="pl-PL" dirty="0"/>
              <a:t>-to-</a:t>
            </a:r>
            <a:r>
              <a:rPr lang="pl-PL" dirty="0" err="1"/>
              <a:t>peer</a:t>
            </a:r>
            <a:r>
              <a:rPr lang="pl-PL" dirty="0"/>
              <a:t>, co pozwala urządzeniom komunikować się bezpośrednio </a:t>
            </a:r>
            <a:r>
              <a:rPr lang="pl-PL" b="1" dirty="0"/>
              <a:t>bez centralnego kontrolera</a:t>
            </a:r>
            <a:r>
              <a:rPr lang="pl-PL" dirty="0"/>
              <a:t>.</a:t>
            </a:r>
          </a:p>
          <a:p>
            <a:r>
              <a:rPr lang="pl-PL" dirty="0"/>
              <a:t>Wykorzystuje model zmiennych sieciowych (Network </a:t>
            </a:r>
            <a:r>
              <a:rPr lang="pl-PL" dirty="0" err="1"/>
              <a:t>Variables</a:t>
            </a:r>
            <a:r>
              <a:rPr lang="pl-PL" dirty="0"/>
              <a:t>, NV) do przesyłania danych między urządzeniami.</a:t>
            </a:r>
          </a:p>
          <a:p>
            <a:r>
              <a:rPr lang="pl-PL" dirty="0"/>
              <a:t>Obsługuje różne nośniki transmisyjne, w tym pary skrętne, linie zasilania, włókna optyczne i komunikację bezprzewodową.</a:t>
            </a:r>
          </a:p>
          <a:p>
            <a:r>
              <a:rPr lang="pl-PL" dirty="0"/>
              <a:t>Charakteryzuje się elastyczną topologią sieci, co ułatwia rozbudowę systemu.</a:t>
            </a:r>
          </a:p>
        </p:txBody>
      </p:sp>
      <p:sp>
        <p:nvSpPr>
          <p:cNvPr id="6" name="Tytuł 1">
            <a:extLst>
              <a:ext uri="{FF2B5EF4-FFF2-40B4-BE49-F238E27FC236}">
                <a16:creationId xmlns:a16="http://schemas.microsoft.com/office/drawing/2014/main" id="{CD0D94B0-4F6C-A4E4-CDF8-66DF7C23E57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Protokoły komunikacyjne</a:t>
            </a:r>
          </a:p>
          <a:p>
            <a:pPr>
              <a:defRPr/>
            </a:pPr>
            <a:r>
              <a:rPr kumimoji="0" lang="pl-PL" sz="3600" b="0" i="0" u="none" strike="noStrike" kern="1200" cap="none" spc="0" normalizeH="0" baseline="0" noProof="0" dirty="0" err="1">
                <a:ln>
                  <a:noFill/>
                </a:ln>
                <a:solidFill>
                  <a:srgbClr val="FFFFFF"/>
                </a:solidFill>
                <a:effectLst/>
                <a:uLnTx/>
                <a:uFillTx/>
                <a:latin typeface="Aptos Display" panose="02110004020202020204"/>
                <a:ea typeface="+mj-ea"/>
                <a:cs typeface="+mj-cs"/>
              </a:rPr>
              <a:t>LonWorks</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AA3370ED-239B-86B6-A101-B0D189AAB8B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18151249"/>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D61FAF-471F-6D89-168A-B300551040F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50B208B-775C-FBC6-B1BD-5DDC02EF94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C47CDAF-9127-4C40-387C-D604F1E75A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0389E02-284F-ABF9-9D6D-36DA09781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A09568B-91B9-375C-FBE8-55F4F13EDF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4CFF28E-A543-584C-979F-36046B0340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6B13E563-C101-F022-F38D-3D826D18C87E}"/>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4EFE8A94-1075-DCEC-7E2F-1F753BFB6637}"/>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err="1"/>
              <a:t>Modbus</a:t>
            </a:r>
            <a:r>
              <a:rPr lang="pl-PL" dirty="0"/>
              <a:t> to prosty i szeroko stosowany protokół komunikacyjny, pierwotnie opracowany dla zastosowań przemysłowych przez firmę </a:t>
            </a:r>
            <a:r>
              <a:rPr lang="pl-PL" dirty="0" err="1"/>
              <a:t>Modicon</a:t>
            </a:r>
            <a:r>
              <a:rPr lang="pl-PL" dirty="0"/>
              <a:t> w 1979 roku, ale wykorzystywany również w BMS.</a:t>
            </a:r>
          </a:p>
          <a:p>
            <a:pPr marL="0" indent="0">
              <a:buNone/>
            </a:pPr>
            <a:endParaRPr lang="pl-PL" dirty="0"/>
          </a:p>
          <a:p>
            <a:pPr marL="0" indent="0">
              <a:buNone/>
            </a:pPr>
            <a:r>
              <a:rPr lang="pl-PL" dirty="0" err="1"/>
              <a:t>Modbus</a:t>
            </a:r>
            <a:r>
              <a:rPr lang="pl-PL" dirty="0"/>
              <a:t> posiada ograniczoną funkcjonalność w porównaniu do bardziej zaawansowanych protokołów.</a:t>
            </a:r>
          </a:p>
          <a:p>
            <a:pPr marL="0" indent="0">
              <a:buNone/>
            </a:pPr>
            <a:endParaRPr lang="pl-PL" dirty="0"/>
          </a:p>
        </p:txBody>
      </p:sp>
      <p:sp>
        <p:nvSpPr>
          <p:cNvPr id="6" name="Tytuł 1">
            <a:extLst>
              <a:ext uri="{FF2B5EF4-FFF2-40B4-BE49-F238E27FC236}">
                <a16:creationId xmlns:a16="http://schemas.microsoft.com/office/drawing/2014/main" id="{940E9DAC-945A-80D5-A348-349EB78435E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Protokoły komunikacyjne</a:t>
            </a:r>
          </a:p>
          <a:p>
            <a:pPr>
              <a:defRPr/>
            </a:pPr>
            <a:r>
              <a:rPr kumimoji="0" lang="pl-PL" sz="3600" b="0" i="0" u="none" strike="noStrike" kern="1200" cap="none" spc="0" normalizeH="0" baseline="0" noProof="0" dirty="0" err="1">
                <a:ln>
                  <a:noFill/>
                </a:ln>
                <a:solidFill>
                  <a:srgbClr val="FFFFFF"/>
                </a:solidFill>
                <a:effectLst/>
                <a:uLnTx/>
                <a:uFillTx/>
                <a:latin typeface="Aptos Display" panose="02110004020202020204"/>
                <a:ea typeface="+mj-ea"/>
                <a:cs typeface="+mj-cs"/>
              </a:rPr>
              <a:t>ModBus</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E2A9D0F2-2A86-461D-163A-3449E00066A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06850007"/>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75EF62-72B3-372D-3C16-525DCF02A1E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40A576A-365B-9846-0897-5659C9DDE1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F5AE4DA-7244-6686-E61E-52CAD8B94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44BB661C-5623-B70B-452B-45ABBFE6CE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15BB45E-1C8D-4CA3-A41F-9589BCB4E1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59DDD58-FDCB-21BE-EF8E-728EC32E99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DE25826-63A4-EA0E-C41E-534CBC829B03}"/>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D4D745C7-1818-7C5F-1616-46B0E6ABF381}"/>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Kluczowe cechy</a:t>
            </a:r>
            <a:r>
              <a:rPr lang="pl-PL" dirty="0"/>
              <a:t>:</a:t>
            </a:r>
          </a:p>
          <a:p>
            <a:r>
              <a:rPr lang="pl-PL" dirty="0"/>
              <a:t>Działa w architekturze master-</a:t>
            </a:r>
            <a:r>
              <a:rPr lang="pl-PL" dirty="0" err="1"/>
              <a:t>slave</a:t>
            </a:r>
            <a:r>
              <a:rPr lang="pl-PL" dirty="0"/>
              <a:t>, gdzie urządzenie nadrzędne (master) komunikuje się z urządzeniami podrzędnymi (</a:t>
            </a:r>
            <a:r>
              <a:rPr lang="pl-PL" dirty="0" err="1"/>
              <a:t>slave</a:t>
            </a:r>
            <a:r>
              <a:rPr lang="pl-PL" dirty="0"/>
              <a:t>), takimi jak czujniki czy sterowniki.</a:t>
            </a:r>
          </a:p>
          <a:p>
            <a:r>
              <a:rPr lang="pl-PL" dirty="0"/>
              <a:t>Obsługuje komunikację szeregową (</a:t>
            </a:r>
            <a:r>
              <a:rPr lang="pl-PL" dirty="0" err="1"/>
              <a:t>Modbus</a:t>
            </a:r>
            <a:r>
              <a:rPr lang="pl-PL" dirty="0"/>
              <a:t> RTU, </a:t>
            </a:r>
            <a:r>
              <a:rPr lang="pl-PL" dirty="0" err="1"/>
              <a:t>Modbus</a:t>
            </a:r>
            <a:r>
              <a:rPr lang="pl-PL" dirty="0"/>
              <a:t> ASCII) oraz TCP/IP (</a:t>
            </a:r>
            <a:r>
              <a:rPr lang="pl-PL" dirty="0" err="1"/>
              <a:t>Modbus</a:t>
            </a:r>
            <a:r>
              <a:rPr lang="pl-PL" dirty="0"/>
              <a:t> TCP).</a:t>
            </a:r>
          </a:p>
          <a:p>
            <a:r>
              <a:rPr lang="pl-PL" dirty="0"/>
              <a:t>Jest łatwy w implementacji i wymaga niskiego obciążenia systemu.</a:t>
            </a:r>
          </a:p>
          <a:p>
            <a:r>
              <a:rPr lang="pl-PL" dirty="0"/>
              <a:t>Szeroko wspierany przez wiele urządzeń, co czyni go popularnym w różnych aplikacjach.</a:t>
            </a:r>
          </a:p>
          <a:p>
            <a:pPr marL="0" indent="0">
              <a:buNone/>
            </a:pPr>
            <a:endParaRPr lang="pl-PL" dirty="0"/>
          </a:p>
        </p:txBody>
      </p:sp>
      <p:sp>
        <p:nvSpPr>
          <p:cNvPr id="6" name="Tytuł 1">
            <a:extLst>
              <a:ext uri="{FF2B5EF4-FFF2-40B4-BE49-F238E27FC236}">
                <a16:creationId xmlns:a16="http://schemas.microsoft.com/office/drawing/2014/main" id="{7FECEC3D-2BA2-E834-8A8F-BD7D53DC3E6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Protokoły komunikacyjne</a:t>
            </a:r>
          </a:p>
          <a:p>
            <a:pPr>
              <a:defRPr/>
            </a:pPr>
            <a:r>
              <a:rPr kumimoji="0" lang="pl-PL" sz="3600" b="0" i="0" u="none" strike="noStrike" kern="1200" cap="none" spc="0" normalizeH="0" baseline="0" noProof="0" dirty="0" err="1">
                <a:ln>
                  <a:noFill/>
                </a:ln>
                <a:solidFill>
                  <a:srgbClr val="FFFFFF"/>
                </a:solidFill>
                <a:effectLst/>
                <a:uLnTx/>
                <a:uFillTx/>
                <a:latin typeface="Aptos Display" panose="02110004020202020204"/>
                <a:ea typeface="+mj-ea"/>
                <a:cs typeface="+mj-cs"/>
              </a:rPr>
              <a:t>ModBus</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961A8E7F-9B63-C476-1E94-CE28D6D5AE5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71544850"/>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CE28563-D7C9-6C98-9A02-4E9B62A899B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A42490B-C5EB-244B-1291-772956BD6C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35709A6F-8EED-4286-B8A8-1929FE9DD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E80033F-3B92-066A-4941-61A534BF2A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3D6EBAE-5EB2-D476-800C-6FC687580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51FAE7A-191C-18CE-B4D7-2D305A897C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7C572DCC-EA07-91F7-ED86-CED9B8A37495}"/>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314CB056-9B48-1421-F789-9CB7B8EAAE60}"/>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KNX to międzynarodowy standard (EN, ISO) dla automatyzacji domów i budynków, opracowany w celu integracji różnych systemów budynkowych.</a:t>
            </a:r>
          </a:p>
        </p:txBody>
      </p:sp>
      <p:sp>
        <p:nvSpPr>
          <p:cNvPr id="6" name="Tytuł 1">
            <a:extLst>
              <a:ext uri="{FF2B5EF4-FFF2-40B4-BE49-F238E27FC236}">
                <a16:creationId xmlns:a16="http://schemas.microsoft.com/office/drawing/2014/main" id="{7D58786D-598D-3C57-4C4D-AD59C398E8C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Protokoły komunikacyjne</a:t>
            </a:r>
          </a:p>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KNX</a:t>
            </a:r>
          </a:p>
        </p:txBody>
      </p:sp>
      <p:sp>
        <p:nvSpPr>
          <p:cNvPr id="7" name="Rectangle 2">
            <a:extLst>
              <a:ext uri="{FF2B5EF4-FFF2-40B4-BE49-F238E27FC236}">
                <a16:creationId xmlns:a16="http://schemas.microsoft.com/office/drawing/2014/main" id="{4BE20DE3-4D32-EB02-E559-6B785AB8D68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24551671"/>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CFEE22-7A84-B97E-F87C-E171C70DBDB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DDD9485-F5B4-A77F-0027-A09A7A9EAF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A8E008D-F7E1-3A98-F5C4-29D04138A0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D4EF3BA0-7227-4526-0B0D-4252807454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8974BFB-0079-7088-B62F-DA815CE9AD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1EE697D-8C9E-4EE4-8CAD-CA52C8CA6A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0A69B68-EC59-EBA1-5C58-EFDEADD95CAC}"/>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571EE335-3B62-CE03-A9FA-4563E9835635}"/>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Kluczowe cechy</a:t>
            </a:r>
            <a:r>
              <a:rPr lang="pl-PL" dirty="0"/>
              <a:t>:</a:t>
            </a:r>
          </a:p>
          <a:p>
            <a:r>
              <a:rPr lang="pl-PL" dirty="0"/>
              <a:t>Obsługuje zarówno komunikację przewodową (np. przez dedykowaną magistralę KNX), jak i bezprzewodową.</a:t>
            </a:r>
          </a:p>
          <a:p>
            <a:r>
              <a:rPr lang="pl-PL" dirty="0"/>
              <a:t>Umożliwia centralizowaną, zdecentralizowaną lub rozproszoną kontrolę systemów.</a:t>
            </a:r>
          </a:p>
          <a:p>
            <a:r>
              <a:rPr lang="pl-PL" dirty="0"/>
              <a:t>Wspiera do 12 000 węzłów w sieci, co czyni go odpowiednim dla dużych instalacji.</a:t>
            </a:r>
          </a:p>
          <a:p>
            <a:r>
              <a:rPr lang="pl-PL" dirty="0"/>
              <a:t>Jest wysoce </a:t>
            </a:r>
            <a:r>
              <a:rPr lang="pl-PL" dirty="0" err="1"/>
              <a:t>interoperacyjny</a:t>
            </a:r>
            <a:r>
              <a:rPr lang="pl-PL" dirty="0"/>
              <a:t>, umożliwiając współpracę urządzeń różnych producentów.</a:t>
            </a:r>
          </a:p>
        </p:txBody>
      </p:sp>
      <p:sp>
        <p:nvSpPr>
          <p:cNvPr id="6" name="Tytuł 1">
            <a:extLst>
              <a:ext uri="{FF2B5EF4-FFF2-40B4-BE49-F238E27FC236}">
                <a16:creationId xmlns:a16="http://schemas.microsoft.com/office/drawing/2014/main" id="{90D6842A-42A6-B8ED-5859-1AB1FAED8CC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Protokoły komunikacyjne</a:t>
            </a:r>
          </a:p>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KNX</a:t>
            </a:r>
          </a:p>
        </p:txBody>
      </p:sp>
      <p:sp>
        <p:nvSpPr>
          <p:cNvPr id="7" name="Rectangle 2">
            <a:extLst>
              <a:ext uri="{FF2B5EF4-FFF2-40B4-BE49-F238E27FC236}">
                <a16:creationId xmlns:a16="http://schemas.microsoft.com/office/drawing/2014/main" id="{2DD01AD1-F95D-4CB8-616F-D6195696919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39908183"/>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8023D9-C90B-CED3-B9A2-25E40C410B2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238ECF7-6F46-995E-E6F6-E731391AD4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36A18E1-4C65-1E24-B557-62FFE2217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96B39E8-FABA-066B-CD9B-2D4EA6BE4B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1B1F9DB-DA0B-3F52-CAF0-A4A5D24788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8F89F26-337C-C8FF-3777-32C804092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B2C66DC-B21F-451A-4514-85588B0A4503}"/>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4420CE6E-A450-D069-D111-3C6C7FFD40D8}"/>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DALI (Digital </a:t>
            </a:r>
            <a:r>
              <a:rPr lang="pl-PL" b="1" dirty="0" err="1"/>
              <a:t>Addressable</a:t>
            </a:r>
            <a:r>
              <a:rPr lang="pl-PL" b="1" dirty="0"/>
              <a:t> </a:t>
            </a:r>
            <a:r>
              <a:rPr lang="pl-PL" b="1" dirty="0" err="1"/>
              <a:t>Lighting</a:t>
            </a:r>
            <a:r>
              <a:rPr lang="pl-PL" b="1" dirty="0"/>
              <a:t> Interface)</a:t>
            </a:r>
          </a:p>
          <a:p>
            <a:pPr marL="0" indent="0">
              <a:buNone/>
            </a:pPr>
            <a:r>
              <a:rPr lang="pl-PL" dirty="0"/>
              <a:t>to znormalizowany protokół dedykowany do cyfrowej kontroli oświetlenia, opracowany specjalnie dla zaawansowanego zarządzania oświetleniem.</a:t>
            </a:r>
          </a:p>
        </p:txBody>
      </p:sp>
      <p:sp>
        <p:nvSpPr>
          <p:cNvPr id="6" name="Tytuł 1">
            <a:extLst>
              <a:ext uri="{FF2B5EF4-FFF2-40B4-BE49-F238E27FC236}">
                <a16:creationId xmlns:a16="http://schemas.microsoft.com/office/drawing/2014/main" id="{70AEC78C-9EDC-CFEA-EF83-1BD20F58B24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Protokoły komunikacyjne</a:t>
            </a:r>
          </a:p>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DALI</a:t>
            </a:r>
          </a:p>
        </p:txBody>
      </p:sp>
      <p:sp>
        <p:nvSpPr>
          <p:cNvPr id="7" name="Rectangle 2">
            <a:extLst>
              <a:ext uri="{FF2B5EF4-FFF2-40B4-BE49-F238E27FC236}">
                <a16:creationId xmlns:a16="http://schemas.microsoft.com/office/drawing/2014/main" id="{9BA443A7-ACD7-1CB6-E789-148012E6CD9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35804327"/>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61C32F-0846-B5C3-D97A-020F8364C78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657F78C-19A1-1FF3-0792-5F443E192C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12F561F-6582-5A8C-9F4F-48E275977A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7034731-EF10-7886-DE62-A7CDAE1F4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DBEA8B7-4167-7BC4-C6A2-2C0C19191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62FD5AB-93D6-740E-C7B2-3163EA7C7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D8CB655-A2E6-A17A-8EFE-258DBEC87C92}"/>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B1C71A49-FFBF-7339-5AF1-7E6B4E1C9E53}"/>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Kluczowe cechy</a:t>
            </a:r>
            <a:r>
              <a:rPr lang="pl-PL" dirty="0"/>
              <a:t>:</a:t>
            </a:r>
          </a:p>
          <a:p>
            <a:r>
              <a:rPr lang="pl-PL" dirty="0"/>
              <a:t>Umożliwia indywidualną kontrolę nad maksymalnie 64 urządzeniami oświetleniowymi na jednej magistrali.</a:t>
            </a:r>
          </a:p>
          <a:p>
            <a:r>
              <a:rPr lang="pl-PL" dirty="0"/>
              <a:t>Wspiera funkcje takie jak regulacja natężenia światła, zmiana temperatury barwowej czy sterowanie grupowe.</a:t>
            </a:r>
          </a:p>
          <a:p>
            <a:r>
              <a:rPr lang="pl-PL" dirty="0"/>
              <a:t>Może być zintegrowany z innymi protokołami BMS, np. </a:t>
            </a:r>
            <a:r>
              <a:rPr lang="pl-PL" dirty="0" err="1"/>
              <a:t>BACnet</a:t>
            </a:r>
            <a:r>
              <a:rPr lang="pl-PL" dirty="0"/>
              <a:t>, dla kompleksowego zarządzania budynkiem.</a:t>
            </a:r>
          </a:p>
        </p:txBody>
      </p:sp>
      <p:sp>
        <p:nvSpPr>
          <p:cNvPr id="6" name="Tytuł 1">
            <a:extLst>
              <a:ext uri="{FF2B5EF4-FFF2-40B4-BE49-F238E27FC236}">
                <a16:creationId xmlns:a16="http://schemas.microsoft.com/office/drawing/2014/main" id="{2EA040D0-E666-CBD1-5529-692A222575D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Protokoły komunikacyjne</a:t>
            </a:r>
          </a:p>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DALI</a:t>
            </a:r>
          </a:p>
        </p:txBody>
      </p:sp>
      <p:sp>
        <p:nvSpPr>
          <p:cNvPr id="7" name="Rectangle 2">
            <a:extLst>
              <a:ext uri="{FF2B5EF4-FFF2-40B4-BE49-F238E27FC236}">
                <a16:creationId xmlns:a16="http://schemas.microsoft.com/office/drawing/2014/main" id="{F90D2DE8-2FAB-D9BF-2CA4-3FC98FD3C90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78821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7987E77-D682-9D42-004B-F2C302BC610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B4E62A6-C0FE-CCD0-895A-F1EE141061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392494BD-A5B4-A226-E015-E041676C4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DD361AC-51CD-A6EF-1204-69893879C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3906E4F-DF04-5084-FA9E-F329241B6C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2B3E806-C923-58E5-7DE8-FB52F431A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BAA5D1E-8B1C-50E2-709D-5F9B8DC14B69}"/>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Urządzenia zabezpieczające</a:t>
            </a:r>
          </a:p>
        </p:txBody>
      </p:sp>
      <p:sp>
        <p:nvSpPr>
          <p:cNvPr id="3" name="Symbol zastępczy zawartości 2">
            <a:extLst>
              <a:ext uri="{FF2B5EF4-FFF2-40B4-BE49-F238E27FC236}">
                <a16:creationId xmlns:a16="http://schemas.microsoft.com/office/drawing/2014/main" id="{1E117E83-B72E-4C2B-CBEA-4DC7D1EDEC3E}"/>
              </a:ext>
            </a:extLst>
          </p:cNvPr>
          <p:cNvSpPr>
            <a:spLocks noGrp="1"/>
          </p:cNvSpPr>
          <p:nvPr>
            <p:ph idx="4294967295"/>
          </p:nvPr>
        </p:nvSpPr>
        <p:spPr>
          <a:xfrm>
            <a:off x="152400" y="1771048"/>
            <a:ext cx="11887204" cy="717457"/>
          </a:xfrm>
          <a:prstGeom prst="rect">
            <a:avLst/>
          </a:prstGeom>
        </p:spPr>
        <p:txBody>
          <a:bodyPr anchor="ctr">
            <a:noAutofit/>
          </a:bodyPr>
          <a:lstStyle/>
          <a:p>
            <a:pPr marL="0" indent="0">
              <a:buNone/>
            </a:pPr>
            <a:r>
              <a:rPr lang="pl-PL" dirty="0"/>
              <a:t>Przykładowe charakterystyki czasowo-prądowe wyłączników różnicowoprądowych </a:t>
            </a:r>
          </a:p>
        </p:txBody>
      </p:sp>
      <p:sp>
        <p:nvSpPr>
          <p:cNvPr id="6" name="Tytuł 1">
            <a:extLst>
              <a:ext uri="{FF2B5EF4-FFF2-40B4-BE49-F238E27FC236}">
                <a16:creationId xmlns:a16="http://schemas.microsoft.com/office/drawing/2014/main" id="{216B6B34-2758-07CF-BA04-60A6CFE53A8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Wyłączniki różnicowoprądowe</a:t>
            </a:r>
          </a:p>
        </p:txBody>
      </p:sp>
      <p:sp>
        <p:nvSpPr>
          <p:cNvPr id="7" name="Rectangle 2">
            <a:extLst>
              <a:ext uri="{FF2B5EF4-FFF2-40B4-BE49-F238E27FC236}">
                <a16:creationId xmlns:a16="http://schemas.microsoft.com/office/drawing/2014/main" id="{59521B4A-6C19-4F16-0C22-CBD26FBE371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BECF38A4-CF90-DDAB-B00D-306537B79D2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 name="pole tekstowe 3">
            <a:extLst>
              <a:ext uri="{FF2B5EF4-FFF2-40B4-BE49-F238E27FC236}">
                <a16:creationId xmlns:a16="http://schemas.microsoft.com/office/drawing/2014/main" id="{18E401D3-8703-E6CB-38E6-15FCA0B2E2DF}"/>
              </a:ext>
            </a:extLst>
          </p:cNvPr>
          <p:cNvSpPr txBox="1"/>
          <p:nvPr/>
        </p:nvSpPr>
        <p:spPr>
          <a:xfrm>
            <a:off x="11887200" y="-825500"/>
            <a:ext cx="184731" cy="369332"/>
          </a:xfrm>
          <a:prstGeom prst="rect">
            <a:avLst/>
          </a:prstGeom>
          <a:noFill/>
        </p:spPr>
        <p:txBody>
          <a:bodyPr wrap="none" rtlCol="0">
            <a:spAutoFit/>
          </a:bodyPr>
          <a:lstStyle/>
          <a:p>
            <a:endParaRPr lang="pl-PL"/>
          </a:p>
        </p:txBody>
      </p:sp>
      <p:pic>
        <p:nvPicPr>
          <p:cNvPr id="5" name="Obraz 4">
            <a:extLst>
              <a:ext uri="{FF2B5EF4-FFF2-40B4-BE49-F238E27FC236}">
                <a16:creationId xmlns:a16="http://schemas.microsoft.com/office/drawing/2014/main" id="{7EC27278-3EDC-D49D-EBFF-F182FCFFB8AB}"/>
              </a:ext>
            </a:extLst>
          </p:cNvPr>
          <p:cNvPicPr/>
          <p:nvPr/>
        </p:nvPicPr>
        <p:blipFill>
          <a:blip r:embed="rId3"/>
          <a:stretch>
            <a:fillRect/>
          </a:stretch>
        </p:blipFill>
        <p:spPr>
          <a:xfrm>
            <a:off x="152396" y="2462107"/>
            <a:ext cx="3425288" cy="4395893"/>
          </a:xfrm>
          <a:prstGeom prst="rect">
            <a:avLst/>
          </a:prstGeom>
        </p:spPr>
      </p:pic>
      <p:pic>
        <p:nvPicPr>
          <p:cNvPr id="9" name="Obraz 8">
            <a:extLst>
              <a:ext uri="{FF2B5EF4-FFF2-40B4-BE49-F238E27FC236}">
                <a16:creationId xmlns:a16="http://schemas.microsoft.com/office/drawing/2014/main" id="{42773D9B-48DB-B4CA-8C6B-635AD034E444}"/>
              </a:ext>
            </a:extLst>
          </p:cNvPr>
          <p:cNvPicPr/>
          <p:nvPr/>
        </p:nvPicPr>
        <p:blipFill>
          <a:blip r:embed="rId4"/>
          <a:stretch>
            <a:fillRect/>
          </a:stretch>
        </p:blipFill>
        <p:spPr>
          <a:xfrm>
            <a:off x="4624427" y="2471957"/>
            <a:ext cx="3402492" cy="4395893"/>
          </a:xfrm>
          <a:prstGeom prst="rect">
            <a:avLst/>
          </a:prstGeom>
        </p:spPr>
      </p:pic>
      <p:pic>
        <p:nvPicPr>
          <p:cNvPr id="11" name="Obraz 10">
            <a:extLst>
              <a:ext uri="{FF2B5EF4-FFF2-40B4-BE49-F238E27FC236}">
                <a16:creationId xmlns:a16="http://schemas.microsoft.com/office/drawing/2014/main" id="{B53F556C-2978-80C8-105C-C550CD1D142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9010746" y="2471957"/>
            <a:ext cx="3181250" cy="4395893"/>
          </a:xfrm>
          <a:prstGeom prst="rect">
            <a:avLst/>
          </a:prstGeom>
        </p:spPr>
      </p:pic>
    </p:spTree>
    <p:extLst>
      <p:ext uri="{BB962C8B-B14F-4D97-AF65-F5344CB8AC3E}">
        <p14:creationId xmlns:p14="http://schemas.microsoft.com/office/powerpoint/2010/main" val="3909939090"/>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7B5699E-7A52-F29D-176B-6A003E934E8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D55B440-D1B6-B509-9017-F0617923B4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001641D-2700-6E9C-3CBF-B83A42FE7B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45F2B8BC-FDED-E6F1-8D0E-BF91699959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87DD06A-2C3A-D100-BCB4-C66AF60E1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A68FBA7-8A36-D9DC-F127-137C9AB34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DA7A8BA-14E2-907F-F06B-7C59411A10FB}"/>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5FF0C716-E04A-FE47-CB90-EC21D691B3CF}"/>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W nowoczesnych BMS często stosuje się urządzenia „wielojęzyczne”, które obsługują więcej niż jeden protokół (np. </a:t>
            </a:r>
            <a:r>
              <a:rPr lang="pl-PL" dirty="0" err="1"/>
              <a:t>BACnet</a:t>
            </a:r>
            <a:r>
              <a:rPr lang="pl-PL" dirty="0"/>
              <a:t> i </a:t>
            </a:r>
            <a:r>
              <a:rPr lang="pl-PL" dirty="0" err="1"/>
              <a:t>Modbus</a:t>
            </a:r>
            <a:r>
              <a:rPr lang="pl-PL" dirty="0"/>
              <a:t>), co ułatwia integrację różnych systemów. W przypadku budynków z urządzeniami od różnych producentów stosuje się bramy (</a:t>
            </a:r>
            <a:r>
              <a:rPr lang="pl-PL" dirty="0" err="1"/>
              <a:t>gateways</a:t>
            </a:r>
            <a:r>
              <a:rPr lang="pl-PL" dirty="0"/>
              <a:t>), które tłumaczą dane między protokołami, np. umożliwiając komunikację między systemem HVAC opartym na </a:t>
            </a:r>
            <a:r>
              <a:rPr lang="pl-PL" dirty="0" err="1"/>
              <a:t>BACnet</a:t>
            </a:r>
            <a:r>
              <a:rPr lang="pl-PL" dirty="0"/>
              <a:t> a systemem oświetleniowym opartym na DALI. </a:t>
            </a:r>
          </a:p>
          <a:p>
            <a:pPr marL="0" indent="0">
              <a:buNone/>
            </a:pPr>
            <a:r>
              <a:rPr lang="pl-PL" b="1" dirty="0"/>
              <a:t>Otwarte protokoły, takie jak </a:t>
            </a:r>
            <a:r>
              <a:rPr lang="pl-PL" b="1" dirty="0" err="1"/>
              <a:t>BACnet</a:t>
            </a:r>
            <a:r>
              <a:rPr lang="pl-PL" b="1" dirty="0"/>
              <a:t>, </a:t>
            </a:r>
            <a:r>
              <a:rPr lang="pl-PL" b="1" dirty="0" err="1"/>
              <a:t>LonWorks</a:t>
            </a:r>
            <a:r>
              <a:rPr lang="pl-PL" b="1" dirty="0"/>
              <a:t> czy KNX, są preferowane ze względu na większą elastyczność i możliwość integracji z urządzeniami różnych marek, w przeciwieństwie do protokołów własnościowych, które ograniczają się do sprzętu jednego producenta.</a:t>
            </a:r>
          </a:p>
        </p:txBody>
      </p:sp>
      <p:sp>
        <p:nvSpPr>
          <p:cNvPr id="6" name="Tytuł 1">
            <a:extLst>
              <a:ext uri="{FF2B5EF4-FFF2-40B4-BE49-F238E27FC236}">
                <a16:creationId xmlns:a16="http://schemas.microsoft.com/office/drawing/2014/main" id="{D0977544-F52E-3348-23CF-64F35458B50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Protokoły komunikacyjne</a:t>
            </a:r>
          </a:p>
        </p:txBody>
      </p:sp>
      <p:sp>
        <p:nvSpPr>
          <p:cNvPr id="7" name="Rectangle 2">
            <a:extLst>
              <a:ext uri="{FF2B5EF4-FFF2-40B4-BE49-F238E27FC236}">
                <a16:creationId xmlns:a16="http://schemas.microsoft.com/office/drawing/2014/main" id="{7B7AF3CD-A726-622E-EE1B-D21A012E7FB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3315769"/>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F6BF44-A461-2FC2-32C4-4400AC82E7F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37B6731-A87B-C864-A465-5FE7EC055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DF56302-8E26-797D-9AD3-F778C40E9C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02CA2D93-C7B8-89CE-0050-1F7A29F232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B5CE4BA-7708-29FB-066E-803AE693DE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7E00703-E1C1-800B-6419-4D447DDBA1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AF68B757-E818-CD4C-347C-F8BFEAFA6DDF}"/>
              </a:ext>
            </a:extLst>
          </p:cNvPr>
          <p:cNvSpPr>
            <a:spLocks noGrp="1"/>
          </p:cNvSpPr>
          <p:nvPr>
            <p:ph type="title" idx="4294967295"/>
          </p:nvPr>
        </p:nvSpPr>
        <p:spPr>
          <a:xfrm>
            <a:off x="8574653" y="294538"/>
            <a:ext cx="3157997" cy="1033669"/>
          </a:xfrm>
          <a:prstGeom prst="rect">
            <a:avLst/>
          </a:prstGeom>
        </p:spPr>
        <p:txBody>
          <a:bodyPr>
            <a:normAutofit/>
          </a:bodyPr>
          <a:lstStyle/>
          <a:p>
            <a:pPr algn="r"/>
            <a:r>
              <a:rPr lang="pl-PL" sz="4000" dirty="0">
                <a:solidFill>
                  <a:srgbClr val="FFFFFF"/>
                </a:solidFill>
              </a:rPr>
              <a:t>BMS</a:t>
            </a:r>
          </a:p>
        </p:txBody>
      </p:sp>
      <p:sp>
        <p:nvSpPr>
          <p:cNvPr id="3" name="Symbol zastępczy zawartości 2">
            <a:extLst>
              <a:ext uri="{FF2B5EF4-FFF2-40B4-BE49-F238E27FC236}">
                <a16:creationId xmlns:a16="http://schemas.microsoft.com/office/drawing/2014/main" id="{00A5D5C0-0A60-2452-2143-2F74B891A73C}"/>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W nowoczesnych BMS często stosuje się urządzenia „wielojęzyczne”, które obsługują więcej niż jeden protokół (np. </a:t>
            </a:r>
            <a:r>
              <a:rPr lang="pl-PL" dirty="0" err="1"/>
              <a:t>BACnet</a:t>
            </a:r>
            <a:r>
              <a:rPr lang="pl-PL" dirty="0"/>
              <a:t> i </a:t>
            </a:r>
            <a:r>
              <a:rPr lang="pl-PL" dirty="0" err="1"/>
              <a:t>Modbus</a:t>
            </a:r>
            <a:r>
              <a:rPr lang="pl-PL" dirty="0"/>
              <a:t>), co ułatwia integrację różnych systemów. W przypadku budynków z urządzeniami od różnych producentów stosuje się bramy (</a:t>
            </a:r>
            <a:r>
              <a:rPr lang="pl-PL" dirty="0" err="1"/>
              <a:t>gateways</a:t>
            </a:r>
            <a:r>
              <a:rPr lang="pl-PL" dirty="0"/>
              <a:t>), które tłumaczą dane między protokołami, np. umożliwiając komunikację między systemem HVAC opartym na </a:t>
            </a:r>
            <a:r>
              <a:rPr lang="pl-PL" dirty="0" err="1"/>
              <a:t>BACnet</a:t>
            </a:r>
            <a:r>
              <a:rPr lang="pl-PL" dirty="0"/>
              <a:t> a systemem oświetleniowym opartym na DALI. </a:t>
            </a:r>
          </a:p>
          <a:p>
            <a:pPr marL="0" indent="0">
              <a:buNone/>
            </a:pPr>
            <a:r>
              <a:rPr lang="pl-PL" b="1" dirty="0"/>
              <a:t>Otwarte protokoły, takie jak </a:t>
            </a:r>
            <a:r>
              <a:rPr lang="pl-PL" b="1" dirty="0" err="1"/>
              <a:t>BACnet</a:t>
            </a:r>
            <a:r>
              <a:rPr lang="pl-PL" b="1" dirty="0"/>
              <a:t>, </a:t>
            </a:r>
            <a:r>
              <a:rPr lang="pl-PL" b="1" dirty="0" err="1"/>
              <a:t>LonWorks</a:t>
            </a:r>
            <a:r>
              <a:rPr lang="pl-PL" b="1" dirty="0"/>
              <a:t> czy KNX, są preferowane ze względu na większą elastyczność i możliwość integracji z urządzeniami różnych marek, w przeciwieństwie do protokołów własnościowych, które ograniczają się do sprzętu jednego producenta.</a:t>
            </a:r>
          </a:p>
        </p:txBody>
      </p:sp>
      <p:sp>
        <p:nvSpPr>
          <p:cNvPr id="6" name="Tytuł 1">
            <a:extLst>
              <a:ext uri="{FF2B5EF4-FFF2-40B4-BE49-F238E27FC236}">
                <a16:creationId xmlns:a16="http://schemas.microsoft.com/office/drawing/2014/main" id="{74353740-64E2-484F-2384-4AD0057929F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Protokoły komunikacyjne</a:t>
            </a:r>
          </a:p>
        </p:txBody>
      </p:sp>
      <p:sp>
        <p:nvSpPr>
          <p:cNvPr id="7" name="Rectangle 2">
            <a:extLst>
              <a:ext uri="{FF2B5EF4-FFF2-40B4-BE49-F238E27FC236}">
                <a16:creationId xmlns:a16="http://schemas.microsoft.com/office/drawing/2014/main" id="{1AD662B6-63A8-8ECA-764E-177D47FDD08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95546944"/>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E5CE0E-502F-9D7E-8AD4-81964C56D89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74F83BA-AEAC-93B6-2983-8E3F1E9B37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09BCEF1-7096-D14C-92A1-F10C5AB7F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B3081FE-9540-83B8-4A73-9EF16E052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B72F17F-1D22-0AF3-7F67-EF82738C97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0087612-3E01-685E-C4AF-152718DCB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BA523D8-7C57-EDF9-6478-8A53929DCFC0}"/>
              </a:ext>
            </a:extLst>
          </p:cNvPr>
          <p:cNvSpPr>
            <a:spLocks noGrp="1"/>
          </p:cNvSpPr>
          <p:nvPr>
            <p:ph type="title" idx="4294967295"/>
          </p:nvPr>
        </p:nvSpPr>
        <p:spPr>
          <a:xfrm>
            <a:off x="8574653" y="294538"/>
            <a:ext cx="3157997" cy="1033669"/>
          </a:xfrm>
          <a:prstGeom prst="rect">
            <a:avLst/>
          </a:prstGeom>
        </p:spPr>
        <p:txBody>
          <a:bodyPr anchor="ctr">
            <a:normAutofit fontScale="90000"/>
          </a:bodyPr>
          <a:lstStyle/>
          <a:p>
            <a:pPr algn="r"/>
            <a:r>
              <a:rPr lang="pl-PL" sz="4000" dirty="0">
                <a:solidFill>
                  <a:srgbClr val="FFFFFF"/>
                </a:solidFill>
              </a:rPr>
              <a:t>Podzespoły automatyki budynkowej</a:t>
            </a:r>
          </a:p>
        </p:txBody>
      </p:sp>
      <p:sp>
        <p:nvSpPr>
          <p:cNvPr id="3" name="Symbol zastępczy zawartości 2">
            <a:extLst>
              <a:ext uri="{FF2B5EF4-FFF2-40B4-BE49-F238E27FC236}">
                <a16:creationId xmlns:a16="http://schemas.microsoft.com/office/drawing/2014/main" id="{EEB10593-35A0-0A72-1F9F-FEA6A87E2E44}"/>
              </a:ext>
            </a:extLst>
          </p:cNvPr>
          <p:cNvSpPr>
            <a:spLocks noGrp="1"/>
          </p:cNvSpPr>
          <p:nvPr>
            <p:ph idx="4294967295"/>
          </p:nvPr>
        </p:nvSpPr>
        <p:spPr>
          <a:xfrm>
            <a:off x="152400" y="1771048"/>
            <a:ext cx="11874500" cy="4937759"/>
          </a:xfrm>
          <a:prstGeom prst="rect">
            <a:avLst/>
          </a:prstGeom>
        </p:spPr>
        <p:txBody>
          <a:bodyPr anchor="ctr">
            <a:noAutofit/>
          </a:bodyPr>
          <a:lstStyle/>
          <a:p>
            <a:pPr marL="177800" indent="-168275">
              <a:buNone/>
            </a:pPr>
            <a:r>
              <a:rPr lang="pl-PL" dirty="0"/>
              <a:t>Urządzenia wejściowe w systemach automatyki, w tym w automatyce budynkowej, mają kluczowe znaczenie dla dostarczania niezbędnych informacji, które zapewniają prawidłowe działanie systemu. Informacje te mogą mieć charakter zarówno elektryczny, jak i nieelektryczny.</a:t>
            </a:r>
          </a:p>
          <a:p>
            <a:pPr marL="177800" indent="-168275">
              <a:buNone/>
            </a:pPr>
            <a:r>
              <a:rPr lang="pl-PL" dirty="0"/>
              <a:t>Urządzenia wejściowe można klasyfikować według rodzaju przetwarzanych informacji. Najprostsze z nich obsługują dane binarne (tak/nie). Charakteryzują się one wysoką niezawodnością, łatwością w implementacji i niskimi kosztami.</a:t>
            </a:r>
          </a:p>
          <a:p>
            <a:pPr marL="177800" indent="-168275">
              <a:buNone/>
            </a:pPr>
            <a:r>
              <a:rPr lang="pl-PL" dirty="0"/>
              <a:t>Drugim rodzajem są przetworniki wielostanowe, zwane także analogowymi. Są one bardziej skomplikowane i droższe, dlatego warto je stosować tylko w sytuacjach, gdy czujnik binarny jest niewystarczający.</a:t>
            </a:r>
          </a:p>
        </p:txBody>
      </p:sp>
      <p:sp>
        <p:nvSpPr>
          <p:cNvPr id="6" name="Tytuł 1">
            <a:extLst>
              <a:ext uri="{FF2B5EF4-FFF2-40B4-BE49-F238E27FC236}">
                <a16:creationId xmlns:a16="http://schemas.microsoft.com/office/drawing/2014/main" id="{D663B8B7-C82F-D223-E6BC-5A202773926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Urządzenia wejściowe</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A0970B17-13A8-898D-7B99-9A08160BAA6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45079097"/>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C48CD1-64D3-11B0-9AA6-C198664AF94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A0CA41D-06B2-DDA1-C888-ADB080045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1ADA6DD3-AA3C-76E7-6A2B-324CDE01E4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7D5D9E6-FFA4-BF97-AEDC-78AE0011A2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C79B4DD-4E31-DB16-856C-D48C823731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4C8C52D-0726-1BEE-1EA2-CD1A2F4973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B53ECC60-0ECE-C147-02B8-B5E9BAB1754D}"/>
              </a:ext>
            </a:extLst>
          </p:cNvPr>
          <p:cNvSpPr>
            <a:spLocks noGrp="1"/>
          </p:cNvSpPr>
          <p:nvPr>
            <p:ph type="title" idx="4294967295"/>
          </p:nvPr>
        </p:nvSpPr>
        <p:spPr>
          <a:xfrm>
            <a:off x="8574653" y="294538"/>
            <a:ext cx="3157997" cy="1033669"/>
          </a:xfrm>
          <a:prstGeom prst="rect">
            <a:avLst/>
          </a:prstGeom>
        </p:spPr>
        <p:txBody>
          <a:bodyPr anchor="ctr">
            <a:normAutofit fontScale="90000"/>
          </a:bodyPr>
          <a:lstStyle/>
          <a:p>
            <a:pPr algn="r"/>
            <a:r>
              <a:rPr lang="pl-PL" sz="4000" dirty="0">
                <a:solidFill>
                  <a:srgbClr val="FFFFFF"/>
                </a:solidFill>
              </a:rPr>
              <a:t>Podzespoły automatyki budynkowej</a:t>
            </a:r>
          </a:p>
        </p:txBody>
      </p:sp>
      <p:sp>
        <p:nvSpPr>
          <p:cNvPr id="3" name="Symbol zastępczy zawartości 2">
            <a:extLst>
              <a:ext uri="{FF2B5EF4-FFF2-40B4-BE49-F238E27FC236}">
                <a16:creationId xmlns:a16="http://schemas.microsoft.com/office/drawing/2014/main" id="{B9C2B98E-5894-3D8F-7AA9-A531026C7D17}"/>
              </a:ext>
            </a:extLst>
          </p:cNvPr>
          <p:cNvSpPr>
            <a:spLocks noGrp="1"/>
          </p:cNvSpPr>
          <p:nvPr>
            <p:ph idx="4294967295"/>
          </p:nvPr>
        </p:nvSpPr>
        <p:spPr>
          <a:xfrm>
            <a:off x="152400" y="1771048"/>
            <a:ext cx="11874500" cy="4937759"/>
          </a:xfrm>
          <a:prstGeom prst="rect">
            <a:avLst/>
          </a:prstGeom>
        </p:spPr>
        <p:txBody>
          <a:bodyPr anchor="ctr">
            <a:noAutofit/>
          </a:bodyPr>
          <a:lstStyle/>
          <a:p>
            <a:pPr marL="177800" indent="-168275">
              <a:buNone/>
            </a:pPr>
            <a:r>
              <a:rPr lang="pl-PL" dirty="0"/>
              <a:t>Przykłady czujników/przetworników wykorzystywanych w automatyce budynkowej:</a:t>
            </a:r>
          </a:p>
          <a:p>
            <a:pPr marL="466725" indent="-457200"/>
            <a:r>
              <a:rPr lang="pl-PL" b="1" dirty="0"/>
              <a:t>Czujniki temperatury</a:t>
            </a:r>
            <a:br>
              <a:rPr lang="pl-PL" dirty="0"/>
            </a:br>
            <a:r>
              <a:rPr lang="pl-PL" dirty="0"/>
              <a:t>Mierzą temperaturę w pomieszczeniach, systemach HVAC lub na zewnątrz, wspomagając kontrolę ogrzewania i klimatyzacji.</a:t>
            </a:r>
          </a:p>
          <a:p>
            <a:pPr marL="466725" indent="-457200"/>
            <a:r>
              <a:rPr lang="pl-PL" b="1" dirty="0"/>
              <a:t>Czujniki wilgotności</a:t>
            </a:r>
            <a:br>
              <a:rPr lang="pl-PL" dirty="0"/>
            </a:br>
            <a:r>
              <a:rPr lang="pl-PL" dirty="0"/>
              <a:t>Określają wilgotność powietrza, dbając o komfort i jakość powietrza w budynkach.</a:t>
            </a:r>
          </a:p>
          <a:p>
            <a:pPr marL="466725" indent="-457200"/>
            <a:r>
              <a:rPr lang="pl-PL" b="1" dirty="0"/>
              <a:t>Czujniki obecności/ruchu</a:t>
            </a:r>
            <a:br>
              <a:rPr lang="pl-PL" dirty="0"/>
            </a:br>
            <a:r>
              <a:rPr lang="pl-PL" dirty="0"/>
              <a:t>Wykrywają osoby w pomieszczeniach (np. za pomocą podczerwieni), sterując oświetleniem czy HVAC.</a:t>
            </a:r>
          </a:p>
        </p:txBody>
      </p:sp>
      <p:sp>
        <p:nvSpPr>
          <p:cNvPr id="6" name="Tytuł 1">
            <a:extLst>
              <a:ext uri="{FF2B5EF4-FFF2-40B4-BE49-F238E27FC236}">
                <a16:creationId xmlns:a16="http://schemas.microsoft.com/office/drawing/2014/main" id="{71082187-1749-20B2-0722-A4153A45376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Urządzenia wejściowe</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120FC942-BEE1-4D49-2B86-3705D16965A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29676900"/>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4967E3-7C26-43B7-1D19-782A2CE3636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9A1A835-6E5F-20F9-5A4D-1F5A8D954C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9B178E2-BB28-D04B-E936-8ADC7692D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1487B3D-A74C-6C67-78A2-5562F364F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419553B-AE52-9226-87A8-8A86DD7D58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BDE9655-2263-B5F7-FCBA-D1602323FD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2CE1883-F042-BD73-E078-055CA2E1D003}"/>
              </a:ext>
            </a:extLst>
          </p:cNvPr>
          <p:cNvSpPr>
            <a:spLocks noGrp="1"/>
          </p:cNvSpPr>
          <p:nvPr>
            <p:ph type="title" idx="4294967295"/>
          </p:nvPr>
        </p:nvSpPr>
        <p:spPr>
          <a:xfrm>
            <a:off x="8574653" y="294538"/>
            <a:ext cx="3157997" cy="1033669"/>
          </a:xfrm>
          <a:prstGeom prst="rect">
            <a:avLst/>
          </a:prstGeom>
        </p:spPr>
        <p:txBody>
          <a:bodyPr anchor="ctr">
            <a:normAutofit fontScale="90000"/>
          </a:bodyPr>
          <a:lstStyle/>
          <a:p>
            <a:pPr algn="r"/>
            <a:r>
              <a:rPr lang="pl-PL" sz="4000" dirty="0">
                <a:solidFill>
                  <a:srgbClr val="FFFFFF"/>
                </a:solidFill>
              </a:rPr>
              <a:t>Podzespoły automatyki budynkowej</a:t>
            </a:r>
          </a:p>
        </p:txBody>
      </p:sp>
      <p:sp>
        <p:nvSpPr>
          <p:cNvPr id="3" name="Symbol zastępczy zawartości 2">
            <a:extLst>
              <a:ext uri="{FF2B5EF4-FFF2-40B4-BE49-F238E27FC236}">
                <a16:creationId xmlns:a16="http://schemas.microsoft.com/office/drawing/2014/main" id="{2EE33919-FCCC-B4E6-CA55-9EE5A63A66D0}"/>
              </a:ext>
            </a:extLst>
          </p:cNvPr>
          <p:cNvSpPr>
            <a:spLocks noGrp="1"/>
          </p:cNvSpPr>
          <p:nvPr>
            <p:ph idx="4294967295"/>
          </p:nvPr>
        </p:nvSpPr>
        <p:spPr>
          <a:xfrm>
            <a:off x="152400" y="1771048"/>
            <a:ext cx="11874500" cy="4937759"/>
          </a:xfrm>
          <a:prstGeom prst="rect">
            <a:avLst/>
          </a:prstGeom>
        </p:spPr>
        <p:txBody>
          <a:bodyPr anchor="ctr">
            <a:noAutofit/>
          </a:bodyPr>
          <a:lstStyle/>
          <a:p>
            <a:pPr marL="466725" indent="-457200"/>
            <a:r>
              <a:rPr lang="pl-PL" b="1" dirty="0"/>
              <a:t>Czujniki światła</a:t>
            </a:r>
            <a:br>
              <a:rPr lang="pl-PL" dirty="0"/>
            </a:br>
            <a:r>
              <a:rPr lang="pl-PL" dirty="0"/>
              <a:t>Mierzą natężenie światła, regulując automatycznie oświetlenie w zależności od warunków.</a:t>
            </a:r>
          </a:p>
          <a:p>
            <a:pPr marL="466725" indent="-457200"/>
            <a:r>
              <a:rPr lang="pl-PL" b="1" dirty="0"/>
              <a:t>Czujniki jakości powietrza</a:t>
            </a:r>
            <a:br>
              <a:rPr lang="pl-PL" dirty="0"/>
            </a:br>
            <a:r>
              <a:rPr lang="pl-PL" dirty="0"/>
              <a:t>Monitorują stężenie CO₂ lub zanieczyszczeń, zapewniając zdrowe warunki w pomieszczeniach.</a:t>
            </a:r>
          </a:p>
          <a:p>
            <a:pPr marL="466725" indent="-457200"/>
            <a:r>
              <a:rPr lang="pl-PL" b="1" dirty="0"/>
              <a:t>Czujniki ruchu</a:t>
            </a:r>
            <a:br>
              <a:rPr lang="pl-PL" dirty="0"/>
            </a:br>
            <a:r>
              <a:rPr lang="pl-PL" dirty="0"/>
              <a:t>Rejestrują ruch, stosowane w systemach bezpieczeństwa i sterowaniu oświetleniem.</a:t>
            </a:r>
          </a:p>
          <a:p>
            <a:pPr marL="466725" indent="-457200"/>
            <a:r>
              <a:rPr lang="pl-PL" b="1" dirty="0"/>
              <a:t>Czujniki ciśnienia</a:t>
            </a:r>
            <a:br>
              <a:rPr lang="pl-PL" dirty="0"/>
            </a:br>
            <a:r>
              <a:rPr lang="pl-PL" dirty="0"/>
              <a:t>Mierzą ciśnienie powietrza lub wody, kontrolując przepływ w instalacjach.</a:t>
            </a:r>
          </a:p>
        </p:txBody>
      </p:sp>
      <p:sp>
        <p:nvSpPr>
          <p:cNvPr id="6" name="Tytuł 1">
            <a:extLst>
              <a:ext uri="{FF2B5EF4-FFF2-40B4-BE49-F238E27FC236}">
                <a16:creationId xmlns:a16="http://schemas.microsoft.com/office/drawing/2014/main" id="{6FFB4F1E-C6B4-4E16-B25E-EDE15587E7D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Urządzenia wejściowe</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BB4EDA39-2B39-3247-BD34-A4BF43FD477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09128425"/>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B64F0C-1D8C-5D8F-BA20-2FFDD520C40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87E3DC7-8C7D-29E9-8B25-19656BE57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DBCB731-CA01-B2CA-EBC5-24B26104A8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9CCDE42-A149-1F55-62E1-B0A8A37DA3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513D68A-FE85-F318-E0E3-C63DA49A4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040F015-423A-2243-C629-FCA038C7E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8AFF7235-9D43-F04E-B38E-179B4AB1F5EE}"/>
              </a:ext>
            </a:extLst>
          </p:cNvPr>
          <p:cNvSpPr>
            <a:spLocks noGrp="1"/>
          </p:cNvSpPr>
          <p:nvPr>
            <p:ph type="title" idx="4294967295"/>
          </p:nvPr>
        </p:nvSpPr>
        <p:spPr>
          <a:xfrm>
            <a:off x="8574653" y="294538"/>
            <a:ext cx="3157997" cy="1033669"/>
          </a:xfrm>
          <a:prstGeom prst="rect">
            <a:avLst/>
          </a:prstGeom>
        </p:spPr>
        <p:txBody>
          <a:bodyPr anchor="ctr">
            <a:normAutofit fontScale="90000"/>
          </a:bodyPr>
          <a:lstStyle/>
          <a:p>
            <a:pPr algn="r"/>
            <a:r>
              <a:rPr lang="pl-PL" sz="4000" dirty="0">
                <a:solidFill>
                  <a:srgbClr val="FFFFFF"/>
                </a:solidFill>
              </a:rPr>
              <a:t>Podzespoły automatyki budynkowej</a:t>
            </a:r>
          </a:p>
        </p:txBody>
      </p:sp>
      <p:sp>
        <p:nvSpPr>
          <p:cNvPr id="3" name="Symbol zastępczy zawartości 2">
            <a:extLst>
              <a:ext uri="{FF2B5EF4-FFF2-40B4-BE49-F238E27FC236}">
                <a16:creationId xmlns:a16="http://schemas.microsoft.com/office/drawing/2014/main" id="{88209B80-9AAF-E1E6-A054-9800631E1E20}"/>
              </a:ext>
            </a:extLst>
          </p:cNvPr>
          <p:cNvSpPr>
            <a:spLocks noGrp="1"/>
          </p:cNvSpPr>
          <p:nvPr>
            <p:ph idx="4294967295"/>
          </p:nvPr>
        </p:nvSpPr>
        <p:spPr>
          <a:xfrm>
            <a:off x="152400" y="1771048"/>
            <a:ext cx="11874500" cy="4937759"/>
          </a:xfrm>
          <a:prstGeom prst="rect">
            <a:avLst/>
          </a:prstGeom>
        </p:spPr>
        <p:txBody>
          <a:bodyPr anchor="ctr">
            <a:noAutofit/>
          </a:bodyPr>
          <a:lstStyle/>
          <a:p>
            <a:pPr marL="466725" indent="-457200"/>
            <a:r>
              <a:rPr lang="pl-PL" b="1" dirty="0"/>
              <a:t>Czujniki dymu i ognia</a:t>
            </a:r>
            <a:br>
              <a:rPr lang="pl-PL" dirty="0"/>
            </a:br>
            <a:r>
              <a:rPr lang="pl-PL" dirty="0"/>
              <a:t>Wykrywają pożar poprzez dym lub temperaturę, kluczowe dla bezpieczeństwa.</a:t>
            </a:r>
          </a:p>
          <a:p>
            <a:pPr marL="466725" indent="-457200"/>
            <a:r>
              <a:rPr lang="pl-PL" b="1" dirty="0"/>
              <a:t>Czujniki zalania</a:t>
            </a:r>
            <a:br>
              <a:rPr lang="pl-PL" dirty="0"/>
            </a:br>
            <a:r>
              <a:rPr lang="pl-PL" dirty="0"/>
              <a:t>Sygnalizują obecność wody w niedozwolonych miejscach, zapobiegając szkodom.</a:t>
            </a:r>
          </a:p>
          <a:p>
            <a:pPr marL="466725" indent="-457200"/>
            <a:r>
              <a:rPr lang="pl-PL" b="1" dirty="0"/>
              <a:t>Czujniki gazu</a:t>
            </a:r>
            <a:br>
              <a:rPr lang="pl-PL" dirty="0"/>
            </a:br>
            <a:r>
              <a:rPr lang="pl-PL" dirty="0"/>
              <a:t>Wykrywają niebezpieczne gazy (np. CO), zapewniając bezpieczeństwo.</a:t>
            </a:r>
          </a:p>
          <a:p>
            <a:pPr marL="466725" indent="-457200"/>
            <a:r>
              <a:rPr lang="pl-PL" b="1" dirty="0"/>
              <a:t>Czujniki wibracji</a:t>
            </a:r>
            <a:br>
              <a:rPr lang="pl-PL" dirty="0"/>
            </a:br>
            <a:r>
              <a:rPr lang="pl-PL" dirty="0"/>
              <a:t>Monitorują drgania maszyn lub konstrukcji, oceniając ich stan techniczny.</a:t>
            </a:r>
          </a:p>
          <a:p>
            <a:pPr marL="466725" indent="-457200"/>
            <a:r>
              <a:rPr lang="pl-PL" b="1" dirty="0"/>
              <a:t>Czujniki otwarcia drzwi/okien </a:t>
            </a:r>
            <a:br>
              <a:rPr lang="pl-PL" b="1" dirty="0"/>
            </a:br>
            <a:r>
              <a:rPr lang="pl-PL" dirty="0"/>
              <a:t>Sprawdzają stan drzwi i okien, używane w systemach bezpieczeństwa.</a:t>
            </a:r>
          </a:p>
        </p:txBody>
      </p:sp>
      <p:sp>
        <p:nvSpPr>
          <p:cNvPr id="6" name="Tytuł 1">
            <a:extLst>
              <a:ext uri="{FF2B5EF4-FFF2-40B4-BE49-F238E27FC236}">
                <a16:creationId xmlns:a16="http://schemas.microsoft.com/office/drawing/2014/main" id="{0B3FF12D-31B9-5B7E-86D0-C924062261B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Urządzenia wejściowe</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ED76A672-7EBE-B989-FBB9-CDFD0CDF075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01268946"/>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E1F8B83-6D11-3B38-EDD6-1B413DE6F9B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8E2D76E-36F4-1459-8000-222465EFF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41A903E8-30AF-5082-3751-FD5FF7EAE4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0EEA211E-72D2-9B34-4155-33A2595154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B0C0504-5794-CA34-1567-52F861931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E4AB945-8FF1-5F8F-4F46-2883B804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8F42246-26E1-AB46-7E0B-92DF866DA05F}"/>
              </a:ext>
            </a:extLst>
          </p:cNvPr>
          <p:cNvSpPr>
            <a:spLocks noGrp="1"/>
          </p:cNvSpPr>
          <p:nvPr>
            <p:ph type="title" idx="4294967295"/>
          </p:nvPr>
        </p:nvSpPr>
        <p:spPr>
          <a:xfrm>
            <a:off x="8574653" y="294538"/>
            <a:ext cx="3157997" cy="1033669"/>
          </a:xfrm>
          <a:prstGeom prst="rect">
            <a:avLst/>
          </a:prstGeom>
        </p:spPr>
        <p:txBody>
          <a:bodyPr anchor="ctr">
            <a:normAutofit fontScale="90000"/>
          </a:bodyPr>
          <a:lstStyle/>
          <a:p>
            <a:pPr algn="r"/>
            <a:r>
              <a:rPr lang="pl-PL" sz="4000" dirty="0">
                <a:solidFill>
                  <a:srgbClr val="FFFFFF"/>
                </a:solidFill>
              </a:rPr>
              <a:t>Podzespoły automatyki budynkowej</a:t>
            </a:r>
          </a:p>
        </p:txBody>
      </p:sp>
      <p:sp>
        <p:nvSpPr>
          <p:cNvPr id="3" name="Symbol zastępczy zawartości 2">
            <a:extLst>
              <a:ext uri="{FF2B5EF4-FFF2-40B4-BE49-F238E27FC236}">
                <a16:creationId xmlns:a16="http://schemas.microsoft.com/office/drawing/2014/main" id="{83377EFE-B226-54B1-7B2B-3CEFD26CE486}"/>
              </a:ext>
            </a:extLst>
          </p:cNvPr>
          <p:cNvSpPr>
            <a:spLocks noGrp="1"/>
          </p:cNvSpPr>
          <p:nvPr>
            <p:ph idx="4294967295"/>
          </p:nvPr>
        </p:nvSpPr>
        <p:spPr>
          <a:xfrm>
            <a:off x="152400" y="1771048"/>
            <a:ext cx="11874500" cy="4937759"/>
          </a:xfrm>
          <a:prstGeom prst="rect">
            <a:avLst/>
          </a:prstGeom>
        </p:spPr>
        <p:txBody>
          <a:bodyPr anchor="ctr">
            <a:noAutofit/>
          </a:bodyPr>
          <a:lstStyle/>
          <a:p>
            <a:pPr marL="466725" indent="-457200"/>
            <a:r>
              <a:rPr lang="pl-PL" b="1" dirty="0"/>
              <a:t>Czujniki akustyczne</a:t>
            </a:r>
            <a:br>
              <a:rPr lang="pl-PL" dirty="0"/>
            </a:br>
            <a:r>
              <a:rPr lang="pl-PL" dirty="0"/>
              <a:t>Służą do monitorowania poziomu hałasu w pomieszczeniach, co jest istotne w miejscach takich jak biura, hotele czy szpitale, gdzie ważny jest komfort akustyczny.</a:t>
            </a:r>
          </a:p>
          <a:p>
            <a:pPr marL="466725" indent="-457200"/>
            <a:r>
              <a:rPr lang="pl-PL" b="1" dirty="0"/>
              <a:t>Czujniki drgań</a:t>
            </a:r>
            <a:br>
              <a:rPr lang="pl-PL" dirty="0"/>
            </a:br>
            <a:r>
              <a:rPr lang="pl-PL" dirty="0"/>
              <a:t>Wykrywają wibracje w konstrukcjach budynków lub maszynach, pomagając zidentyfikować potencjalne problemy strukturalne lub awarie sprzętu.</a:t>
            </a:r>
          </a:p>
        </p:txBody>
      </p:sp>
      <p:sp>
        <p:nvSpPr>
          <p:cNvPr id="6" name="Tytuł 1">
            <a:extLst>
              <a:ext uri="{FF2B5EF4-FFF2-40B4-BE49-F238E27FC236}">
                <a16:creationId xmlns:a16="http://schemas.microsoft.com/office/drawing/2014/main" id="{41CB005C-15A4-1E9C-552F-03876322D7D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Urządzenia wejściowe</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E3B4521E-E7AE-394D-3ECB-F2C5941217F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75436285"/>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BF1904-6743-C318-A757-811D69F87CB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CAEF814-453D-0238-70A5-53BD0A2EDF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0AAE41C-1EA0-03F7-D5A2-1FCC15CC1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8CA7B54-5D1B-543C-A888-D45912B567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BE06B52-C885-8E15-5D39-74053E5487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C929359-23DD-51E4-F36D-3B5C847F7C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D65353F4-BA43-B2A9-BDE8-505B97712347}"/>
              </a:ext>
            </a:extLst>
          </p:cNvPr>
          <p:cNvSpPr>
            <a:spLocks noGrp="1"/>
          </p:cNvSpPr>
          <p:nvPr>
            <p:ph type="title" idx="4294967295"/>
          </p:nvPr>
        </p:nvSpPr>
        <p:spPr>
          <a:xfrm>
            <a:off x="8574653" y="294538"/>
            <a:ext cx="3157997" cy="1033669"/>
          </a:xfrm>
          <a:prstGeom prst="rect">
            <a:avLst/>
          </a:prstGeom>
        </p:spPr>
        <p:txBody>
          <a:bodyPr anchor="ctr">
            <a:normAutofit fontScale="90000"/>
          </a:bodyPr>
          <a:lstStyle/>
          <a:p>
            <a:pPr algn="r"/>
            <a:r>
              <a:rPr lang="pl-PL" sz="4000" dirty="0">
                <a:solidFill>
                  <a:srgbClr val="FFFFFF"/>
                </a:solidFill>
              </a:rPr>
              <a:t>Podzespoły automatyki budynkowej</a:t>
            </a:r>
          </a:p>
        </p:txBody>
      </p:sp>
      <p:sp>
        <p:nvSpPr>
          <p:cNvPr id="3" name="Symbol zastępczy zawartości 2">
            <a:extLst>
              <a:ext uri="{FF2B5EF4-FFF2-40B4-BE49-F238E27FC236}">
                <a16:creationId xmlns:a16="http://schemas.microsoft.com/office/drawing/2014/main" id="{871E799F-B877-02B4-3B41-8F021ACC9C7E}"/>
              </a:ext>
            </a:extLst>
          </p:cNvPr>
          <p:cNvSpPr>
            <a:spLocks noGrp="1"/>
          </p:cNvSpPr>
          <p:nvPr>
            <p:ph idx="4294967295"/>
          </p:nvPr>
        </p:nvSpPr>
        <p:spPr>
          <a:xfrm>
            <a:off x="152400" y="1771048"/>
            <a:ext cx="11874500" cy="4937759"/>
          </a:xfrm>
          <a:prstGeom prst="rect">
            <a:avLst/>
          </a:prstGeom>
        </p:spPr>
        <p:txBody>
          <a:bodyPr anchor="ctr">
            <a:noAutofit/>
          </a:bodyPr>
          <a:lstStyle/>
          <a:p>
            <a:pPr marL="9525" indent="0">
              <a:buNone/>
            </a:pPr>
            <a:r>
              <a:rPr lang="pl-PL" dirty="0"/>
              <a:t>Informacje wejściowe przekazuje się również za pomocą innych urządzeń:</a:t>
            </a:r>
          </a:p>
          <a:p>
            <a:pPr marL="466725" indent="-457200"/>
            <a:r>
              <a:rPr lang="pl-PL" b="1" dirty="0"/>
              <a:t>Liczniki energii</a:t>
            </a:r>
            <a:br>
              <a:rPr lang="pl-PL" dirty="0"/>
            </a:br>
            <a:r>
              <a:rPr lang="pl-PL" dirty="0"/>
              <a:t>Mierzą zużycie prądu, gazu lub wody, optymalizując zarządzanie zasobami.</a:t>
            </a:r>
          </a:p>
          <a:p>
            <a:pPr marL="466725" indent="-457200"/>
            <a:r>
              <a:rPr lang="pl-PL" b="1" dirty="0"/>
              <a:t>Przełączniki</a:t>
            </a:r>
            <a:br>
              <a:rPr lang="pl-PL" dirty="0"/>
            </a:br>
            <a:r>
              <a:rPr lang="pl-PL" dirty="0"/>
              <a:t>Pozwalają na ręczne sterowanie, np. włączanie oświetlenia.</a:t>
            </a:r>
          </a:p>
          <a:p>
            <a:pPr marL="466725" indent="-457200"/>
            <a:r>
              <a:rPr lang="pl-PL" b="1" dirty="0"/>
              <a:t>Panele dotykowe</a:t>
            </a:r>
            <a:br>
              <a:rPr lang="pl-PL" dirty="0"/>
            </a:br>
            <a:r>
              <a:rPr lang="pl-PL" dirty="0"/>
              <a:t>Umożliwiają wprowadzanie danych i lokalną kontrolę systemów BMS.</a:t>
            </a:r>
          </a:p>
          <a:p>
            <a:pPr marL="466725" indent="-457200"/>
            <a:r>
              <a:rPr lang="pl-PL" dirty="0"/>
              <a:t>Czujniki pogodowe Mierzą warunki zewnętrzne (np. temperaturę, wiatr), dostosowując pracę HVAC.</a:t>
            </a:r>
          </a:p>
        </p:txBody>
      </p:sp>
      <p:sp>
        <p:nvSpPr>
          <p:cNvPr id="6" name="Tytuł 1">
            <a:extLst>
              <a:ext uri="{FF2B5EF4-FFF2-40B4-BE49-F238E27FC236}">
                <a16:creationId xmlns:a16="http://schemas.microsoft.com/office/drawing/2014/main" id="{8FA0547F-F7B7-3EEC-3FA8-15F960206F9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Urządzenia wejściowe</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F0A880F0-6A77-B517-9199-26B755AACFC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6327321"/>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E18748-50E4-DCE9-80CE-621952CE71D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2C96C12-4677-B9D6-AB7E-8F19DE5F18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74043C8-3FC6-227E-4C77-CE9CE8E577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BF67467-E5AF-F172-4AC9-00CDCBC7EA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BB7CEC4-7239-AFF8-B8EE-905D70F93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2FA1F8D-6E4E-0583-85F5-A967ED0EC5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829C8706-696E-4A85-BF02-9551C2067FA5}"/>
              </a:ext>
            </a:extLst>
          </p:cNvPr>
          <p:cNvSpPr>
            <a:spLocks noGrp="1"/>
          </p:cNvSpPr>
          <p:nvPr>
            <p:ph type="title" idx="4294967295"/>
          </p:nvPr>
        </p:nvSpPr>
        <p:spPr>
          <a:xfrm>
            <a:off x="8574653" y="294538"/>
            <a:ext cx="3157997" cy="1033669"/>
          </a:xfrm>
          <a:prstGeom prst="rect">
            <a:avLst/>
          </a:prstGeom>
        </p:spPr>
        <p:txBody>
          <a:bodyPr anchor="ctr">
            <a:normAutofit fontScale="90000"/>
          </a:bodyPr>
          <a:lstStyle/>
          <a:p>
            <a:pPr algn="r"/>
            <a:r>
              <a:rPr lang="pl-PL" sz="4000" dirty="0">
                <a:solidFill>
                  <a:srgbClr val="FFFFFF"/>
                </a:solidFill>
              </a:rPr>
              <a:t>Podzespoły automatyki budynkowej</a:t>
            </a:r>
          </a:p>
        </p:txBody>
      </p:sp>
      <p:sp>
        <p:nvSpPr>
          <p:cNvPr id="3" name="Symbol zastępczy zawartości 2">
            <a:extLst>
              <a:ext uri="{FF2B5EF4-FFF2-40B4-BE49-F238E27FC236}">
                <a16:creationId xmlns:a16="http://schemas.microsoft.com/office/drawing/2014/main" id="{1353FC84-60A8-2B6F-6BE3-EC06BCDDAABB}"/>
              </a:ext>
            </a:extLst>
          </p:cNvPr>
          <p:cNvSpPr>
            <a:spLocks noGrp="1"/>
          </p:cNvSpPr>
          <p:nvPr>
            <p:ph idx="4294967295"/>
          </p:nvPr>
        </p:nvSpPr>
        <p:spPr>
          <a:xfrm>
            <a:off x="152400" y="1771048"/>
            <a:ext cx="11874500" cy="4937759"/>
          </a:xfrm>
          <a:prstGeom prst="rect">
            <a:avLst/>
          </a:prstGeom>
        </p:spPr>
        <p:txBody>
          <a:bodyPr anchor="ctr">
            <a:noAutofit/>
          </a:bodyPr>
          <a:lstStyle/>
          <a:p>
            <a:pPr marL="466725" indent="-457200"/>
            <a:r>
              <a:rPr lang="pl-PL" b="1" dirty="0"/>
              <a:t>Czujniki zajętości miejsc parkingowych</a:t>
            </a:r>
            <a:br>
              <a:rPr lang="pl-PL" dirty="0"/>
            </a:br>
            <a:r>
              <a:rPr lang="pl-PL" dirty="0"/>
              <a:t>Sprawdzają dostępność miejsc parkingowych w budynkach.</a:t>
            </a:r>
          </a:p>
          <a:p>
            <a:pPr marL="466725" indent="-457200"/>
            <a:r>
              <a:rPr lang="pl-PL" b="1" dirty="0"/>
              <a:t>Czujniki jakości wody</a:t>
            </a:r>
            <a:br>
              <a:rPr lang="pl-PL" dirty="0"/>
            </a:br>
            <a:r>
              <a:rPr lang="pl-PL" dirty="0"/>
              <a:t>Monitorują parametry wody (np. </a:t>
            </a:r>
            <a:r>
              <a:rPr lang="pl-PL" dirty="0" err="1"/>
              <a:t>pH</a:t>
            </a:r>
            <a:r>
              <a:rPr lang="pl-PL" dirty="0"/>
              <a:t>), stosowane w systemach uzdatniania.</a:t>
            </a:r>
          </a:p>
          <a:p>
            <a:pPr marL="466725" indent="-457200"/>
            <a:r>
              <a:rPr lang="pl-PL" b="1" dirty="0"/>
              <a:t>Czujniki hałasu</a:t>
            </a:r>
            <a:br>
              <a:rPr lang="pl-PL" dirty="0"/>
            </a:br>
            <a:r>
              <a:rPr lang="pl-PL" dirty="0"/>
              <a:t>Mierzą poziom dźwięku, dbając o komfort akustyczny.</a:t>
            </a:r>
          </a:p>
          <a:p>
            <a:pPr marL="466725" indent="-457200"/>
            <a:r>
              <a:rPr lang="pl-PL" b="1" dirty="0"/>
              <a:t>Czujniki wibracji podłogi</a:t>
            </a:r>
            <a:br>
              <a:rPr lang="pl-PL" dirty="0"/>
            </a:br>
            <a:r>
              <a:rPr lang="pl-PL" dirty="0"/>
              <a:t>Wykrywają drgania podłogi, sygnalizując problemy konstrukcyjne.</a:t>
            </a:r>
          </a:p>
          <a:p>
            <a:pPr marL="466725" indent="-457200"/>
            <a:r>
              <a:rPr lang="pl-PL" b="1" dirty="0"/>
              <a:t>Czujniki napięcia i prądu</a:t>
            </a:r>
            <a:br>
              <a:rPr lang="pl-PL" dirty="0"/>
            </a:br>
            <a:r>
              <a:rPr lang="pl-PL" dirty="0"/>
              <a:t>Monitorują parametry elektryczne, wykrywając awarie zasilania.</a:t>
            </a:r>
          </a:p>
        </p:txBody>
      </p:sp>
      <p:sp>
        <p:nvSpPr>
          <p:cNvPr id="6" name="Tytuł 1">
            <a:extLst>
              <a:ext uri="{FF2B5EF4-FFF2-40B4-BE49-F238E27FC236}">
                <a16:creationId xmlns:a16="http://schemas.microsoft.com/office/drawing/2014/main" id="{1078DA3B-AA65-F60B-B2BB-C2875D3A5BF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Urządzenia wejściowe</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62C42305-1CFE-E886-1055-E4C91F53892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3304140"/>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6BF305-7DE1-CFA3-3006-E0849232226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ECF4AE2-145E-A15F-345F-65D1023C33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162902B-2509-FEC6-59FE-D0B17C84D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940BC40-F106-CA98-A7CA-7DEEB88322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C8FCBDD-E210-0B8C-B64E-AFCC95FDE4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CD4E942-92CB-2C89-D9C9-2F568C0E35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56413F6B-9287-C78A-31EC-B0695762E0AF}"/>
              </a:ext>
            </a:extLst>
          </p:cNvPr>
          <p:cNvSpPr>
            <a:spLocks noGrp="1"/>
          </p:cNvSpPr>
          <p:nvPr>
            <p:ph type="title" idx="4294967295"/>
          </p:nvPr>
        </p:nvSpPr>
        <p:spPr>
          <a:xfrm>
            <a:off x="8574653" y="294538"/>
            <a:ext cx="3157997" cy="1033669"/>
          </a:xfrm>
          <a:prstGeom prst="rect">
            <a:avLst/>
          </a:prstGeom>
        </p:spPr>
        <p:txBody>
          <a:bodyPr anchor="ctr">
            <a:normAutofit fontScale="90000"/>
          </a:bodyPr>
          <a:lstStyle/>
          <a:p>
            <a:pPr algn="r"/>
            <a:r>
              <a:rPr lang="pl-PL" sz="4000" dirty="0">
                <a:solidFill>
                  <a:srgbClr val="FFFFFF"/>
                </a:solidFill>
              </a:rPr>
              <a:t>Podzespoły automatyki budynkowej</a:t>
            </a:r>
          </a:p>
        </p:txBody>
      </p:sp>
      <p:sp>
        <p:nvSpPr>
          <p:cNvPr id="3" name="Symbol zastępczy zawartości 2">
            <a:extLst>
              <a:ext uri="{FF2B5EF4-FFF2-40B4-BE49-F238E27FC236}">
                <a16:creationId xmlns:a16="http://schemas.microsoft.com/office/drawing/2014/main" id="{43995C98-75A2-B662-43AD-818ADDD2917B}"/>
              </a:ext>
            </a:extLst>
          </p:cNvPr>
          <p:cNvSpPr>
            <a:spLocks noGrp="1"/>
          </p:cNvSpPr>
          <p:nvPr>
            <p:ph idx="4294967295"/>
          </p:nvPr>
        </p:nvSpPr>
        <p:spPr>
          <a:xfrm>
            <a:off x="152400" y="1771048"/>
            <a:ext cx="11874500" cy="4937759"/>
          </a:xfrm>
          <a:prstGeom prst="rect">
            <a:avLst/>
          </a:prstGeom>
        </p:spPr>
        <p:txBody>
          <a:bodyPr anchor="ctr">
            <a:noAutofit/>
          </a:bodyPr>
          <a:lstStyle/>
          <a:p>
            <a:pPr marL="466725" indent="-457200"/>
            <a:r>
              <a:rPr lang="pl-PL" b="1" dirty="0"/>
              <a:t>Interfejsy użytkownika</a:t>
            </a:r>
            <a:br>
              <a:rPr lang="pl-PL" dirty="0"/>
            </a:br>
            <a:r>
              <a:rPr lang="pl-PL" dirty="0"/>
              <a:t>Takie jak panele dotykowe, klawiatury czy czytniki kart, które pozwalają użytkownikom na lokalne sterowanie systemem BMS lub wprowadzanie danych.</a:t>
            </a:r>
          </a:p>
          <a:p>
            <a:pPr marL="466725" indent="-457200"/>
            <a:r>
              <a:rPr lang="pl-PL" b="1" dirty="0"/>
              <a:t>Systemy wizyjne</a:t>
            </a:r>
            <a:br>
              <a:rPr lang="pl-PL" dirty="0"/>
            </a:br>
            <a:r>
              <a:rPr lang="pl-PL" dirty="0"/>
              <a:t>Kamery z analizą obrazu, wykorzystywane do monitorowania zajętości, zapewniania bezpieczeństwa lub sterowania oświetleniem na podstawie obrazu.</a:t>
            </a:r>
          </a:p>
        </p:txBody>
      </p:sp>
      <p:sp>
        <p:nvSpPr>
          <p:cNvPr id="6" name="Tytuł 1">
            <a:extLst>
              <a:ext uri="{FF2B5EF4-FFF2-40B4-BE49-F238E27FC236}">
                <a16:creationId xmlns:a16="http://schemas.microsoft.com/office/drawing/2014/main" id="{FB143712-28CF-C57A-B30D-108068BA619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Urządzenia wejściowe</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849CA620-030C-8775-D736-74996565F99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88332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25FFD8-5B43-7735-9795-151B0BF29A9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6229327-B4FD-525B-C14D-B06F37E379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FFBEB78-706F-54E4-1EEA-7E03B11D32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9D94A4D-1DE6-17D3-684B-C2A64804DA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43B1D5F-A4F2-A763-7F74-890C42C86A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1BA66D6-9459-5AB0-54B8-6D2850E1FF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3607CAB-6F58-60FF-4868-2751AE41AB70}"/>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E0D408DE-E9A9-3DB3-9664-A9ED904B712D}"/>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Przepływ prądu elektrycznego przez ciało ludzkie może powodować zaburzenia funkcjonowania wielu układów a w szczególności: nerwowego, oddechowego i krwionośnego. Każde takie zaburzenie powoduje zagrożenie dla zdrowia i życia człowieka.</a:t>
            </a:r>
          </a:p>
          <a:p>
            <a:pPr marL="0" indent="0">
              <a:buNone/>
            </a:pPr>
            <a:r>
              <a:rPr lang="pl-PL" dirty="0"/>
              <a:t>Skutki przepływu prądu przez ciało człowieka zależne są od: rodzaju prądu (stały czy przemienny), wartości płynącego prądu, czasu a także drogi przepływy tegoż prądu.</a:t>
            </a:r>
          </a:p>
        </p:txBody>
      </p:sp>
      <p:sp>
        <p:nvSpPr>
          <p:cNvPr id="6" name="Tytuł 1">
            <a:extLst>
              <a:ext uri="{FF2B5EF4-FFF2-40B4-BE49-F238E27FC236}">
                <a16:creationId xmlns:a16="http://schemas.microsoft.com/office/drawing/2014/main" id="{FBD8E279-6379-1F92-D0AF-7FB3E9262DE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Wstęp</a:t>
            </a:r>
          </a:p>
        </p:txBody>
      </p:sp>
      <p:sp>
        <p:nvSpPr>
          <p:cNvPr id="7" name="Rectangle 2">
            <a:extLst>
              <a:ext uri="{FF2B5EF4-FFF2-40B4-BE49-F238E27FC236}">
                <a16:creationId xmlns:a16="http://schemas.microsoft.com/office/drawing/2014/main" id="{EA0F8E8E-18D4-1E50-5778-4AE024D204E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28BD2C74-D55F-87BB-35EE-143D870BCAF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29736529"/>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D88168-8B0B-6C16-F773-B64FF3A9F5D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943D370-EDB2-D649-B7F7-697E01D3C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080CB0A-A2A0-8173-EDC9-5AC901C963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D443495-2840-706A-510F-9FEEAF308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54DD850-CCBE-E6F7-35D5-797EF5B43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5088B90-90AD-114E-9B28-B5674D2B89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791F4116-B443-2F89-CCB1-373950EA423E}"/>
              </a:ext>
            </a:extLst>
          </p:cNvPr>
          <p:cNvSpPr>
            <a:spLocks noGrp="1"/>
          </p:cNvSpPr>
          <p:nvPr>
            <p:ph type="title" idx="4294967295"/>
          </p:nvPr>
        </p:nvSpPr>
        <p:spPr>
          <a:xfrm>
            <a:off x="8574653" y="294538"/>
            <a:ext cx="3157997" cy="1033669"/>
          </a:xfrm>
          <a:prstGeom prst="rect">
            <a:avLst/>
          </a:prstGeom>
        </p:spPr>
        <p:txBody>
          <a:bodyPr anchor="ctr">
            <a:normAutofit fontScale="90000"/>
          </a:bodyPr>
          <a:lstStyle/>
          <a:p>
            <a:pPr algn="r"/>
            <a:r>
              <a:rPr lang="pl-PL" sz="4000" dirty="0">
                <a:solidFill>
                  <a:srgbClr val="FFFFFF"/>
                </a:solidFill>
              </a:rPr>
              <a:t>Podzespoły automatyki budynkowej</a:t>
            </a:r>
          </a:p>
        </p:txBody>
      </p:sp>
      <p:sp>
        <p:nvSpPr>
          <p:cNvPr id="3" name="Symbol zastępczy zawartości 2">
            <a:extLst>
              <a:ext uri="{FF2B5EF4-FFF2-40B4-BE49-F238E27FC236}">
                <a16:creationId xmlns:a16="http://schemas.microsoft.com/office/drawing/2014/main" id="{E46807EE-F7C8-F14D-D440-00604ECBF3D2}"/>
              </a:ext>
            </a:extLst>
          </p:cNvPr>
          <p:cNvSpPr>
            <a:spLocks noGrp="1"/>
          </p:cNvSpPr>
          <p:nvPr>
            <p:ph idx="4294967295"/>
          </p:nvPr>
        </p:nvSpPr>
        <p:spPr>
          <a:xfrm>
            <a:off x="152400" y="1771048"/>
            <a:ext cx="11874500" cy="4937759"/>
          </a:xfrm>
          <a:prstGeom prst="rect">
            <a:avLst/>
          </a:prstGeom>
        </p:spPr>
        <p:txBody>
          <a:bodyPr anchor="ctr">
            <a:noAutofit/>
          </a:bodyPr>
          <a:lstStyle/>
          <a:p>
            <a:pPr marL="9525" indent="0">
              <a:buNone/>
            </a:pPr>
            <a:r>
              <a:rPr lang="pl-PL" dirty="0"/>
              <a:t>Układ automatyki budynkowej po przetworzeniu informacji i wykonaniu wszystkich instrukcji, harmonogramów, analiz, itd. przygotowuje informacje wyjściowe. Te w postaci sygnałów elektrycznych trafiają na urządzenia wyjściowe różnego typu. </a:t>
            </a:r>
          </a:p>
        </p:txBody>
      </p:sp>
      <p:sp>
        <p:nvSpPr>
          <p:cNvPr id="6" name="Tytuł 1">
            <a:extLst>
              <a:ext uri="{FF2B5EF4-FFF2-40B4-BE49-F238E27FC236}">
                <a16:creationId xmlns:a16="http://schemas.microsoft.com/office/drawing/2014/main" id="{E0CF9B77-39D9-A486-A727-0088419C104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Urządzenia wyjściowe</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A5EF42E8-8D0A-1C53-8E96-894FB1EE668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36333323"/>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4F4BF5-3D90-0E48-FD94-C0496BE0AD4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C1B9239-4412-99CA-0C06-0DD058E0A6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441CEB6A-6067-CC02-B847-E37C8F75E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EAADD3E-3DDC-7E8A-1356-5EF6B0F93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035007B-141A-0957-3AC4-1C5678A034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18C44C3-C963-176D-9938-AAF695738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ED543E76-AA06-AD2F-48A6-0D0EEFF3E4A7}"/>
              </a:ext>
            </a:extLst>
          </p:cNvPr>
          <p:cNvSpPr>
            <a:spLocks noGrp="1"/>
          </p:cNvSpPr>
          <p:nvPr>
            <p:ph type="title" idx="4294967295"/>
          </p:nvPr>
        </p:nvSpPr>
        <p:spPr>
          <a:xfrm>
            <a:off x="8574653" y="294538"/>
            <a:ext cx="3157997" cy="1033669"/>
          </a:xfrm>
          <a:prstGeom prst="rect">
            <a:avLst/>
          </a:prstGeom>
        </p:spPr>
        <p:txBody>
          <a:bodyPr anchor="ctr">
            <a:normAutofit fontScale="90000"/>
          </a:bodyPr>
          <a:lstStyle/>
          <a:p>
            <a:pPr algn="r"/>
            <a:r>
              <a:rPr lang="pl-PL" sz="4000" dirty="0">
                <a:solidFill>
                  <a:srgbClr val="FFFFFF"/>
                </a:solidFill>
              </a:rPr>
              <a:t>Podzespoły automatyki budynkowej</a:t>
            </a:r>
          </a:p>
        </p:txBody>
      </p:sp>
      <p:sp>
        <p:nvSpPr>
          <p:cNvPr id="3" name="Symbol zastępczy zawartości 2">
            <a:extLst>
              <a:ext uri="{FF2B5EF4-FFF2-40B4-BE49-F238E27FC236}">
                <a16:creationId xmlns:a16="http://schemas.microsoft.com/office/drawing/2014/main" id="{4B39CA8A-DBEE-2440-5597-A5EECDD25C2A}"/>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Przekaźniki</a:t>
            </a:r>
            <a:br>
              <a:rPr lang="pl-PL" b="1" dirty="0"/>
            </a:br>
            <a:r>
              <a:rPr lang="pl-PL" dirty="0"/>
              <a:t>Urządzenia elektryczne, które działają jako przełączniki, umożliwiające włączanie lub wyłączanie obwodów elektrycznych w odpowiedzi na sygnały sterujące. Mogą być używane do kontrolowania urządzeń takich jak silniki, lampy czy systemy grzewcze.</a:t>
            </a:r>
          </a:p>
          <a:p>
            <a:r>
              <a:rPr lang="pl-PL" b="1" dirty="0"/>
              <a:t>Styczniki</a:t>
            </a:r>
            <a:br>
              <a:rPr lang="pl-PL" b="1" dirty="0"/>
            </a:br>
            <a:r>
              <a:rPr lang="pl-PL" dirty="0"/>
              <a:t>Podobnie jak przekaźniki działają jako łączniki , umożliwiające włączanie lub wyłączanie obwodów elektrycznych w odpowiedzi na sygnały sterujące. Używane są do kontrolowania urządzeń większych mocy, urządzeń zasilanych wielofazowo, czy urządzeń z ciężkim rozruchem</a:t>
            </a:r>
            <a:endParaRPr lang="pl-PL" b="1" dirty="0"/>
          </a:p>
        </p:txBody>
      </p:sp>
      <p:sp>
        <p:nvSpPr>
          <p:cNvPr id="6" name="Tytuł 1">
            <a:extLst>
              <a:ext uri="{FF2B5EF4-FFF2-40B4-BE49-F238E27FC236}">
                <a16:creationId xmlns:a16="http://schemas.microsoft.com/office/drawing/2014/main" id="{66F393E3-125D-46FB-0616-7355402E567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Urządzenia wyjściowe</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A64CE269-6C53-4BCE-DCE9-59103DC88CD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31088911"/>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03AABDD-DFB2-F9DC-DD66-51752892251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E339D8A-5B55-A78D-B0BC-38A3CD177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C888C2A-93C7-C214-75C9-23A20A9E22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CAD23A7-476F-849A-4CE6-C49DE6C2A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1CD6E53-A6D3-92B9-E27D-864F23F85D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41E3E68-2B06-A27A-BACB-01474E5A3B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F45F145-FCEE-E423-2F00-383AEC04242A}"/>
              </a:ext>
            </a:extLst>
          </p:cNvPr>
          <p:cNvSpPr>
            <a:spLocks noGrp="1"/>
          </p:cNvSpPr>
          <p:nvPr>
            <p:ph type="title" idx="4294967295"/>
          </p:nvPr>
        </p:nvSpPr>
        <p:spPr>
          <a:xfrm>
            <a:off x="8574653" y="294538"/>
            <a:ext cx="3157997" cy="1033669"/>
          </a:xfrm>
          <a:prstGeom prst="rect">
            <a:avLst/>
          </a:prstGeom>
        </p:spPr>
        <p:txBody>
          <a:bodyPr anchor="ctr">
            <a:normAutofit fontScale="90000"/>
          </a:bodyPr>
          <a:lstStyle/>
          <a:p>
            <a:pPr algn="r"/>
            <a:r>
              <a:rPr lang="pl-PL" sz="4000" dirty="0">
                <a:solidFill>
                  <a:srgbClr val="FFFFFF"/>
                </a:solidFill>
              </a:rPr>
              <a:t>Podzespoły automatyki budynkowej</a:t>
            </a:r>
          </a:p>
        </p:txBody>
      </p:sp>
      <p:sp>
        <p:nvSpPr>
          <p:cNvPr id="3" name="Symbol zastępczy zawartości 2">
            <a:extLst>
              <a:ext uri="{FF2B5EF4-FFF2-40B4-BE49-F238E27FC236}">
                <a16:creationId xmlns:a16="http://schemas.microsoft.com/office/drawing/2014/main" id="{C4DD7B47-5F0E-40CE-F8A7-822DE304530C}"/>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Sterowniki przełączania źródeł zasilania</a:t>
            </a:r>
            <a:br>
              <a:rPr lang="pl-PL" dirty="0"/>
            </a:br>
            <a:r>
              <a:rPr lang="pl-PL" dirty="0"/>
              <a:t>Automatycznie przełączają budynek na zasilanie awaryjne (np. agregaty prądotwórcze) w przypadku awarii sieci.</a:t>
            </a:r>
          </a:p>
          <a:p>
            <a:r>
              <a:rPr lang="pl-PL" b="1" dirty="0"/>
              <a:t>Regulatory mocy w systemach fotowoltaicznych</a:t>
            </a:r>
            <a:br>
              <a:rPr lang="pl-PL" dirty="0"/>
            </a:br>
            <a:r>
              <a:rPr lang="pl-PL" dirty="0"/>
              <a:t>Kontrolują przepływ energii z paneli słonecznych, kierując ją do akumulatorów lub sieci w zależności od potrzeb.</a:t>
            </a:r>
          </a:p>
          <a:p>
            <a:r>
              <a:rPr lang="pl-PL" b="1" dirty="0"/>
              <a:t>Zawory regulacyjne (proporcjonalne)</a:t>
            </a:r>
            <a:br>
              <a:rPr lang="pl-PL" dirty="0"/>
            </a:br>
            <a:r>
              <a:rPr lang="pl-PL" dirty="0"/>
              <a:t>Precyzyjnie kontrolują przepływ cieczy (np. wody gorącej lub chłodzonej) w systemach grzewczych i chłodzących, np. w grzejnikach lub </a:t>
            </a:r>
            <a:r>
              <a:rPr lang="pl-PL" dirty="0" err="1"/>
              <a:t>klimakonwektorach</a:t>
            </a:r>
            <a:r>
              <a:rPr lang="pl-PL" dirty="0"/>
              <a:t>, dostosowując temperaturę w pomieszczeniach.</a:t>
            </a:r>
          </a:p>
        </p:txBody>
      </p:sp>
      <p:sp>
        <p:nvSpPr>
          <p:cNvPr id="6" name="Tytuł 1">
            <a:extLst>
              <a:ext uri="{FF2B5EF4-FFF2-40B4-BE49-F238E27FC236}">
                <a16:creationId xmlns:a16="http://schemas.microsoft.com/office/drawing/2014/main" id="{55FE0BBC-F59A-67A1-CA89-08A300996D2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Urządzenia wyjściowe</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7C808F06-D5C6-2BE5-F638-7CE0C60C23B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06756692"/>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1B5E6F-4EB5-E100-FC7F-DE5383ADEF8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926CDCC-C6AA-C246-05A0-E6B325E335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FAB5571-7F9E-7D4C-97A8-12240AFD1D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4AE823A-07C0-5C5E-5E40-8AB022D969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89288AE-E354-0183-C7AD-BD541236A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7982A21-0375-8EFE-057F-3FF045CF3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89335607-4965-0CBC-A4E6-5E13727071D9}"/>
              </a:ext>
            </a:extLst>
          </p:cNvPr>
          <p:cNvSpPr>
            <a:spLocks noGrp="1"/>
          </p:cNvSpPr>
          <p:nvPr>
            <p:ph type="title" idx="4294967295"/>
          </p:nvPr>
        </p:nvSpPr>
        <p:spPr>
          <a:xfrm>
            <a:off x="8574653" y="294538"/>
            <a:ext cx="3157997" cy="1033669"/>
          </a:xfrm>
          <a:prstGeom prst="rect">
            <a:avLst/>
          </a:prstGeom>
        </p:spPr>
        <p:txBody>
          <a:bodyPr anchor="ctr">
            <a:normAutofit fontScale="90000"/>
          </a:bodyPr>
          <a:lstStyle/>
          <a:p>
            <a:pPr algn="r"/>
            <a:r>
              <a:rPr lang="pl-PL" sz="4000" dirty="0">
                <a:solidFill>
                  <a:srgbClr val="FFFFFF"/>
                </a:solidFill>
              </a:rPr>
              <a:t>Podzespoły automatyki budynkowej</a:t>
            </a:r>
          </a:p>
        </p:txBody>
      </p:sp>
      <p:sp>
        <p:nvSpPr>
          <p:cNvPr id="3" name="Symbol zastępczy zawartości 2">
            <a:extLst>
              <a:ext uri="{FF2B5EF4-FFF2-40B4-BE49-F238E27FC236}">
                <a16:creationId xmlns:a16="http://schemas.microsoft.com/office/drawing/2014/main" id="{B2208136-7D67-C9DE-181C-7A2685467960}"/>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Zawory odcinające</a:t>
            </a:r>
            <a:br>
              <a:rPr lang="pl-PL" dirty="0"/>
            </a:br>
            <a:r>
              <a:rPr lang="pl-PL" dirty="0"/>
              <a:t>Włączają lub wyłączają przepływ medium (np. wody, pary) w instalacjach HVAC, stosowane w systemach ogrzewania lub chłodzenia dla całkowitej izolacji przepływu.</a:t>
            </a:r>
          </a:p>
          <a:p>
            <a:r>
              <a:rPr lang="pl-PL" b="1" dirty="0"/>
              <a:t>Siłowniki klap wentylacyjnych</a:t>
            </a:r>
            <a:br>
              <a:rPr lang="pl-PL" dirty="0"/>
            </a:br>
            <a:r>
              <a:rPr lang="pl-PL" dirty="0"/>
              <a:t>Regulują pozycję klap w systemach wentylacyjnych, kontrolując przepływ powietrza do różnych stref budynku, np. dla optymalizacji wentylacji w biurach.</a:t>
            </a:r>
          </a:p>
          <a:p>
            <a:r>
              <a:rPr lang="pl-PL" b="1" dirty="0"/>
              <a:t>Siłowniki wentylatorów</a:t>
            </a:r>
            <a:br>
              <a:rPr lang="pl-PL" dirty="0"/>
            </a:br>
            <a:r>
              <a:rPr lang="pl-PL" dirty="0"/>
              <a:t>Sterują prędkością obrotową wentylatorów w systemach HVAC, dostosowując przepływ powietrza do bieżących potrzeb, np. w centralach wentylacyjnych.</a:t>
            </a:r>
          </a:p>
        </p:txBody>
      </p:sp>
      <p:sp>
        <p:nvSpPr>
          <p:cNvPr id="6" name="Tytuł 1">
            <a:extLst>
              <a:ext uri="{FF2B5EF4-FFF2-40B4-BE49-F238E27FC236}">
                <a16:creationId xmlns:a16="http://schemas.microsoft.com/office/drawing/2014/main" id="{CF8302D6-C139-0D96-2861-67FE0C9378D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Urządzenia wyjściowe</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B6CE19A9-FA9D-4563-8A7E-C725A64132D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6604771"/>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3BB068-54BA-F7BB-B674-4118B9E9424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19E53ED-0E75-79B2-B67A-11FE22AD3C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2CCE21A-A0EA-CFC0-9D6D-8E6EAA731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02436F3-87E1-7407-15EF-97DBD8069A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8ECDE11-03E1-474C-F972-C31E3BC2B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4B9E53D-6900-0184-5280-508B03AC0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D09557AE-8291-557E-18EF-AD6CBB837129}"/>
              </a:ext>
            </a:extLst>
          </p:cNvPr>
          <p:cNvSpPr>
            <a:spLocks noGrp="1"/>
          </p:cNvSpPr>
          <p:nvPr>
            <p:ph type="title" idx="4294967295"/>
          </p:nvPr>
        </p:nvSpPr>
        <p:spPr>
          <a:xfrm>
            <a:off x="8574653" y="294538"/>
            <a:ext cx="3157997" cy="1033669"/>
          </a:xfrm>
          <a:prstGeom prst="rect">
            <a:avLst/>
          </a:prstGeom>
        </p:spPr>
        <p:txBody>
          <a:bodyPr anchor="ctr">
            <a:normAutofit fontScale="90000"/>
          </a:bodyPr>
          <a:lstStyle/>
          <a:p>
            <a:pPr algn="r"/>
            <a:r>
              <a:rPr lang="pl-PL" sz="4000" dirty="0">
                <a:solidFill>
                  <a:srgbClr val="FFFFFF"/>
                </a:solidFill>
              </a:rPr>
              <a:t>Podzespoły automatyki budynkowej</a:t>
            </a:r>
          </a:p>
        </p:txBody>
      </p:sp>
      <p:sp>
        <p:nvSpPr>
          <p:cNvPr id="3" name="Symbol zastępczy zawartości 2">
            <a:extLst>
              <a:ext uri="{FF2B5EF4-FFF2-40B4-BE49-F238E27FC236}">
                <a16:creationId xmlns:a16="http://schemas.microsoft.com/office/drawing/2014/main" id="{F8DD473E-00A3-AB92-15DA-683A22F27683}"/>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Napędy o zmiennej częstotliwości (VFD)</a:t>
            </a:r>
            <a:br>
              <a:rPr lang="pl-PL" dirty="0"/>
            </a:br>
            <a:r>
              <a:rPr lang="pl-PL" dirty="0"/>
              <a:t>Regulują prędkość silników w pompach, wentylatorach lub sprężarkach, optymalizując zużycie energii w systemach HVAC.</a:t>
            </a:r>
          </a:p>
          <a:p>
            <a:r>
              <a:rPr lang="pl-PL" b="1" dirty="0"/>
              <a:t>Termostaty sterujące</a:t>
            </a:r>
            <a:br>
              <a:rPr lang="pl-PL" dirty="0"/>
            </a:br>
            <a:r>
              <a:rPr lang="pl-PL" dirty="0"/>
              <a:t>Automatycznie włączają lub wyłączają urządzenia grzewcze/chłodzące, takie jak grzejniki lub jednostki klimatyzacyjne, aby utrzymać zadaną temperaturę.</a:t>
            </a:r>
          </a:p>
          <a:p>
            <a:r>
              <a:rPr lang="pl-PL" b="1" dirty="0"/>
              <a:t>Siłowniki mieszaczy</a:t>
            </a:r>
            <a:br>
              <a:rPr lang="pl-PL" dirty="0"/>
            </a:br>
            <a:r>
              <a:rPr lang="pl-PL" dirty="0"/>
              <a:t>Kontrolują proporcje mieszania ciepłej i zimnej wody w systemach grzewczych, zapewniając odpowiednią temperaturę medium.</a:t>
            </a:r>
          </a:p>
        </p:txBody>
      </p:sp>
      <p:sp>
        <p:nvSpPr>
          <p:cNvPr id="6" name="Tytuł 1">
            <a:extLst>
              <a:ext uri="{FF2B5EF4-FFF2-40B4-BE49-F238E27FC236}">
                <a16:creationId xmlns:a16="http://schemas.microsoft.com/office/drawing/2014/main" id="{F7E03124-27F3-D413-E6B8-A2B8FC868DB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Urządzenia wyjściowe</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5768A0FB-B346-7173-1CCC-B114B96CCB3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8968162"/>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7CE825-A812-F947-4004-8FFD2677E5B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55A8BFC-0AB6-19C5-8A25-619058253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02EFEC7-7EC9-5AAB-2AFB-69790CF4C9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77A60C52-2B39-2017-9DD2-677E0FE5AC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6E90343-03B7-2417-E3F4-9171234FFE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D545DE8-0455-2CCD-30BB-AE4F33D0AC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63ED7E7-8522-631B-8741-45E459F92367}"/>
              </a:ext>
            </a:extLst>
          </p:cNvPr>
          <p:cNvSpPr>
            <a:spLocks noGrp="1"/>
          </p:cNvSpPr>
          <p:nvPr>
            <p:ph type="title" idx="4294967295"/>
          </p:nvPr>
        </p:nvSpPr>
        <p:spPr>
          <a:xfrm>
            <a:off x="8574653" y="294538"/>
            <a:ext cx="3157997" cy="1033669"/>
          </a:xfrm>
          <a:prstGeom prst="rect">
            <a:avLst/>
          </a:prstGeom>
        </p:spPr>
        <p:txBody>
          <a:bodyPr anchor="ctr">
            <a:normAutofit fontScale="90000"/>
          </a:bodyPr>
          <a:lstStyle/>
          <a:p>
            <a:pPr algn="r"/>
            <a:r>
              <a:rPr lang="pl-PL" sz="4000" dirty="0">
                <a:solidFill>
                  <a:srgbClr val="FFFFFF"/>
                </a:solidFill>
              </a:rPr>
              <a:t>Podzespoły automatyki budynkowej</a:t>
            </a:r>
          </a:p>
        </p:txBody>
      </p:sp>
      <p:sp>
        <p:nvSpPr>
          <p:cNvPr id="3" name="Symbol zastępczy zawartości 2">
            <a:extLst>
              <a:ext uri="{FF2B5EF4-FFF2-40B4-BE49-F238E27FC236}">
                <a16:creationId xmlns:a16="http://schemas.microsoft.com/office/drawing/2014/main" id="{8B0BF0EE-CDBB-1939-2503-DAE4C0C68011}"/>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Pompy obiegowe</a:t>
            </a:r>
            <a:br>
              <a:rPr lang="pl-PL" dirty="0"/>
            </a:br>
            <a:r>
              <a:rPr lang="pl-PL" dirty="0"/>
              <a:t>Zapewniają cyrkulację wody w systemach grzewczych lub chłodzących, sterowane przez BMS w zależności od zapotrzebowania.</a:t>
            </a:r>
          </a:p>
          <a:p>
            <a:r>
              <a:rPr lang="pl-PL" b="1" dirty="0"/>
              <a:t>Ściemniacze oświetleniowe</a:t>
            </a:r>
            <a:br>
              <a:rPr lang="pl-PL" dirty="0"/>
            </a:br>
            <a:r>
              <a:rPr lang="pl-PL" dirty="0"/>
              <a:t>Regulują natężenie światła w lampach LED lub fluorescencyjnych, dostosowując jasność do potrzeb użytkowników lub poziomu światła naturalnego.</a:t>
            </a:r>
          </a:p>
          <a:p>
            <a:r>
              <a:rPr lang="pl-PL" b="1" dirty="0"/>
              <a:t>Przełączniki oświetleniowe</a:t>
            </a:r>
            <a:br>
              <a:rPr lang="pl-PL" dirty="0"/>
            </a:br>
            <a:r>
              <a:rPr lang="pl-PL" dirty="0"/>
              <a:t>Włączają lub wyłączają obwody oświetleniowe w odpowiedzi na sygnały BMS, np. w pustych pomieszczeniach dla oszczędności energii.</a:t>
            </a:r>
          </a:p>
          <a:p>
            <a:r>
              <a:rPr lang="pl-PL" b="1" dirty="0"/>
              <a:t>Siłowniki rolet/żaluzji</a:t>
            </a:r>
            <a:br>
              <a:rPr lang="pl-PL" dirty="0"/>
            </a:br>
            <a:r>
              <a:rPr lang="pl-PL" dirty="0"/>
              <a:t>Automatycznie podnoszą, opuszczają lub regulują kąt żaluzji, kontrolując dostęp światła dziennego i redukując zapotrzebowanie na klimatyzację.</a:t>
            </a:r>
          </a:p>
        </p:txBody>
      </p:sp>
      <p:sp>
        <p:nvSpPr>
          <p:cNvPr id="6" name="Tytuł 1">
            <a:extLst>
              <a:ext uri="{FF2B5EF4-FFF2-40B4-BE49-F238E27FC236}">
                <a16:creationId xmlns:a16="http://schemas.microsoft.com/office/drawing/2014/main" id="{B7FA7959-003A-1747-1025-B3034FFB70D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Urządzenia wyjściowe</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A545C9F5-77D7-1847-B419-DBF9A1BF730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44807129"/>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5CCA6B-30DB-88E9-01F5-04DADE5CB89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299FD94-684C-C15F-BF80-C2E96A9CF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8F0EEAF1-940D-2FF4-D266-E5207AC3F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5D6DCE3-C9E7-D26F-BF1C-2CC3BC5D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F30606D-C025-7C87-D97B-57BB51B599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5A56516-A5A9-4C70-C8E3-DBE91F90B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793B725-C4AE-ED0B-D488-7D65F815581F}"/>
              </a:ext>
            </a:extLst>
          </p:cNvPr>
          <p:cNvSpPr>
            <a:spLocks noGrp="1"/>
          </p:cNvSpPr>
          <p:nvPr>
            <p:ph type="title" idx="4294967295"/>
          </p:nvPr>
        </p:nvSpPr>
        <p:spPr>
          <a:xfrm>
            <a:off x="8574653" y="294538"/>
            <a:ext cx="3157997" cy="1033669"/>
          </a:xfrm>
          <a:prstGeom prst="rect">
            <a:avLst/>
          </a:prstGeom>
        </p:spPr>
        <p:txBody>
          <a:bodyPr anchor="ctr">
            <a:normAutofit fontScale="90000"/>
          </a:bodyPr>
          <a:lstStyle/>
          <a:p>
            <a:pPr algn="r"/>
            <a:r>
              <a:rPr lang="pl-PL" sz="4000" dirty="0">
                <a:solidFill>
                  <a:srgbClr val="FFFFFF"/>
                </a:solidFill>
              </a:rPr>
              <a:t>Podzespoły automatyki budynkowej</a:t>
            </a:r>
          </a:p>
        </p:txBody>
      </p:sp>
      <p:sp>
        <p:nvSpPr>
          <p:cNvPr id="3" name="Symbol zastępczy zawartości 2">
            <a:extLst>
              <a:ext uri="{FF2B5EF4-FFF2-40B4-BE49-F238E27FC236}">
                <a16:creationId xmlns:a16="http://schemas.microsoft.com/office/drawing/2014/main" id="{1D15B555-5852-9D88-1523-DFEDA8386229}"/>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Sterowniki balastów DALI</a:t>
            </a:r>
            <a:br>
              <a:rPr lang="pl-PL" dirty="0"/>
            </a:br>
            <a:r>
              <a:rPr lang="pl-PL" dirty="0"/>
              <a:t>Zarządzają indywidualnymi lampami lub grupami lamp w systemie DALI, umożliwiając precyzyjne sterowanie oświetleniem w biurach czy hotelach.</a:t>
            </a:r>
          </a:p>
          <a:p>
            <a:r>
              <a:rPr lang="pl-PL" b="1" dirty="0"/>
              <a:t>Moduły sterujące LED</a:t>
            </a:r>
            <a:br>
              <a:rPr lang="pl-PL" dirty="0"/>
            </a:br>
            <a:r>
              <a:rPr lang="pl-PL" dirty="0"/>
              <a:t>Kontrolują jasność i barwę oświetlenia LED, stosowane w dynamicznych systemach oświetleniowych, np. w salach konferencyjnych.</a:t>
            </a:r>
          </a:p>
          <a:p>
            <a:r>
              <a:rPr lang="pl-PL" b="1" dirty="0"/>
              <a:t>Elektrozamki</a:t>
            </a:r>
            <a:br>
              <a:rPr lang="pl-PL" dirty="0"/>
            </a:br>
            <a:r>
              <a:rPr lang="pl-PL" dirty="0"/>
              <a:t>Automatycznie blokują lub odblokowują drzwi w systemach kontroli dostępu, np. w strefach o ograniczonym dostępie po godzinach pracy.</a:t>
            </a:r>
          </a:p>
          <a:p>
            <a:r>
              <a:rPr lang="pl-PL" b="1" dirty="0"/>
              <a:t>Systemy gaśnicze (spryskiwacze)</a:t>
            </a:r>
            <a:br>
              <a:rPr lang="pl-PL" dirty="0"/>
            </a:br>
            <a:r>
              <a:rPr lang="pl-PL" dirty="0"/>
              <a:t>Uruchamiają spryskiwacze wodne lub gazowe w przypadku wykrycia pożaru, zapewniając szybką reakcję na zagrożenie.</a:t>
            </a:r>
          </a:p>
        </p:txBody>
      </p:sp>
      <p:sp>
        <p:nvSpPr>
          <p:cNvPr id="6" name="Tytuł 1">
            <a:extLst>
              <a:ext uri="{FF2B5EF4-FFF2-40B4-BE49-F238E27FC236}">
                <a16:creationId xmlns:a16="http://schemas.microsoft.com/office/drawing/2014/main" id="{55D3102C-56D2-7120-CB7C-48C74D00497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Urządzenia wyjściowe</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876DBF26-2E7B-9373-F33F-BDDC0D82667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51794502"/>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48D7B1-6DA6-0FB4-855A-FBB851634A7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3935F9C-7F97-981F-669E-451E970D7B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3DD830D-AC61-1038-2202-0C5D7EE94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7CA9990A-B520-A9D3-45FC-8DAF5C9BB4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FBAF8B8-348C-4421-A280-13892DA95F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D0D001D-A263-F46D-F331-67FF833166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F42B128-CE98-7E3F-5D6F-7F0E45CE81BD}"/>
              </a:ext>
            </a:extLst>
          </p:cNvPr>
          <p:cNvSpPr>
            <a:spLocks noGrp="1"/>
          </p:cNvSpPr>
          <p:nvPr>
            <p:ph type="title" idx="4294967295"/>
          </p:nvPr>
        </p:nvSpPr>
        <p:spPr>
          <a:xfrm>
            <a:off x="8574653" y="294538"/>
            <a:ext cx="3157997" cy="1033669"/>
          </a:xfrm>
          <a:prstGeom prst="rect">
            <a:avLst/>
          </a:prstGeom>
        </p:spPr>
        <p:txBody>
          <a:bodyPr anchor="ctr">
            <a:normAutofit fontScale="90000"/>
          </a:bodyPr>
          <a:lstStyle/>
          <a:p>
            <a:pPr algn="r"/>
            <a:r>
              <a:rPr lang="pl-PL" sz="4000" dirty="0">
                <a:solidFill>
                  <a:srgbClr val="FFFFFF"/>
                </a:solidFill>
              </a:rPr>
              <a:t>Podzespoły automatyki budynkowej</a:t>
            </a:r>
          </a:p>
        </p:txBody>
      </p:sp>
      <p:sp>
        <p:nvSpPr>
          <p:cNvPr id="3" name="Symbol zastępczy zawartości 2">
            <a:extLst>
              <a:ext uri="{FF2B5EF4-FFF2-40B4-BE49-F238E27FC236}">
                <a16:creationId xmlns:a16="http://schemas.microsoft.com/office/drawing/2014/main" id="{C108199D-B562-204E-0E3F-448BFCE3CD86}"/>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Elektromagnetyczne trzymacze drzwi</a:t>
            </a:r>
            <a:br>
              <a:rPr lang="pl-PL" dirty="0"/>
            </a:br>
            <a:r>
              <a:rPr lang="pl-PL" dirty="0"/>
              <a:t>Utrzymują drzwi przeciwpożarowe otwarte w normalnych warunkach, zamykając je automatycznie w razie alarmu.</a:t>
            </a:r>
          </a:p>
          <a:p>
            <a:r>
              <a:rPr lang="pl-PL" b="1" dirty="0"/>
              <a:t>Siłowniki klap dymowych</a:t>
            </a:r>
            <a:br>
              <a:rPr lang="pl-PL" dirty="0"/>
            </a:br>
            <a:r>
              <a:rPr lang="pl-PL" dirty="0"/>
              <a:t>Otwierają klapy oddymiające w przypadku pożaru, umożliwiając ewakuację dymu i poprawiając bezpieczeństwo.</a:t>
            </a:r>
          </a:p>
          <a:p>
            <a:r>
              <a:rPr lang="pl-PL" b="1" dirty="0"/>
              <a:t>Sterowniki syren alarmowych</a:t>
            </a:r>
            <a:br>
              <a:rPr lang="pl-PL" dirty="0"/>
            </a:br>
            <a:r>
              <a:rPr lang="pl-PL" dirty="0"/>
              <a:t>Aktywują syreny lub inne urządzenia dźwiękowe w przypadku wykrycia zagrożenia, np. pożaru lub włamania.</a:t>
            </a:r>
          </a:p>
          <a:p>
            <a:r>
              <a:rPr lang="pl-PL" b="1" dirty="0"/>
              <a:t>Elektrozawory wodne</a:t>
            </a:r>
            <a:br>
              <a:rPr lang="pl-PL" dirty="0"/>
            </a:br>
            <a:r>
              <a:rPr lang="pl-PL" dirty="0"/>
              <a:t>Regulują lub odcinają dopływ wody w systemach sanitarnych, np. w przypadku wykrycia wycieku.</a:t>
            </a:r>
          </a:p>
        </p:txBody>
      </p:sp>
      <p:sp>
        <p:nvSpPr>
          <p:cNvPr id="6" name="Tytuł 1">
            <a:extLst>
              <a:ext uri="{FF2B5EF4-FFF2-40B4-BE49-F238E27FC236}">
                <a16:creationId xmlns:a16="http://schemas.microsoft.com/office/drawing/2014/main" id="{2ED2524C-7500-A3D1-FAB8-283ABF389CD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Urządzenia wyjściowe</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D02AAA0F-E398-7A56-F3BE-67E9EFF2376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75310707"/>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C96391-3ADC-C6F2-FA72-6E99801692A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FE5955B-6F46-E8C2-6AD3-263ACE316D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C10107A-438E-FB3C-050E-F04466D06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D88C044-90DD-B2DA-21DE-DFD2B6C3CA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0B5BEB4-651F-9886-EE3F-60975FD9C5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80B28CD-1CF1-80B9-21E0-4DD0A989B6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D36E6DE3-4416-9915-BA6D-59D921C7FC23}"/>
              </a:ext>
            </a:extLst>
          </p:cNvPr>
          <p:cNvSpPr>
            <a:spLocks noGrp="1"/>
          </p:cNvSpPr>
          <p:nvPr>
            <p:ph type="title" idx="4294967295"/>
          </p:nvPr>
        </p:nvSpPr>
        <p:spPr>
          <a:xfrm>
            <a:off x="8574653" y="294538"/>
            <a:ext cx="3157997" cy="1033669"/>
          </a:xfrm>
          <a:prstGeom prst="rect">
            <a:avLst/>
          </a:prstGeom>
        </p:spPr>
        <p:txBody>
          <a:bodyPr anchor="ctr">
            <a:normAutofit fontScale="90000"/>
          </a:bodyPr>
          <a:lstStyle/>
          <a:p>
            <a:pPr algn="r"/>
            <a:r>
              <a:rPr lang="pl-PL" sz="4000" dirty="0">
                <a:solidFill>
                  <a:srgbClr val="FFFFFF"/>
                </a:solidFill>
              </a:rPr>
              <a:t>Podzespoły automatyki budynkowej</a:t>
            </a:r>
          </a:p>
        </p:txBody>
      </p:sp>
      <p:sp>
        <p:nvSpPr>
          <p:cNvPr id="3" name="Symbol zastępczy zawartości 2">
            <a:extLst>
              <a:ext uri="{FF2B5EF4-FFF2-40B4-BE49-F238E27FC236}">
                <a16:creationId xmlns:a16="http://schemas.microsoft.com/office/drawing/2014/main" id="{FEECED4D-579E-B9F2-5179-6FF67D78CA84}"/>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Siłowniki pomp wodnych</a:t>
            </a:r>
            <a:br>
              <a:rPr lang="pl-PL" dirty="0"/>
            </a:br>
            <a:r>
              <a:rPr lang="pl-PL" dirty="0"/>
              <a:t>Sterują pracą pomp w systemach zaopatrzenia w wodę lub odprowadzania ścieków, dostosowując ich działanie do potrzeb.</a:t>
            </a:r>
          </a:p>
          <a:p>
            <a:r>
              <a:rPr lang="pl-PL" b="1" dirty="0"/>
              <a:t>Sterowniki systemów uzdatniania wody</a:t>
            </a:r>
            <a:br>
              <a:rPr lang="pl-PL" dirty="0"/>
            </a:br>
            <a:r>
              <a:rPr lang="pl-PL" dirty="0"/>
              <a:t>Regulują procesy uzdatniania wody, np. kontrolując dozowanie środków chemicznych w basenach.</a:t>
            </a:r>
          </a:p>
          <a:p>
            <a:r>
              <a:rPr lang="pl-PL" b="1" dirty="0"/>
              <a:t>Siłowniki przepustnic</a:t>
            </a:r>
            <a:br>
              <a:rPr lang="pl-PL" dirty="0"/>
            </a:br>
            <a:r>
              <a:rPr lang="pl-PL" dirty="0"/>
              <a:t>Regulują przepływ powietrza w kanałach wentylacyjnych, kontrolując wentylację w różnych strefach budynku.</a:t>
            </a:r>
          </a:p>
          <a:p>
            <a:r>
              <a:rPr lang="pl-PL" b="1" dirty="0"/>
              <a:t>Sterowniki filtrów powietrza</a:t>
            </a:r>
            <a:br>
              <a:rPr lang="pl-PL" dirty="0"/>
            </a:br>
            <a:r>
              <a:rPr lang="pl-PL" dirty="0"/>
              <a:t>Aktywują systemy filtracji w centralach wentylacyjnych, dostosowując ich pracę do poziomu zanieczyszczeń.</a:t>
            </a:r>
          </a:p>
        </p:txBody>
      </p:sp>
      <p:sp>
        <p:nvSpPr>
          <p:cNvPr id="6" name="Tytuł 1">
            <a:extLst>
              <a:ext uri="{FF2B5EF4-FFF2-40B4-BE49-F238E27FC236}">
                <a16:creationId xmlns:a16="http://schemas.microsoft.com/office/drawing/2014/main" id="{E7D6D976-1F0D-77F7-AC11-D0A18EE256D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Urządzenia wyjściowe</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602AF5C6-C0FA-E24E-85C1-74A74A34A21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88871283"/>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E76A51-FD68-3793-2E55-FF926FE9893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3D0363F-2111-CB93-415A-350CD93CAA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44D7D52-9FCE-27DD-CD7D-BE7DDCA1F5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DFADFD1E-2027-ED1D-CC46-1DF4617A20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9AB65C4-BBE0-EF63-AF1A-1218CB164D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C768206-FD70-5FED-93AF-1C9C38FCE6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691614F-D183-7398-8D8E-A3C57039BA5E}"/>
              </a:ext>
            </a:extLst>
          </p:cNvPr>
          <p:cNvSpPr>
            <a:spLocks noGrp="1"/>
          </p:cNvSpPr>
          <p:nvPr>
            <p:ph type="title" idx="4294967295"/>
          </p:nvPr>
        </p:nvSpPr>
        <p:spPr>
          <a:xfrm>
            <a:off x="8574653" y="294538"/>
            <a:ext cx="3157997" cy="1033669"/>
          </a:xfrm>
          <a:prstGeom prst="rect">
            <a:avLst/>
          </a:prstGeom>
        </p:spPr>
        <p:txBody>
          <a:bodyPr anchor="ctr">
            <a:normAutofit fontScale="90000"/>
          </a:bodyPr>
          <a:lstStyle/>
          <a:p>
            <a:pPr algn="r"/>
            <a:r>
              <a:rPr lang="pl-PL" sz="4000" dirty="0">
                <a:solidFill>
                  <a:srgbClr val="FFFFFF"/>
                </a:solidFill>
              </a:rPr>
              <a:t>Podzespoły automatyki budynkowej</a:t>
            </a:r>
          </a:p>
        </p:txBody>
      </p:sp>
      <p:sp>
        <p:nvSpPr>
          <p:cNvPr id="3" name="Symbol zastępczy zawartości 2">
            <a:extLst>
              <a:ext uri="{FF2B5EF4-FFF2-40B4-BE49-F238E27FC236}">
                <a16:creationId xmlns:a16="http://schemas.microsoft.com/office/drawing/2014/main" id="{78CF61D1-C320-4583-A7C7-5A5980AC2F6F}"/>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Siłowniki systemów rekuperacji</a:t>
            </a:r>
            <a:br>
              <a:rPr lang="pl-PL" dirty="0"/>
            </a:br>
            <a:r>
              <a:rPr lang="pl-PL" dirty="0"/>
              <a:t>Kontrolują wymienniki ciepła w systemach rekuperacji, odzyskując energię z powietrza wywiewanego.</a:t>
            </a:r>
          </a:p>
          <a:p>
            <a:r>
              <a:rPr lang="pl-PL" b="1" dirty="0"/>
              <a:t>Siłowniki do okien</a:t>
            </a:r>
            <a:br>
              <a:rPr lang="pl-PL" dirty="0"/>
            </a:br>
            <a:r>
              <a:rPr lang="pl-PL" dirty="0"/>
              <a:t>Automatycznie otwierają lub zamykają okna, wspomagając wentylację naturalną w zależności od warunków.</a:t>
            </a:r>
          </a:p>
          <a:p>
            <a:r>
              <a:rPr lang="pl-PL" b="1" dirty="0"/>
              <a:t>Sterowniki wind</a:t>
            </a:r>
            <a:br>
              <a:rPr lang="pl-PL" dirty="0"/>
            </a:br>
            <a:r>
              <a:rPr lang="pl-PL" dirty="0"/>
              <a:t>Integrują windy z BMS, umożliwiając np. priorytetowe sterowanie w sytuacjach awaryjnych.</a:t>
            </a:r>
          </a:p>
          <a:p>
            <a:r>
              <a:rPr lang="pl-PL" b="1" dirty="0"/>
              <a:t>Silniki bram garażowych</a:t>
            </a:r>
            <a:br>
              <a:rPr lang="pl-PL" dirty="0"/>
            </a:br>
            <a:r>
              <a:rPr lang="pl-PL" dirty="0"/>
              <a:t>Otwierają lub zamykają bramy w parkingach podziemnych, współpracując z systemami kontroli dostępu.</a:t>
            </a:r>
          </a:p>
        </p:txBody>
      </p:sp>
      <p:sp>
        <p:nvSpPr>
          <p:cNvPr id="6" name="Tytuł 1">
            <a:extLst>
              <a:ext uri="{FF2B5EF4-FFF2-40B4-BE49-F238E27FC236}">
                <a16:creationId xmlns:a16="http://schemas.microsoft.com/office/drawing/2014/main" id="{1C0DAE39-F0FC-4FCC-68CC-7132525F397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Urządzenia wyjściowe</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8A0A58F2-5999-9871-3FF9-11BE7712968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82270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2CD3C39-5F03-CC67-E2E8-32ECAC6BBB4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73B4B8F-48B2-AD25-90FC-C5557E70F6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1753DCC-EA11-2571-36FF-172C14B61D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01199D3-858D-304D-EC87-5227C31FA1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FDD775E-65C2-37F3-9E01-B0CEF78E7C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D3780C5-E5D2-3181-5CBB-D7611E213C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651825F-FB2C-1339-E368-C0CB51110D5D}"/>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C265D51A-4E1B-5D0B-6FEF-9DF6F7A3EC66}"/>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Skutki przepływu prądu przez ciało człowieka można podzielić na:</a:t>
            </a:r>
          </a:p>
          <a:p>
            <a:pPr marL="0" indent="0">
              <a:buNone/>
            </a:pPr>
            <a:r>
              <a:rPr lang="pl-PL" dirty="0"/>
              <a:t>Fizyczne (np. zablokowanie pracy płuc, skurcze mięśni, migotanie komór sercowych, zatrzymanie akcji serca, niedotlenienie mózgu, upadek z wysokości na wskutek działania prądu, uszkodzenie wzroku).</a:t>
            </a:r>
          </a:p>
          <a:p>
            <a:pPr marL="0" indent="0">
              <a:buNone/>
            </a:pPr>
            <a:r>
              <a:rPr lang="pl-PL" dirty="0"/>
              <a:t>Chemiczne (np. ścinanie się białka w wyniku wzrostu temperatury).</a:t>
            </a:r>
          </a:p>
          <a:p>
            <a:pPr marL="0" indent="0">
              <a:buNone/>
            </a:pPr>
            <a:r>
              <a:rPr lang="pl-PL" dirty="0"/>
              <a:t>Biologiczne (np. wydzielanie się w nerkach niepożądanego płynu mającego negatywny wpływ na działanie organu).</a:t>
            </a:r>
          </a:p>
        </p:txBody>
      </p:sp>
      <p:sp>
        <p:nvSpPr>
          <p:cNvPr id="6" name="Tytuł 1">
            <a:extLst>
              <a:ext uri="{FF2B5EF4-FFF2-40B4-BE49-F238E27FC236}">
                <a16:creationId xmlns:a16="http://schemas.microsoft.com/office/drawing/2014/main" id="{B246DDF7-7418-D233-1EA7-0B81AF61C2D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Skutki przepływu przez ciało człowieka</a:t>
            </a:r>
          </a:p>
        </p:txBody>
      </p:sp>
      <p:sp>
        <p:nvSpPr>
          <p:cNvPr id="7" name="Rectangle 2">
            <a:extLst>
              <a:ext uri="{FF2B5EF4-FFF2-40B4-BE49-F238E27FC236}">
                <a16:creationId xmlns:a16="http://schemas.microsoft.com/office/drawing/2014/main" id="{72BE8895-CFAD-63FB-F230-0735B3F14A6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7C507AFD-7330-3A58-4B01-5D298CBEA26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83714666"/>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6AB8C1-AE55-7539-8579-9B4ED328B54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AD8106A-2862-A6A1-7C78-BB58BBF3950E}"/>
              </a:ext>
            </a:extLst>
          </p:cNvPr>
          <p:cNvSpPr>
            <a:spLocks noGrp="1"/>
          </p:cNvSpPr>
          <p:nvPr>
            <p:ph type="title" idx="4294967295"/>
          </p:nvPr>
        </p:nvSpPr>
        <p:spPr>
          <a:xfrm>
            <a:off x="8578745" y="325842"/>
            <a:ext cx="3159125" cy="1033463"/>
          </a:xfrm>
          <a:prstGeom prst="rect">
            <a:avLst/>
          </a:prstGeom>
        </p:spPr>
        <p:txBody>
          <a:bodyPr anchor="ctr">
            <a:normAutofit fontScale="90000"/>
          </a:bodyPr>
          <a:lstStyle/>
          <a:p>
            <a:pPr algn="r"/>
            <a:r>
              <a:rPr lang="pl-PL" sz="4000" dirty="0">
                <a:solidFill>
                  <a:srgbClr val="FFFFFF"/>
                </a:solidFill>
              </a:rPr>
              <a:t>Podzespoły automatyki budynkowej</a:t>
            </a:r>
          </a:p>
        </p:txBody>
      </p:sp>
      <p:sp>
        <p:nvSpPr>
          <p:cNvPr id="3" name="Symbol zastępczy zawartości 2">
            <a:extLst>
              <a:ext uri="{FF2B5EF4-FFF2-40B4-BE49-F238E27FC236}">
                <a16:creationId xmlns:a16="http://schemas.microsoft.com/office/drawing/2014/main" id="{FD4E9B3D-B7C5-1A46-20FB-F27E2A185608}"/>
              </a:ext>
            </a:extLst>
          </p:cNvPr>
          <p:cNvSpPr>
            <a:spLocks noGrp="1"/>
          </p:cNvSpPr>
          <p:nvPr>
            <p:ph idx="4294967295"/>
          </p:nvPr>
        </p:nvSpPr>
        <p:spPr>
          <a:xfrm>
            <a:off x="0" y="1771650"/>
            <a:ext cx="11874500" cy="4937125"/>
          </a:xfrm>
          <a:prstGeom prst="rect">
            <a:avLst/>
          </a:prstGeom>
        </p:spPr>
        <p:txBody>
          <a:bodyPr anchor="ctr">
            <a:noAutofit/>
          </a:bodyPr>
          <a:lstStyle/>
          <a:p>
            <a:r>
              <a:rPr lang="pl-PL" b="1" dirty="0"/>
              <a:t>Sterowniki systemów nawadniania</a:t>
            </a:r>
            <a:br>
              <a:rPr lang="pl-PL" dirty="0"/>
            </a:br>
            <a:r>
              <a:rPr lang="pl-PL" dirty="0"/>
              <a:t>Regulują zraszacze w ogrodach lub terenach zielonych wokół budynku, dostosowując nawadnianie do pogody.</a:t>
            </a:r>
          </a:p>
          <a:p>
            <a:r>
              <a:rPr lang="pl-PL" b="1" dirty="0" err="1"/>
              <a:t>Aktuatory</a:t>
            </a:r>
            <a:r>
              <a:rPr lang="pl-PL" b="1" dirty="0"/>
              <a:t> do systemów akustycznych</a:t>
            </a:r>
            <a:br>
              <a:rPr lang="pl-PL" dirty="0"/>
            </a:br>
            <a:r>
              <a:rPr lang="pl-PL" dirty="0"/>
              <a:t>Sterują urządzeniami wygłuszającymi lub nagłaśniającymi, np. w salach konferencyjnych, dla poprawy komfortu akustycznego.</a:t>
            </a:r>
          </a:p>
          <a:p>
            <a:r>
              <a:rPr lang="pl-PL" b="1" dirty="0"/>
              <a:t>Sterowniki systemów sprężonego powietrza</a:t>
            </a:r>
            <a:br>
              <a:rPr lang="pl-PL" dirty="0"/>
            </a:br>
            <a:r>
              <a:rPr lang="pl-PL" dirty="0"/>
              <a:t>Kontrolują sprężarki w systemach pneumatycznych, stosowanych np. w budynkach przemysłowych.</a:t>
            </a:r>
          </a:p>
        </p:txBody>
      </p:sp>
      <p:sp>
        <p:nvSpPr>
          <p:cNvPr id="6" name="Tytuł 1">
            <a:extLst>
              <a:ext uri="{FF2B5EF4-FFF2-40B4-BE49-F238E27FC236}">
                <a16:creationId xmlns:a16="http://schemas.microsoft.com/office/drawing/2014/main" id="{A0F30033-6B6B-154D-3F79-1EF31EE5808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Urządzenia wyjściowe</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C3D05E0E-3745-1E61-3A15-0DCC88C0AF2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4729555"/>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991B4D-3EBD-9602-6F54-B2B0E7D5FCE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EAD20C4-5BBC-F33C-6FE4-92EFBC00F0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CF134792-9600-5C5B-0679-93D9EB1372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0D397F39-04BD-3D71-2F2A-79F8E21156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D7449C1-2B21-5572-F8B2-ACEC8379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7D1CC48-0855-3C97-F164-472D8E3DBF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3216810-3E8C-6AAF-99DD-159FD75CA959}"/>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3" name="Symbol zastępczy zawartości 2">
            <a:extLst>
              <a:ext uri="{FF2B5EF4-FFF2-40B4-BE49-F238E27FC236}">
                <a16:creationId xmlns:a16="http://schemas.microsoft.com/office/drawing/2014/main" id="{AE04E19A-1A61-7DC9-CA70-513A284B14AD}"/>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Monitoring wizyjny w systemach automatyki budynkowej </a:t>
            </a:r>
            <a:r>
              <a:rPr lang="pl-PL" dirty="0"/>
              <a:t>(BMS) to zaawansowany element bezpieczeństwa, który wykorzystuje kamery CCTV, systemy analizy obrazu oraz integrację z innymi modułami BMS do ochrony ludzi, mienia i infrastruktury. W przeciwieństwie do tradycyjnych systemów CCTV, w BMS monitoring wizyjny jest częścią zintegrowanej platformy, która łączy dane wizyjne z innymi systemami, takimi jak kontrola dostępu, alarmy przeciwpożarowe czy sterowanie oświetleniem, umożliwiając proaktywne zarządzanie bezpieczeństwem. </a:t>
            </a:r>
          </a:p>
        </p:txBody>
      </p:sp>
      <p:sp>
        <p:nvSpPr>
          <p:cNvPr id="6" name="Tytuł 1">
            <a:extLst>
              <a:ext uri="{FF2B5EF4-FFF2-40B4-BE49-F238E27FC236}">
                <a16:creationId xmlns:a16="http://schemas.microsoft.com/office/drawing/2014/main" id="{8EE42A67-EA54-3CAA-1DC4-9A341EA1B8E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Monitoring wizyjny</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17A9AB1A-9B34-5B4F-86A8-8DBA46AEF4C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0906104"/>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265756-D587-5584-2F3B-7E841E34919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6AA91A8-1422-134B-17DF-C573563849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9E4DE5A-A7F8-1DEF-FA69-BD26D165CB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710035CA-F2EC-73F9-5A29-C7EF6531A2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75EEDB9-D67A-C449-F3F6-78F622E5F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748494A-9A1A-55BD-9DB7-729CBB3BC2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BB9DCBF4-6CE3-11A8-2023-4A277AAE0E01}"/>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3" name="Symbol zastępczy zawartości 2">
            <a:extLst>
              <a:ext uri="{FF2B5EF4-FFF2-40B4-BE49-F238E27FC236}">
                <a16:creationId xmlns:a16="http://schemas.microsoft.com/office/drawing/2014/main" id="{95EE6BA1-FD15-535A-B31A-90B17C7FC378}"/>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Rejestracja zdarzeń</a:t>
            </a:r>
            <a:br>
              <a:rPr lang="pl-PL" dirty="0"/>
            </a:br>
            <a:r>
              <a:rPr lang="pl-PL" dirty="0"/>
              <a:t>Kamery nagrywają obraz w czasie rzeczywistym, tworząc archiwum wideo, które może być wykorzystane do analizy incydentów, takich jak włamania, kradzieże czy akty wandalizmu. Nagrania są przechowywane na serwerach BMS lub w chmurze, z możliwością wyszukiwania po dacie, lokalizacji czy rodzaju zdarzenia.</a:t>
            </a:r>
          </a:p>
          <a:p>
            <a:r>
              <a:rPr lang="pl-PL" b="1" dirty="0"/>
              <a:t>Wykrywanie zagrożeń w czasie rzeczywistym</a:t>
            </a:r>
            <a:br>
              <a:rPr lang="pl-PL" dirty="0"/>
            </a:br>
            <a:r>
              <a:rPr lang="pl-PL" dirty="0"/>
              <a:t>Zaawansowane systemy wizyjne wyposażone w analizę obrazu (np. rozpoznawanie twarzy, wykrywanie ruchu) identyfikują potencjalne zagrożenia, takie jak nieautoryzowany dostęp, podejrzane zachowanie czy pozostawione przedmioty, i natychmiast powiadamiają operatorów BMS.</a:t>
            </a:r>
          </a:p>
        </p:txBody>
      </p:sp>
      <p:sp>
        <p:nvSpPr>
          <p:cNvPr id="6" name="Tytuł 1">
            <a:extLst>
              <a:ext uri="{FF2B5EF4-FFF2-40B4-BE49-F238E27FC236}">
                <a16:creationId xmlns:a16="http://schemas.microsoft.com/office/drawing/2014/main" id="{0B9B0DA0-DD74-E91A-F8C3-4E21872EBCB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Funkcje monitoringu wizyjnego w BMS</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35EB6CD2-7859-A9D8-1334-C883AB5EE7C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61313851"/>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A3219A-DCE7-67A3-F7C2-E043A8E8080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751C0A4-C281-DEE9-AC27-89A6D39C75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C24D045B-9E67-FB26-E177-E9BBDD40BC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244AAD9-20E6-0032-E815-75537F1FD0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E0E40AD-EA07-263F-F5B2-0FB4281E42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4097F01-EB43-FED8-34B1-0A0480EB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6D85717-811B-C6A2-BDC3-6D4C295BEFE9}"/>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3" name="Symbol zastępczy zawartości 2">
            <a:extLst>
              <a:ext uri="{FF2B5EF4-FFF2-40B4-BE49-F238E27FC236}">
                <a16:creationId xmlns:a16="http://schemas.microsoft.com/office/drawing/2014/main" id="{00572E24-7395-2976-E90C-F45DA4C63653}"/>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Wsparcie dla systemów alarmowych</a:t>
            </a:r>
            <a:br>
              <a:rPr lang="pl-PL" dirty="0"/>
            </a:br>
            <a:r>
              <a:rPr lang="pl-PL" dirty="0"/>
              <a:t>Monitoring wizyjny współpracuje z czujnikami alarmowymi (np. dymu, ruchu), dostarczając wizualne potwierdzenie zagrożeń. Na przykład w przypadku wykrycia dymu kamera może automatycznie skierować się na zagrożony obszar, wspierając szybką reakcję.</a:t>
            </a:r>
          </a:p>
          <a:p>
            <a:r>
              <a:rPr lang="pl-PL" b="1" dirty="0"/>
              <a:t>Kontrola dostępu i weryfikacja tożsamości</a:t>
            </a:r>
            <a:br>
              <a:rPr lang="pl-PL" dirty="0"/>
            </a:br>
            <a:r>
              <a:rPr lang="pl-PL" dirty="0"/>
              <a:t>Kamery zintegrowane z systemami kontroli dostępu (np. czytnikami kart) weryfikują tożsamość osób wchodzących do budynku, np. poprzez rozpoznawanie twarzy lub tablic rejestracyjnych pojazdów.</a:t>
            </a:r>
          </a:p>
        </p:txBody>
      </p:sp>
      <p:sp>
        <p:nvSpPr>
          <p:cNvPr id="6" name="Tytuł 1">
            <a:extLst>
              <a:ext uri="{FF2B5EF4-FFF2-40B4-BE49-F238E27FC236}">
                <a16:creationId xmlns:a16="http://schemas.microsoft.com/office/drawing/2014/main" id="{155DAD13-3F00-BB8E-98A6-F3FD5BFC5DB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Funkcje monitoringu wizyjnego w BMS</a:t>
            </a:r>
            <a:endPar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endParaRPr>
          </a:p>
        </p:txBody>
      </p:sp>
      <p:sp>
        <p:nvSpPr>
          <p:cNvPr id="7" name="Rectangle 2">
            <a:extLst>
              <a:ext uri="{FF2B5EF4-FFF2-40B4-BE49-F238E27FC236}">
                <a16:creationId xmlns:a16="http://schemas.microsoft.com/office/drawing/2014/main" id="{19E440ED-88C3-F371-287C-74B6E5DDCB1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68713791"/>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8A34537-3845-409E-E630-76BC4F498EF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DED5B46-9CBB-9762-0AF6-3D312DFBFC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0F641626-06C6-89DC-5AD2-8D49F0CAE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0E80B11D-75B6-D799-64EB-B55B36B1EA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29591D6-BA5F-4E54-E6F5-5F051677F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F436713-23BF-6E5B-192C-25C51A103E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AE3F0AFB-73B0-00DD-052F-DA8C9F06560D}"/>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3" name="Symbol zastępczy zawartości 2">
            <a:extLst>
              <a:ext uri="{FF2B5EF4-FFF2-40B4-BE49-F238E27FC236}">
                <a16:creationId xmlns:a16="http://schemas.microsoft.com/office/drawing/2014/main" id="{D4B3DF9F-259B-2615-2445-9F5F2C5FE882}"/>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Monitorowanie ruchu i zajętości</a:t>
            </a:r>
            <a:br>
              <a:rPr lang="pl-PL" dirty="0"/>
            </a:br>
            <a:r>
              <a:rPr lang="pl-PL" dirty="0"/>
              <a:t>Systemy wizyjne analizują ruch w pomieszczeniach lub strefach, umożliwiając zarządzanie tłumem w centrach handlowych czy optymalizację przestrzeni w biurach.</a:t>
            </a:r>
          </a:p>
          <a:p>
            <a:r>
              <a:rPr lang="pl-PL" b="1" dirty="0"/>
              <a:t>Zdalne monitorowanie</a:t>
            </a:r>
            <a:br>
              <a:rPr lang="pl-PL" dirty="0"/>
            </a:br>
            <a:r>
              <a:rPr lang="pl-PL" dirty="0"/>
              <a:t>Operatorzy BMS mogą obserwować obraz z kamer w czasie rzeczywistym za pośrednictwem stacji roboczych, aplikacji mobilnych lub przeglądarek internetowych, co pozwala na szybką reakcję z dowolnego miejsca.</a:t>
            </a:r>
          </a:p>
        </p:txBody>
      </p:sp>
      <p:sp>
        <p:nvSpPr>
          <p:cNvPr id="6" name="Tytuł 1">
            <a:extLst>
              <a:ext uri="{FF2B5EF4-FFF2-40B4-BE49-F238E27FC236}">
                <a16:creationId xmlns:a16="http://schemas.microsoft.com/office/drawing/2014/main" id="{69FA4682-B40D-7960-2FF2-A618677BEB4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rPr>
              <a:t>Funkcje monitoringu wizyjnego w BMS</a:t>
            </a:r>
          </a:p>
        </p:txBody>
      </p:sp>
      <p:sp>
        <p:nvSpPr>
          <p:cNvPr id="7" name="Rectangle 2">
            <a:extLst>
              <a:ext uri="{FF2B5EF4-FFF2-40B4-BE49-F238E27FC236}">
                <a16:creationId xmlns:a16="http://schemas.microsoft.com/office/drawing/2014/main" id="{E26B1A3C-27F5-E2C2-EE90-EC6CF7B04A6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68832429"/>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21544B-EC3C-714F-3899-F0BCFCD0431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84D4FD0-D482-0687-BC16-CC55431D14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BB38395-DD0D-AEDD-9692-3E0941B8C8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00CA4866-430E-C68F-B1C4-EEB9475BC1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B112D63-3BEB-C9E7-E944-2D510E92E1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162F08A-3D61-7179-C43F-82F5391054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9A8D789-A68D-A5F1-F887-9DEFB79DE59A}"/>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3" name="Symbol zastępczy zawartości 2">
            <a:extLst>
              <a:ext uri="{FF2B5EF4-FFF2-40B4-BE49-F238E27FC236}">
                <a16:creationId xmlns:a16="http://schemas.microsoft.com/office/drawing/2014/main" id="{8E3A74E6-396C-33FC-6F64-72EFDB156B40}"/>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Nowoczesne systemy monitoringu wizyjnego w BMS wykorzystują zaawansowane technologie, które zwiększają ich skuteczność:</a:t>
            </a:r>
          </a:p>
          <a:p>
            <a:r>
              <a:rPr lang="pl-PL" b="1" dirty="0"/>
              <a:t>Analiza obrazu oparta na AI</a:t>
            </a:r>
            <a:r>
              <a:rPr lang="pl-PL" dirty="0"/>
              <a:t>: Rozpoznawanie twarzy, tablic rejestracyjnych, wykrywanie ruchu czy analiza behawioralna (np. identyfikacja agresywnych </a:t>
            </a:r>
            <a:r>
              <a:rPr lang="pl-PL" dirty="0" err="1"/>
              <a:t>zachowań</a:t>
            </a:r>
            <a:r>
              <a:rPr lang="pl-PL" dirty="0"/>
              <a:t>).</a:t>
            </a:r>
          </a:p>
          <a:p>
            <a:r>
              <a:rPr lang="pl-PL" b="1" dirty="0"/>
              <a:t>Kamery termowizyjne</a:t>
            </a:r>
            <a:r>
              <a:rPr lang="pl-PL" dirty="0"/>
              <a:t>: Wykrywają źródła ciepła, np. pożary lub przeciążone urządzenia elektryczne, nawet w ciemności.</a:t>
            </a:r>
          </a:p>
          <a:p>
            <a:r>
              <a:rPr lang="pl-PL" b="1" dirty="0"/>
              <a:t>Kamery wysokiej rozdzielczości (HD/4K)</a:t>
            </a:r>
            <a:r>
              <a:rPr lang="pl-PL" dirty="0"/>
              <a:t>: Zapewniają szczegółowy obraz, ułatwiając identyfikację osób lub przedmiotów.</a:t>
            </a:r>
          </a:p>
          <a:p>
            <a:r>
              <a:rPr lang="pl-PL" b="1" dirty="0"/>
              <a:t>Kamery PTZ (Pan-</a:t>
            </a:r>
            <a:r>
              <a:rPr lang="pl-PL" b="1" dirty="0" err="1"/>
              <a:t>Tilt</a:t>
            </a:r>
            <a:r>
              <a:rPr lang="pl-PL" b="1" dirty="0"/>
              <a:t>-Zoom)</a:t>
            </a:r>
            <a:r>
              <a:rPr lang="pl-PL" dirty="0"/>
              <a:t>: Umożliwiają zdalne sterowanie ruchem kamery i zoomem, co pozwala na dokładne monitorowanie dużych obszarów.</a:t>
            </a:r>
          </a:p>
        </p:txBody>
      </p:sp>
      <p:sp>
        <p:nvSpPr>
          <p:cNvPr id="6" name="Tytuł 1">
            <a:extLst>
              <a:ext uri="{FF2B5EF4-FFF2-40B4-BE49-F238E27FC236}">
                <a16:creationId xmlns:a16="http://schemas.microsoft.com/office/drawing/2014/main" id="{5CF65F01-438A-3B3C-19AD-9851CFE9C3C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Monitoring wizyjny w BMS</a:t>
            </a:r>
            <a:br>
              <a:rPr lang="pl-PL" sz="3600" dirty="0">
                <a:solidFill>
                  <a:srgbClr val="FFFFFF"/>
                </a:solidFill>
                <a:latin typeface="Aptos Display" panose="02110004020202020204"/>
              </a:rPr>
            </a:br>
            <a:r>
              <a:rPr lang="pl-PL" sz="3600" dirty="0">
                <a:solidFill>
                  <a:srgbClr val="FFFFFF"/>
                </a:solidFill>
                <a:latin typeface="Aptos Display" panose="02110004020202020204"/>
              </a:rPr>
              <a:t>Zaawansowane technologie</a:t>
            </a:r>
          </a:p>
        </p:txBody>
      </p:sp>
      <p:sp>
        <p:nvSpPr>
          <p:cNvPr id="7" name="Rectangle 2">
            <a:extLst>
              <a:ext uri="{FF2B5EF4-FFF2-40B4-BE49-F238E27FC236}">
                <a16:creationId xmlns:a16="http://schemas.microsoft.com/office/drawing/2014/main" id="{3AA71BCA-2008-64AF-E8F7-C097ADC53BE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90709775"/>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CAC64C-4428-E055-5711-C980B298EFD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9996EE7-876D-D39B-C57D-1DFEE538CE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7858498-626D-5902-9505-34DDD2C81D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2C6DFB7-635B-ACD9-0755-673CFCA7A8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9F0CE05-C959-DE01-A770-9AFC8B4FE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DEB1219-CEA0-121C-06CB-184F7A4E3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6ADB8BBF-C4E7-41DD-4FF0-E1EC72B63896}"/>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3" name="Symbol zastępczy zawartości 2">
            <a:extLst>
              <a:ext uri="{FF2B5EF4-FFF2-40B4-BE49-F238E27FC236}">
                <a16:creationId xmlns:a16="http://schemas.microsoft.com/office/drawing/2014/main" id="{53F0871D-3417-0E98-8E54-7045C1E4CBB2}"/>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Rozwój technologii, takich jak sztuczna inteligencja, uczenie maszynowe i Internet Rzeczy (</a:t>
            </a:r>
            <a:r>
              <a:rPr lang="pl-PL" dirty="0" err="1"/>
              <a:t>IoT</a:t>
            </a:r>
            <a:r>
              <a:rPr lang="pl-PL" dirty="0"/>
              <a:t>), otwiera nowe możliwości dla monitoringu wizyjnego w BMS:</a:t>
            </a:r>
          </a:p>
          <a:p>
            <a:r>
              <a:rPr lang="pl-PL" b="1" dirty="0"/>
              <a:t>Predykcyjna analiza zagrożeń</a:t>
            </a:r>
            <a:r>
              <a:rPr lang="pl-PL" dirty="0"/>
              <a:t>: AI może przewidywać potencjalne incydenty na podstawie wzorców </a:t>
            </a:r>
            <a:r>
              <a:rPr lang="pl-PL" dirty="0" err="1"/>
              <a:t>zachowań</a:t>
            </a:r>
            <a:r>
              <a:rPr lang="pl-PL" dirty="0"/>
              <a:t>.</a:t>
            </a:r>
          </a:p>
          <a:p>
            <a:r>
              <a:rPr lang="pl-PL" b="1" dirty="0"/>
              <a:t>Integracja z dronami</a:t>
            </a:r>
            <a:r>
              <a:rPr lang="pl-PL" dirty="0"/>
              <a:t>: Kamery montowane na dronach mogą monitorować trudno dostępne obszary, np. dachy czy tereny zewnętrzne.</a:t>
            </a:r>
          </a:p>
          <a:p>
            <a:r>
              <a:rPr lang="pl-PL" b="1" dirty="0"/>
              <a:t>Zwiększona automatyzacja</a:t>
            </a:r>
            <a:r>
              <a:rPr lang="pl-PL" dirty="0"/>
              <a:t>: Systemy wizyjne są coraz bardziej autonomiczne, np. samodzielnie podejmując decyzje o blokadzie drzwi w przypadku wykrycia intruza.</a:t>
            </a:r>
          </a:p>
          <a:p>
            <a:endParaRPr lang="pl-PL" dirty="0"/>
          </a:p>
        </p:txBody>
      </p:sp>
      <p:sp>
        <p:nvSpPr>
          <p:cNvPr id="6" name="Tytuł 1">
            <a:extLst>
              <a:ext uri="{FF2B5EF4-FFF2-40B4-BE49-F238E27FC236}">
                <a16:creationId xmlns:a16="http://schemas.microsoft.com/office/drawing/2014/main" id="{2038C699-D62C-D906-B6B7-D4A774E7470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Monitoring wizyjny w BMS</a:t>
            </a:r>
            <a:br>
              <a:rPr lang="pl-PL" sz="3600" dirty="0">
                <a:solidFill>
                  <a:srgbClr val="FFFFFF"/>
                </a:solidFill>
                <a:latin typeface="Aptos Display" panose="02110004020202020204"/>
              </a:rPr>
            </a:br>
            <a:r>
              <a:rPr lang="pl-PL" sz="3600" dirty="0">
                <a:solidFill>
                  <a:srgbClr val="FFFFFF"/>
                </a:solidFill>
                <a:latin typeface="Aptos Display" panose="02110004020202020204"/>
              </a:rPr>
              <a:t>Zaawansowane technologie</a:t>
            </a:r>
          </a:p>
        </p:txBody>
      </p:sp>
      <p:sp>
        <p:nvSpPr>
          <p:cNvPr id="7" name="Rectangle 2">
            <a:extLst>
              <a:ext uri="{FF2B5EF4-FFF2-40B4-BE49-F238E27FC236}">
                <a16:creationId xmlns:a16="http://schemas.microsoft.com/office/drawing/2014/main" id="{15FFE092-85F6-CBB1-E650-CB66B58B7BC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29164816"/>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6513C5-B8BC-A2B9-47E1-E9F0B3518C2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D342AF7-77DF-0020-32D8-143F7C2E4D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1E5FDA1E-1A59-3CE1-4496-2444549D1A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D45AB1AF-4B6F-67EF-0008-2AE571E93D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5C2DD05-7E34-A478-BF88-A2381CB48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FA629C9-CEF8-CF7D-4EC3-355CA21E0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72450050-3FFE-2BF5-D126-A1731D1CE77B}"/>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6" name="Tytuł 1">
            <a:extLst>
              <a:ext uri="{FF2B5EF4-FFF2-40B4-BE49-F238E27FC236}">
                <a16:creationId xmlns:a16="http://schemas.microsoft.com/office/drawing/2014/main" id="{84E0152F-CA6F-332E-078B-138F5C022C2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Systemy kontroli dostępu</a:t>
            </a:r>
          </a:p>
        </p:txBody>
      </p:sp>
      <p:sp>
        <p:nvSpPr>
          <p:cNvPr id="7" name="Rectangle 2">
            <a:extLst>
              <a:ext uri="{FF2B5EF4-FFF2-40B4-BE49-F238E27FC236}">
                <a16:creationId xmlns:a16="http://schemas.microsoft.com/office/drawing/2014/main" id="{7C09F0D4-7156-EF0F-D681-C6382A558D3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3E53572F-FF87-767E-F831-BF2842CC9C9A}"/>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Systemy kontroli dostępu (Access Control Systems, ACS) w budynkach inteligentnych to zaawansowane rozwiązania technologiczne, które regulują i monitorują dostęp do różnych stref budynku, takich jak biura, parkingi, serwerownie czy magazyny. Są one integralną częścią systemów zarządzania budynkiem (BMS), współpracując z innymi modułami, takimi jak monitoring wizyjny, alarmy przeciwpożarowe czy systemy zarządzania energią. Ich celem jest zapewnienie bezpieczeństwa, ochrona mienia oraz optymalizacja zarządzania dostępem, przy jednoczesnym zapewnieniu wygody użytkownikom. Systemy te opierają się na identyfikacji użytkowników, autoryzacji dostępu oraz rejestracji zdarzeń. System kontroli może też pełnić role informacyjna na potrzeby sterowania indywidualnie dostosowanego do danego użytkownika.     </a:t>
            </a:r>
          </a:p>
        </p:txBody>
      </p:sp>
    </p:spTree>
    <p:extLst>
      <p:ext uri="{BB962C8B-B14F-4D97-AF65-F5344CB8AC3E}">
        <p14:creationId xmlns:p14="http://schemas.microsoft.com/office/powerpoint/2010/main" val="900145535"/>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CA84CC-DBFE-46BE-B765-1438C48DB27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A6E6409-2968-C6F9-6304-FB6090C3D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DA4C491-8C01-67E2-A916-8FB3B1B4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AC68413-9400-AD98-07A3-23DF9FD4F0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A4D3AB2-74D7-71E5-1360-176DF5C31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9C8B5FE-8ADA-7315-4C95-FD288BE93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AF43B0D-8AA5-8597-BD47-E22D939971E7}"/>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6" name="Tytuł 1">
            <a:extLst>
              <a:ext uri="{FF2B5EF4-FFF2-40B4-BE49-F238E27FC236}">
                <a16:creationId xmlns:a16="http://schemas.microsoft.com/office/drawing/2014/main" id="{F30E5CC2-481E-162C-2EC3-5DD40D10322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Komponenty systemów kontroli dostępu</a:t>
            </a:r>
          </a:p>
        </p:txBody>
      </p:sp>
      <p:sp>
        <p:nvSpPr>
          <p:cNvPr id="7" name="Rectangle 2">
            <a:extLst>
              <a:ext uri="{FF2B5EF4-FFF2-40B4-BE49-F238E27FC236}">
                <a16:creationId xmlns:a16="http://schemas.microsoft.com/office/drawing/2014/main" id="{A2DADC7F-4121-189D-824E-70D9DDC38E1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9E3638B6-FF10-A1D6-E337-C4D61659C5EC}"/>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Systemy kontroli dostępu składają się z komponentów, które wspólnie zapewniają skuteczne zarządzanie dostępem:</a:t>
            </a:r>
          </a:p>
          <a:p>
            <a:pPr marL="0" indent="0">
              <a:buNone/>
            </a:pPr>
            <a:r>
              <a:rPr lang="pl-PL" b="1" dirty="0"/>
              <a:t>Urządzenia identyfikacyjne</a:t>
            </a:r>
            <a:endParaRPr lang="pl-PL" dirty="0"/>
          </a:p>
          <a:p>
            <a:pPr marL="230188" lvl="1" indent="-220663"/>
            <a:r>
              <a:rPr lang="pl-PL" sz="2800" b="1" dirty="0"/>
              <a:t>Karty RFID/NFC</a:t>
            </a:r>
            <a:r>
              <a:rPr lang="pl-PL" sz="2800" dirty="0"/>
              <a:t>: Elektroniczne karty (breloczki) zbliżeniowe, które użytkownicy przykładają do czytnika w celu uzyskania dostępu. Są łatwe w użyciu i szeroko stosowane w biurach.</a:t>
            </a:r>
          </a:p>
          <a:p>
            <a:pPr marL="230188" lvl="1" indent="-220663"/>
            <a:r>
              <a:rPr lang="pl-PL" sz="2800" b="1" dirty="0"/>
              <a:t>Czytniki biometryczne</a:t>
            </a:r>
            <a:r>
              <a:rPr lang="pl-PL" sz="2800" dirty="0"/>
              <a:t>: Wykorzystują dane biometryczne, takie jak odciski palców, skany twarzy lub siatkówki, dla wyższego poziomu bezpieczeństwa.</a:t>
            </a:r>
          </a:p>
          <a:p>
            <a:pPr marL="230188" lvl="1" indent="-220663"/>
            <a:r>
              <a:rPr lang="pl-PL" sz="2800" b="1" dirty="0"/>
              <a:t>Klawiatury kodowe</a:t>
            </a:r>
            <a:r>
              <a:rPr lang="pl-PL" sz="2800" dirty="0"/>
              <a:t>: Umożliwiają wprowadzenie kodu PIN, często stosowane jako dodatkowe zabezpieczenie.</a:t>
            </a:r>
          </a:p>
          <a:p>
            <a:pPr marL="230188" lvl="1" indent="-220663"/>
            <a:r>
              <a:rPr lang="pl-PL" sz="2800" b="1" dirty="0" err="1"/>
              <a:t>Tagi</a:t>
            </a:r>
            <a:r>
              <a:rPr lang="pl-PL" sz="2800" b="1" dirty="0"/>
              <a:t> Bluetooth/Wi-Fi</a:t>
            </a:r>
            <a:r>
              <a:rPr lang="pl-PL" sz="2800" dirty="0"/>
              <a:t>: Umożliwiają dostęp za pomocą smartfonów, które komunikują się z systemem przez aplikacje mobilne.</a:t>
            </a:r>
          </a:p>
        </p:txBody>
      </p:sp>
    </p:spTree>
    <p:extLst>
      <p:ext uri="{BB962C8B-B14F-4D97-AF65-F5344CB8AC3E}">
        <p14:creationId xmlns:p14="http://schemas.microsoft.com/office/powerpoint/2010/main" val="4247165186"/>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1A7555A-9E45-8BD8-0C25-27308D0CFD8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4909CA8-D74A-6917-038B-9AF5453DD5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CB74C4C0-376B-57FB-3087-743C03266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AC93E85-9B8B-602F-FC07-4C060FA50C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22D918A-42AA-D906-7C55-4582C0703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5D3B6ED-B4E3-D8C5-A396-7C3ADC4BD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1502020-79E1-4081-BB48-C29839280335}"/>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6" name="Tytuł 1">
            <a:extLst>
              <a:ext uri="{FF2B5EF4-FFF2-40B4-BE49-F238E27FC236}">
                <a16:creationId xmlns:a16="http://schemas.microsoft.com/office/drawing/2014/main" id="{B5B6AC7E-C61C-D4C0-7A88-3C0CE18E88F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Komponenty systemów kontroli dostępu</a:t>
            </a:r>
          </a:p>
        </p:txBody>
      </p:sp>
      <p:sp>
        <p:nvSpPr>
          <p:cNvPr id="7" name="Rectangle 2">
            <a:extLst>
              <a:ext uri="{FF2B5EF4-FFF2-40B4-BE49-F238E27FC236}">
                <a16:creationId xmlns:a16="http://schemas.microsoft.com/office/drawing/2014/main" id="{645CD6FA-F3BB-0066-2677-49C2DB0280D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B3E272D3-F359-8237-4698-F56919FB46C6}"/>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Urządzenia wykonawcze</a:t>
            </a:r>
            <a:endParaRPr lang="pl-PL" dirty="0"/>
          </a:p>
          <a:p>
            <a:r>
              <a:rPr lang="pl-PL" b="1" dirty="0"/>
              <a:t>Elektrozamki</a:t>
            </a:r>
            <a:r>
              <a:rPr lang="pl-PL" dirty="0"/>
              <a:t>: Automatycznie odblokowują drzwi po pozytywnej weryfikacji użytkownika, np. po zeskanowaniu karty RFID.</a:t>
            </a:r>
          </a:p>
          <a:p>
            <a:r>
              <a:rPr lang="pl-PL" b="1" dirty="0"/>
              <a:t>Zamki elektromagnetyczne</a:t>
            </a:r>
            <a:r>
              <a:rPr lang="pl-PL" dirty="0"/>
              <a:t>: Utrzymują drzwi zamknięte, dopóki system nie zwolni blokady, stosowane w strefach o wysokim poziomie bezpieczeństwa.</a:t>
            </a:r>
          </a:p>
          <a:p>
            <a:r>
              <a:rPr lang="pl-PL" b="1" dirty="0"/>
              <a:t>Bramki obrotowe</a:t>
            </a:r>
            <a:r>
              <a:rPr lang="pl-PL" dirty="0"/>
              <a:t>: Kontrolują dostęp do dużych obiektów, takich jak parkingi czy centra handlowe.</a:t>
            </a:r>
          </a:p>
          <a:p>
            <a:r>
              <a:rPr lang="pl-PL" b="1" dirty="0"/>
              <a:t>Siłowniki drzwi automatycznych</a:t>
            </a:r>
            <a:r>
              <a:rPr lang="pl-PL" dirty="0"/>
              <a:t>: Otwierają drzwi po autoryzacji, stosowane w miejscach o dużym natężeniu ruchu.</a:t>
            </a:r>
          </a:p>
        </p:txBody>
      </p:sp>
    </p:spTree>
    <p:extLst>
      <p:ext uri="{BB962C8B-B14F-4D97-AF65-F5344CB8AC3E}">
        <p14:creationId xmlns:p14="http://schemas.microsoft.com/office/powerpoint/2010/main" val="33805076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24EFF8-4075-439D-0B49-622D30DFA25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4F34B6E-2779-3964-3AB1-9749D9B9D2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F9B2D5A-8B1E-0518-4546-4F27D89A0B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C37FE54-10BF-9EC2-7A62-4D230FAF3F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1DED665-E1E3-3BAA-5372-597BEA932D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7EDAFCC-12A4-05A4-179F-919D3FE8C2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6E82EE6-6FE5-C66E-2EB9-25B2C5706D33}"/>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58590746-D985-57C7-3094-2D7F24AA34ED}"/>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Ze względu na silne powiązanie skutków przepływu prądu z czasem przepływy, te same wartości natężenia prądu </a:t>
            </a:r>
            <a:r>
              <a:rPr lang="pl-PL" dirty="0" err="1"/>
              <a:t>rażeniowego</a:t>
            </a:r>
            <a:r>
              <a:rPr lang="pl-PL" dirty="0"/>
              <a:t> ale przepływające w różnych czasach mogą powodować zupełnie różne skutki. Dłuższe czasy przepływu prądu przez ciało ludzkie najczęściej skutkują migotaniem komór serca oraz skutkami cieplnymi. Natomiast na podstawie przeprowadzonych badań udowodniono, że przy przepływie prądów </a:t>
            </a:r>
            <a:r>
              <a:rPr lang="pl-PL" dirty="0" err="1"/>
              <a:t>rażeniowych</a:t>
            </a:r>
            <a:r>
              <a:rPr lang="pl-PL" dirty="0"/>
              <a:t> w czasie poniżej 0,2 s migotanie komór serca występuje bardzo rzadko, natomiast przy czasach powyżej 1 s bardzo często.</a:t>
            </a:r>
          </a:p>
        </p:txBody>
      </p:sp>
      <p:sp>
        <p:nvSpPr>
          <p:cNvPr id="6" name="Tytuł 1">
            <a:extLst>
              <a:ext uri="{FF2B5EF4-FFF2-40B4-BE49-F238E27FC236}">
                <a16:creationId xmlns:a16="http://schemas.microsoft.com/office/drawing/2014/main" id="{6FCB2D69-727E-C245-2E04-CFA60F56B2D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Skutki przepływu przez ciało człowieka</a:t>
            </a:r>
          </a:p>
        </p:txBody>
      </p:sp>
      <p:sp>
        <p:nvSpPr>
          <p:cNvPr id="7" name="Rectangle 2">
            <a:extLst>
              <a:ext uri="{FF2B5EF4-FFF2-40B4-BE49-F238E27FC236}">
                <a16:creationId xmlns:a16="http://schemas.microsoft.com/office/drawing/2014/main" id="{BD98B37D-5424-B497-5D38-F6EC515F529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24FF058C-B473-445F-1D9E-1A14D608D79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37207106"/>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390575-96CC-2C50-5BA4-2B0181046C4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C34ABF8-C9B7-B5EB-850C-C9782A70A8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4F004E51-9088-F5B3-5742-CF64C3D682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A9F6B41-7D0C-973E-671E-37447CBF9A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CA83248-7B76-F864-6052-5B2C1A7D9E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147002A-1DDF-3A42-B1F6-F68FA405F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D5FFBE8F-3DAB-027F-C0E7-00E0E8F03E88}"/>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6" name="Tytuł 1">
            <a:extLst>
              <a:ext uri="{FF2B5EF4-FFF2-40B4-BE49-F238E27FC236}">
                <a16:creationId xmlns:a16="http://schemas.microsoft.com/office/drawing/2014/main" id="{58120212-0F08-2A91-F1CF-91BE9733315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Komponenty systemów kontroli dostępu</a:t>
            </a:r>
          </a:p>
        </p:txBody>
      </p:sp>
      <p:sp>
        <p:nvSpPr>
          <p:cNvPr id="7" name="Rectangle 2">
            <a:extLst>
              <a:ext uri="{FF2B5EF4-FFF2-40B4-BE49-F238E27FC236}">
                <a16:creationId xmlns:a16="http://schemas.microsoft.com/office/drawing/2014/main" id="{30567CCB-FE8F-EA2F-8AA0-572D7F91B48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FC15A9CB-72B1-1A45-749F-A93B78942BFE}"/>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Sterowniki i serwery</a:t>
            </a:r>
            <a:endParaRPr lang="pl-PL" dirty="0"/>
          </a:p>
          <a:p>
            <a:pPr marL="230188" lvl="1" indent="-230188"/>
            <a:r>
              <a:rPr lang="pl-PL" sz="2800" b="1" dirty="0"/>
              <a:t>Sterowniki kontroli dostępu</a:t>
            </a:r>
            <a:r>
              <a:rPr lang="pl-PL" sz="2800" dirty="0"/>
              <a:t>: Przetwarzają dane z urządzeń identyfikacyjnych i wysyłają polecenia do urządzeń wykonawczych, np. odblokowując drzwi.</a:t>
            </a:r>
          </a:p>
          <a:p>
            <a:pPr marL="230188" lvl="1" indent="-230188"/>
            <a:r>
              <a:rPr lang="pl-PL" sz="2800" b="1" dirty="0"/>
              <a:t>Serwery ACS</a:t>
            </a:r>
            <a:r>
              <a:rPr lang="pl-PL" sz="2800" dirty="0"/>
              <a:t>: Centralne jednostki przechowujące bazy danych użytkowników, logi dostępu oraz konfiguracje systemu.</a:t>
            </a:r>
          </a:p>
          <a:p>
            <a:pPr marL="0" indent="0">
              <a:buNone/>
            </a:pPr>
            <a:r>
              <a:rPr lang="pl-PL" b="1" dirty="0"/>
              <a:t>Oprogramowanie zarządzania</a:t>
            </a:r>
            <a:endParaRPr lang="pl-PL" dirty="0"/>
          </a:p>
          <a:p>
            <a:pPr marL="230188" lvl="1" indent="-230188"/>
            <a:r>
              <a:rPr lang="pl-PL" sz="2800" dirty="0"/>
              <a:t>Interfejsy graficzne umożliwiają administratorom konfigurację uprawnień, generowanie raportów oraz zdalne zarządzanie systemem.</a:t>
            </a:r>
          </a:p>
          <a:p>
            <a:pPr marL="230188" lvl="1" indent="-230188"/>
            <a:r>
              <a:rPr lang="pl-PL" sz="2800" dirty="0"/>
              <a:t>Aplikacje mobilne pozwalają użytkownikom na zdalne sterowanie dostępem, np. otwieranie drzwi za pomocą </a:t>
            </a:r>
            <a:r>
              <a:rPr lang="pl-PL" sz="2800" dirty="0" err="1"/>
              <a:t>smartfona</a:t>
            </a:r>
            <a:r>
              <a:rPr lang="pl-PL" sz="2800" dirty="0"/>
              <a:t>.</a:t>
            </a:r>
          </a:p>
        </p:txBody>
      </p:sp>
    </p:spTree>
    <p:extLst>
      <p:ext uri="{BB962C8B-B14F-4D97-AF65-F5344CB8AC3E}">
        <p14:creationId xmlns:p14="http://schemas.microsoft.com/office/powerpoint/2010/main" val="1422434444"/>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5C7F15A-6FA4-59CC-4DC0-939383B00E5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9C32DA6-2009-20B4-6428-186EB7FBB4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9F8A5CB-A83B-B58E-7F36-D463CE40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DAF6290B-57C4-CDF1-C962-5193CC0036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9B052C0-14FA-6651-C00A-1A83EEED0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F1EBD7B-137D-EEE4-2714-D1CD58C495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5C6D4645-746D-42CD-9AE9-D51D3CE92677}"/>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6" name="Tytuł 1">
            <a:extLst>
              <a:ext uri="{FF2B5EF4-FFF2-40B4-BE49-F238E27FC236}">
                <a16:creationId xmlns:a16="http://schemas.microsoft.com/office/drawing/2014/main" id="{D6C9150A-6173-55C8-6239-772433A16F2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Komponenty systemów kontroli dostępu</a:t>
            </a:r>
          </a:p>
        </p:txBody>
      </p:sp>
      <p:sp>
        <p:nvSpPr>
          <p:cNvPr id="7" name="Rectangle 2">
            <a:extLst>
              <a:ext uri="{FF2B5EF4-FFF2-40B4-BE49-F238E27FC236}">
                <a16:creationId xmlns:a16="http://schemas.microsoft.com/office/drawing/2014/main" id="{745ECE4A-962D-0CD5-68FD-5FD8E575D66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0015A68E-4ACC-25AA-AC59-9A1E771AAB53}"/>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Czujniki i urządzenia wspierające</a:t>
            </a:r>
            <a:endParaRPr lang="pl-PL" dirty="0"/>
          </a:p>
          <a:p>
            <a:r>
              <a:rPr lang="pl-PL" b="1" dirty="0"/>
              <a:t>Czujniki otwarcia drzwi</a:t>
            </a:r>
            <a:r>
              <a:rPr lang="pl-PL" dirty="0"/>
              <a:t>: Monitorują, czy drzwi są otwarte lub zamknięte, sygnalizując potencjalne naruszenia.</a:t>
            </a:r>
          </a:p>
          <a:p>
            <a:r>
              <a:rPr lang="pl-PL" b="1" dirty="0"/>
              <a:t>Czujniki obecności</a:t>
            </a:r>
            <a:r>
              <a:rPr lang="pl-PL" dirty="0"/>
              <a:t>: Wykrywają osoby w strefach chronionych, wspomagając systemy bezpieczeństwa.</a:t>
            </a:r>
          </a:p>
        </p:txBody>
      </p:sp>
    </p:spTree>
    <p:extLst>
      <p:ext uri="{BB962C8B-B14F-4D97-AF65-F5344CB8AC3E}">
        <p14:creationId xmlns:p14="http://schemas.microsoft.com/office/powerpoint/2010/main" val="3418580692"/>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77E344-0304-4DB7-DDC1-C5225D24B5F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95ADF59-77F2-3047-4ED6-9D1C63364E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3767D217-DBEB-9B23-A022-2586D9290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7914C16-A146-8357-5987-2631E9A690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226DF31-7F25-8C4A-D0A8-08C60279D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D47CAFA-8FE5-A7FE-704A-5217860685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50BEF3BC-FB1A-4C37-E7B2-9D93FCDD10D0}"/>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6" name="Tytuł 1">
            <a:extLst>
              <a:ext uri="{FF2B5EF4-FFF2-40B4-BE49-F238E27FC236}">
                <a16:creationId xmlns:a16="http://schemas.microsoft.com/office/drawing/2014/main" id="{7CB362E6-F58D-5278-7C27-19F9EC097C8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Funkcje systemów kontroli dostępu</a:t>
            </a:r>
          </a:p>
        </p:txBody>
      </p:sp>
      <p:sp>
        <p:nvSpPr>
          <p:cNvPr id="7" name="Rectangle 2">
            <a:extLst>
              <a:ext uri="{FF2B5EF4-FFF2-40B4-BE49-F238E27FC236}">
                <a16:creationId xmlns:a16="http://schemas.microsoft.com/office/drawing/2014/main" id="{B9320517-2FD3-BE8C-F1AD-35805A817A3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A10BAAD4-241F-50DD-0634-681F9F55FCB0}"/>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Systemy kontroli dostępu w budynkach inteligentnych oferują szeroki zakres funkcji, które zwiększają bezpieczeństwo i efektywność zarządzania:</a:t>
            </a:r>
          </a:p>
          <a:p>
            <a:r>
              <a:rPr lang="pl-PL" b="1" dirty="0"/>
              <a:t>Identyfikacja i autoryzacja</a:t>
            </a:r>
            <a:br>
              <a:rPr lang="pl-PL" dirty="0"/>
            </a:br>
            <a:r>
              <a:rPr lang="pl-PL" dirty="0"/>
              <a:t>System weryfikuje tożsamość użytkowników za pomocą kart, kodów PIN, danych biometrycznych lub smartfonów, przyznając dostęp tylko autoryzowanym osobom.</a:t>
            </a:r>
          </a:p>
          <a:p>
            <a:r>
              <a:rPr lang="pl-PL" b="1" dirty="0"/>
              <a:t>Zarządzanie strefami dostępu</a:t>
            </a:r>
            <a:br>
              <a:rPr lang="pl-PL" dirty="0"/>
            </a:br>
            <a:r>
              <a:rPr lang="pl-PL" dirty="0"/>
              <a:t>Budynek jest podzielony na strefy (np. biura, serwerownie, parkingi), a system określa, </a:t>
            </a:r>
            <a:r>
              <a:rPr lang="pl-PL" b="1" dirty="0"/>
              <a:t>kto i kiedy </a:t>
            </a:r>
            <a:r>
              <a:rPr lang="pl-PL" dirty="0"/>
              <a:t>może wejść do danej strefy, np. pracownicy biurowi mają dostęp do swoich pięter, ale nie do serwerowni. Lub dostęp do swojego piętra ale tylko w czasie pracy. Ewentualnie mają dostęp do jakiegoś pomieszczenia ale tylko jednorazowo w celu zrealizowania zadania.</a:t>
            </a:r>
          </a:p>
        </p:txBody>
      </p:sp>
    </p:spTree>
    <p:extLst>
      <p:ext uri="{BB962C8B-B14F-4D97-AF65-F5344CB8AC3E}">
        <p14:creationId xmlns:p14="http://schemas.microsoft.com/office/powerpoint/2010/main" val="2035545459"/>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99F8F39-12D7-92ED-E032-ED8AEC36AF3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8197197-240D-9955-2F45-81F071C0BE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4D47E31-2947-0C39-23FF-3A6B2AF631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C202B12-8B39-F220-99BC-61CC4FCD22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AA62137-9E54-5CEA-4AA1-F091490197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3E1B17B-51EF-A79F-3269-846F46453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5FE453E-BD3A-F093-EF5E-EB00F24BBEE2}"/>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6" name="Tytuł 1">
            <a:extLst>
              <a:ext uri="{FF2B5EF4-FFF2-40B4-BE49-F238E27FC236}">
                <a16:creationId xmlns:a16="http://schemas.microsoft.com/office/drawing/2014/main" id="{B8AABF1E-CD12-9D00-6E6F-75413BFBB7F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Funkcje systemów kontroli dostępu</a:t>
            </a:r>
          </a:p>
        </p:txBody>
      </p:sp>
      <p:sp>
        <p:nvSpPr>
          <p:cNvPr id="7" name="Rectangle 2">
            <a:extLst>
              <a:ext uri="{FF2B5EF4-FFF2-40B4-BE49-F238E27FC236}">
                <a16:creationId xmlns:a16="http://schemas.microsoft.com/office/drawing/2014/main" id="{7983FD6D-4230-61D6-6E4F-27A4FC53394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92335293-5849-E15C-BECD-60CF8C7F5368}"/>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Rejestracja zdarzeń</a:t>
            </a:r>
            <a:br>
              <a:rPr lang="pl-PL" dirty="0"/>
            </a:br>
            <a:r>
              <a:rPr lang="pl-PL" dirty="0"/>
              <a:t>System zapisuje wszystkie próby dostępu, w tym czas, miejsce i tożsamość użytkownika, co pozwala na analizę incydentów lub audyt bezpieczeństwa.</a:t>
            </a:r>
          </a:p>
          <a:p>
            <a:r>
              <a:rPr lang="pl-PL" b="1" dirty="0"/>
              <a:t>Zdalne zarządzanie</a:t>
            </a:r>
            <a:br>
              <a:rPr lang="pl-PL" dirty="0"/>
            </a:br>
            <a:r>
              <a:rPr lang="pl-PL" dirty="0"/>
              <a:t>Administratorzy mogą zmieniać uprawnienia, blokować dostęp lub monitorować system w czasie rzeczywistym za pomocą oprogramowania BMS lub aplikacji mobilnych.</a:t>
            </a:r>
          </a:p>
          <a:p>
            <a:r>
              <a:rPr lang="pl-PL" b="1" dirty="0"/>
              <a:t>Reakcja na sytuacje awaryjne</a:t>
            </a:r>
            <a:br>
              <a:rPr lang="pl-PL" dirty="0"/>
            </a:br>
            <a:r>
              <a:rPr lang="pl-PL" dirty="0"/>
              <a:t>W przypadku pożaru lub innego zagrożenia system może automatycznie odblokować wszystkie drzwi, ułatwiając ewakuację.</a:t>
            </a:r>
          </a:p>
        </p:txBody>
      </p:sp>
    </p:spTree>
    <p:extLst>
      <p:ext uri="{BB962C8B-B14F-4D97-AF65-F5344CB8AC3E}">
        <p14:creationId xmlns:p14="http://schemas.microsoft.com/office/powerpoint/2010/main" val="3837577650"/>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C891AE-0A79-4306-E6AF-03CC79D3462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57E8C2F-49E6-68B1-B888-61F4814EE0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554EAA4-A23F-724B-E730-C0572834DD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4C7D4D6-E043-1376-46D8-E2B2CBF94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E1E053A-89ED-2F85-045D-291010D9F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7F8AF2E-F82C-19E1-FC40-BA54434B15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C8CB053-6FC5-8B41-62E8-BBF20C441264}"/>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6" name="Tytuł 1">
            <a:extLst>
              <a:ext uri="{FF2B5EF4-FFF2-40B4-BE49-F238E27FC236}">
                <a16:creationId xmlns:a16="http://schemas.microsoft.com/office/drawing/2014/main" id="{4E061056-9EE9-8294-23D3-19DA601C74B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Funkcje systemów kontroli dostępu</a:t>
            </a:r>
          </a:p>
        </p:txBody>
      </p:sp>
      <p:sp>
        <p:nvSpPr>
          <p:cNvPr id="7" name="Rectangle 2">
            <a:extLst>
              <a:ext uri="{FF2B5EF4-FFF2-40B4-BE49-F238E27FC236}">
                <a16:creationId xmlns:a16="http://schemas.microsoft.com/office/drawing/2014/main" id="{0F1F01A8-F2DC-74BB-5642-D88E05A3E6B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96D50BA1-58E8-D7B2-2F21-28B1A84AD727}"/>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Integracja z innymi systemami</a:t>
            </a:r>
            <a:br>
              <a:rPr lang="pl-PL" dirty="0"/>
            </a:br>
            <a:r>
              <a:rPr lang="pl-PL" dirty="0"/>
              <a:t>Kontrola dostępu współpracuje z monitoringiem wizyjnym, alarmami przeciwpożarowymi czy systemami HVAC, np. włączając oświetlenie w pomieszczeniu po autoryzowanym wejściu, dostosowując temperaturę nawet do indywidualny preferencji pracownika, ustawiając odpowiednie parametry wentylacji w oparciu o liczbę pracowników będących aktualnie w strefie.</a:t>
            </a:r>
          </a:p>
          <a:p>
            <a:r>
              <a:rPr lang="pl-PL" b="1" dirty="0"/>
              <a:t>Zarządzanie energią</a:t>
            </a:r>
          </a:p>
          <a:p>
            <a:pPr marL="230188" indent="0">
              <a:buNone/>
            </a:pPr>
            <a:r>
              <a:rPr lang="pl-PL" dirty="0"/>
              <a:t>System dostosowuje zużycie energii w zależności od obecności osób, np. wyłączając HVAC w pustych strefach, lub regulując wydajność. W rozwiązaniach wyposażonych w moduły analizy i uczenia, można określić trendy i predykcyjnie sterować systemami HVAC i nie tylko.</a:t>
            </a:r>
          </a:p>
        </p:txBody>
      </p:sp>
    </p:spTree>
    <p:extLst>
      <p:ext uri="{BB962C8B-B14F-4D97-AF65-F5344CB8AC3E}">
        <p14:creationId xmlns:p14="http://schemas.microsoft.com/office/powerpoint/2010/main" val="4199927191"/>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84A564D-5B4E-A34F-3746-76358B985D2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7A255E5-F55B-C0AC-2E7F-9ADCE9698D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5D47351-6C69-BB24-80CF-83CFA31991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068B4AEB-E0E5-F446-C6CE-F6D363590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F4890BF-8DCF-C391-F678-F29EBC726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CF0EF6F-5009-27AA-BC0C-2FD57E90C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6402DE7-7231-B058-B238-D42EC0DEC9EF}"/>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6" name="Tytuł 1">
            <a:extLst>
              <a:ext uri="{FF2B5EF4-FFF2-40B4-BE49-F238E27FC236}">
                <a16:creationId xmlns:a16="http://schemas.microsoft.com/office/drawing/2014/main" id="{9E6A6AAE-141D-EE17-73E9-91379AE28A5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Systemy alarmowe - włamaniowe</a:t>
            </a:r>
          </a:p>
        </p:txBody>
      </p:sp>
      <p:sp>
        <p:nvSpPr>
          <p:cNvPr id="7" name="Rectangle 2">
            <a:extLst>
              <a:ext uri="{FF2B5EF4-FFF2-40B4-BE49-F238E27FC236}">
                <a16:creationId xmlns:a16="http://schemas.microsoft.com/office/drawing/2014/main" id="{CC1359C9-E012-8079-ED82-43964FF3FDC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55F17AB5-F21A-D3CC-5332-9CADEF18FFAF}"/>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Systemy alarmowe włamaniowe są kluczowym elementem systemów bezpieczeństwa, których celem jest ochrona ludzi, mienia i danych przed nieautoryzowanym dostępem, kradzieżą czy wandalizmem. W inteligentnych budynkach te systemy nie działają w izolacji – są zintegrowane z innymi technologiami, takimi jak systemy zarządzania budynkiem (BMS), monitoring wizyjny czy kontrola dostępu, tworząc kompleksową sieć ochrony. Ich zadaniem jest nie tylko wykrywanie zagrożeń, ale także szybkie reagowanie i minimalizowanie skutków incydentów.</a:t>
            </a:r>
          </a:p>
        </p:txBody>
      </p:sp>
    </p:spTree>
    <p:extLst>
      <p:ext uri="{BB962C8B-B14F-4D97-AF65-F5344CB8AC3E}">
        <p14:creationId xmlns:p14="http://schemas.microsoft.com/office/powerpoint/2010/main" val="1433203796"/>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9E274C-CB51-6A2E-F9EA-D726E616C28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811AA08-33B1-F108-1901-9384EC4065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08D7A691-B9F4-4C0E-B264-CC1E489035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D1D8F814-91DB-E68F-7979-1DF9D26D8D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5808508-6BBE-4B75-5824-18B3C0D82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F2FCF3A-3DF7-04DB-5DD4-E1D1193632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6E8A1877-9F0B-F5B0-FAE7-019BCE644D38}"/>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6" name="Tytuł 1">
            <a:extLst>
              <a:ext uri="{FF2B5EF4-FFF2-40B4-BE49-F238E27FC236}">
                <a16:creationId xmlns:a16="http://schemas.microsoft.com/office/drawing/2014/main" id="{5B9741D6-DEE2-0248-4FAA-EE27B24678D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Systemy alarmowe – włamaniowe - Rola</a:t>
            </a:r>
          </a:p>
        </p:txBody>
      </p:sp>
      <p:sp>
        <p:nvSpPr>
          <p:cNvPr id="7" name="Rectangle 2">
            <a:extLst>
              <a:ext uri="{FF2B5EF4-FFF2-40B4-BE49-F238E27FC236}">
                <a16:creationId xmlns:a16="http://schemas.microsoft.com/office/drawing/2014/main" id="{FBC21097-01FA-4A68-375D-B8AFCB0E091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18DABB35-3F68-48B0-3EFE-3E477DC190EA}"/>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Alarmy włamaniowe pełnią trzy podstawowe funkcje w ramach systemów bezpieczeństwa:</a:t>
            </a:r>
          </a:p>
          <a:p>
            <a:r>
              <a:rPr lang="pl-PL" b="1" dirty="0"/>
              <a:t>Wykrywanie</a:t>
            </a:r>
            <a:r>
              <a:rPr lang="pl-PL" dirty="0"/>
              <a:t>: Identyfikują nieautoryzowany dostęp lub próby włamania do chronionych stref.</a:t>
            </a:r>
          </a:p>
          <a:p>
            <a:r>
              <a:rPr lang="pl-PL" b="1" dirty="0"/>
              <a:t>Powiadamianie</a:t>
            </a:r>
            <a:r>
              <a:rPr lang="pl-PL" dirty="0"/>
              <a:t>: Informują odpowiednie osoby (właścicieli, ochronę, służby) o zagrożeniu.</a:t>
            </a:r>
          </a:p>
          <a:p>
            <a:r>
              <a:rPr lang="pl-PL" b="1" dirty="0"/>
              <a:t>Odstraszanie</a:t>
            </a:r>
            <a:r>
              <a:rPr lang="pl-PL" dirty="0"/>
              <a:t>: Dźwiękowe i wizualne sygnały alarmowe zniechęcają intruzów do dalszego działania.</a:t>
            </a:r>
          </a:p>
          <a:p>
            <a:pPr marL="0" indent="0">
              <a:buNone/>
            </a:pPr>
            <a:r>
              <a:rPr lang="pl-PL" dirty="0"/>
              <a:t>W kontekście inteligentnych budynków ich rola jest rozszerzona o współpracę z innymi systemami, co pozwala na bardziej zaawansowane i zautomatyzowane reakcje na zagrożenia.</a:t>
            </a:r>
          </a:p>
        </p:txBody>
      </p:sp>
    </p:spTree>
    <p:extLst>
      <p:ext uri="{BB962C8B-B14F-4D97-AF65-F5344CB8AC3E}">
        <p14:creationId xmlns:p14="http://schemas.microsoft.com/office/powerpoint/2010/main" val="2648571289"/>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1B65BC-A4E1-284E-DD36-7BA8EF224CF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97ACBD3-86CF-6775-2593-102F66C63D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47ACE79E-4D58-CF19-7C4A-566F7CE5F6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7218A727-381E-B0CF-33DC-69E7748DEB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C2D7726-A770-A883-0C91-F2E995B67C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319D3E9-4874-C21B-E33D-64538222AA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A869E0A3-B126-0AAD-9114-932CF4FFBBA8}"/>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6" name="Tytuł 1">
            <a:extLst>
              <a:ext uri="{FF2B5EF4-FFF2-40B4-BE49-F238E27FC236}">
                <a16:creationId xmlns:a16="http://schemas.microsoft.com/office/drawing/2014/main" id="{BC447020-96A7-1373-6528-A979CF2612B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Systemy alarmowe – włamaniowe - komponenty</a:t>
            </a:r>
          </a:p>
        </p:txBody>
      </p:sp>
      <p:sp>
        <p:nvSpPr>
          <p:cNvPr id="7" name="Rectangle 2">
            <a:extLst>
              <a:ext uri="{FF2B5EF4-FFF2-40B4-BE49-F238E27FC236}">
                <a16:creationId xmlns:a16="http://schemas.microsoft.com/office/drawing/2014/main" id="{5266C512-67C8-2BC0-7FDF-BC13A6797B1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FB671008-1E8A-48C1-3037-9D2C8CF92109}"/>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Systemy alarmowe włamaniowe opierają się na szeregu urządzeń, które wspólnie tworzą sieć bezpieczeństwa:</a:t>
            </a:r>
          </a:p>
          <a:p>
            <a:pPr marL="0" indent="0">
              <a:buNone/>
            </a:pPr>
            <a:r>
              <a:rPr lang="pl-PL" b="1" dirty="0"/>
              <a:t>Czujniki i detektory:</a:t>
            </a:r>
          </a:p>
          <a:p>
            <a:r>
              <a:rPr lang="pl-PL" b="1" dirty="0"/>
              <a:t>Czujniki ruchu</a:t>
            </a:r>
            <a:r>
              <a:rPr lang="pl-PL" dirty="0"/>
              <a:t>: Wykorzystują podczerwień, mikrofale lub ultradźwięki do wykrywania ruchu. W systemach bezpieczeństwa są często kalibrowane, by ignorować zwierzęta, co zmniejsza fałszywe alarmy.</a:t>
            </a:r>
          </a:p>
          <a:p>
            <a:r>
              <a:rPr lang="pl-PL" b="1" dirty="0"/>
              <a:t>Czujniki otwarcia drzwi/okien</a:t>
            </a:r>
            <a:r>
              <a:rPr lang="pl-PL" dirty="0"/>
              <a:t>: Magnetyczne czujniki sygnalizują otwarcie wejść, co jest podstawowym mechanizmem wykrywania włamań.</a:t>
            </a:r>
          </a:p>
          <a:p>
            <a:r>
              <a:rPr lang="pl-PL" b="1" dirty="0"/>
              <a:t>Czujniki zbicia szyby</a:t>
            </a:r>
            <a:r>
              <a:rPr lang="pl-PL" dirty="0"/>
              <a:t>: Reagują na dźwięk tłuczonego szkła, chroniąc przed wtargnięciem przez okna.</a:t>
            </a:r>
          </a:p>
          <a:p>
            <a:r>
              <a:rPr lang="pl-PL" b="1" dirty="0"/>
              <a:t>Czujniki wibracji</a:t>
            </a:r>
            <a:r>
              <a:rPr lang="pl-PL" dirty="0"/>
              <a:t>: Wykrywają drgania spowodowane wyważaniem czy wierceniem, zwiększając czułość systemu.</a:t>
            </a:r>
          </a:p>
        </p:txBody>
      </p:sp>
    </p:spTree>
    <p:extLst>
      <p:ext uri="{BB962C8B-B14F-4D97-AF65-F5344CB8AC3E}">
        <p14:creationId xmlns:p14="http://schemas.microsoft.com/office/powerpoint/2010/main" val="485472379"/>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853D87-930D-65E5-F067-5DCABA60032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8C657A6-AC58-69F4-0C8D-9207E4D8A3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C5934C38-0C11-44CB-7989-DE7ECE06D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0CBEF683-E49B-8BC6-21E3-6F523A405D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F520706-0EEE-32E9-642D-92A2990E5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619970F-6B5B-51B9-EF17-D6E48A9D72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FAF8C1D-C289-E4AC-7AD6-6D496B6C99DA}"/>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6" name="Tytuł 1">
            <a:extLst>
              <a:ext uri="{FF2B5EF4-FFF2-40B4-BE49-F238E27FC236}">
                <a16:creationId xmlns:a16="http://schemas.microsoft.com/office/drawing/2014/main" id="{8CAB4F10-0109-C1F1-D7F4-2F0F2627917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Systemy alarmowe – włamaniowe - alarmowanie</a:t>
            </a:r>
          </a:p>
        </p:txBody>
      </p:sp>
      <p:sp>
        <p:nvSpPr>
          <p:cNvPr id="7" name="Rectangle 2">
            <a:extLst>
              <a:ext uri="{FF2B5EF4-FFF2-40B4-BE49-F238E27FC236}">
                <a16:creationId xmlns:a16="http://schemas.microsoft.com/office/drawing/2014/main" id="{4C74DD29-630C-19B4-4471-0ED489C7FE8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D9BB0668-9041-98F2-4A5E-B3B6D76312DF}"/>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Syreny i komunikaty głosowe</a:t>
            </a:r>
            <a:r>
              <a:rPr lang="pl-PL" dirty="0"/>
              <a:t>: Głośne sygnały dźwiękowe odstraszają intruzów i alarmują otoczenie.</a:t>
            </a:r>
          </a:p>
          <a:p>
            <a:r>
              <a:rPr lang="pl-PL" b="1" dirty="0"/>
              <a:t>Powiadomienia zdalne</a:t>
            </a:r>
            <a:r>
              <a:rPr lang="pl-PL" dirty="0"/>
              <a:t>: SMS, e-mail lub alerty w aplikacjach mobilnych informują użytkowników w czasie rzeczywistym.</a:t>
            </a:r>
          </a:p>
          <a:p>
            <a:r>
              <a:rPr lang="pl-PL" b="1" dirty="0"/>
              <a:t>Integracja z monitoringiem</a:t>
            </a:r>
            <a:r>
              <a:rPr lang="pl-PL" dirty="0"/>
              <a:t>: Kamery automatycznie nagrywają zdarzenie, wspierając identyfikację sprawcy.</a:t>
            </a:r>
          </a:p>
          <a:p>
            <a:r>
              <a:rPr lang="pl-PL" b="1" dirty="0"/>
              <a:t>Blokady fizyczne</a:t>
            </a:r>
            <a:r>
              <a:rPr lang="pl-PL" dirty="0"/>
              <a:t>: Automatyczne zamykanie drzwi lub bram utrudnia intruzowi poruszanie się po budynku.</a:t>
            </a:r>
          </a:p>
        </p:txBody>
      </p:sp>
    </p:spTree>
    <p:extLst>
      <p:ext uri="{BB962C8B-B14F-4D97-AF65-F5344CB8AC3E}">
        <p14:creationId xmlns:p14="http://schemas.microsoft.com/office/powerpoint/2010/main" val="289449267"/>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909412-813C-E743-F8BB-A390175A48D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C80FA66-A50F-7285-C881-E449882375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E188FB1-2DC1-01A7-B9EB-A04872CAD6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400D29D-83FE-B790-115E-E84BB0CD8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977C000-ED20-C3FD-E4EB-D9071F4F0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E932892-7EF0-D3E6-B95C-934F6206A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79A751C-8434-B99D-389E-F39FD5E765CD}"/>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6" name="Tytuł 1">
            <a:extLst>
              <a:ext uri="{FF2B5EF4-FFF2-40B4-BE49-F238E27FC236}">
                <a16:creationId xmlns:a16="http://schemas.microsoft.com/office/drawing/2014/main" id="{90425258-3729-C9C3-5AC2-E10222234EF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Systemy alarmowe – włamaniowe - integracja</a:t>
            </a:r>
          </a:p>
        </p:txBody>
      </p:sp>
      <p:sp>
        <p:nvSpPr>
          <p:cNvPr id="7" name="Rectangle 2">
            <a:extLst>
              <a:ext uri="{FF2B5EF4-FFF2-40B4-BE49-F238E27FC236}">
                <a16:creationId xmlns:a16="http://schemas.microsoft.com/office/drawing/2014/main" id="{08C6F2D5-DF97-6310-D1A3-7B6E18F6A9D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335478D9-A0CD-419B-EF36-CBD0DCEEB966}"/>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W inteligentnych budynkach systemy alarmowe włamaniowe są częścią szerszego ekosystemu bezpieczeństwa, zarządzanego przez BMS. Taka integracja pozwala na:</a:t>
            </a:r>
          </a:p>
          <a:p>
            <a:r>
              <a:rPr lang="pl-PL" b="1" dirty="0"/>
              <a:t>Koordynację z kontrolą dostępu</a:t>
            </a:r>
            <a:r>
              <a:rPr lang="pl-PL" dirty="0"/>
              <a:t>: Systemy rozróżniają legalne wejścia (np. za pomocą kart RFID) od włamań.</a:t>
            </a:r>
          </a:p>
          <a:p>
            <a:r>
              <a:rPr lang="pl-PL" b="1" dirty="0"/>
              <a:t>Reakcję oświetleniową</a:t>
            </a:r>
            <a:r>
              <a:rPr lang="pl-PL" dirty="0"/>
              <a:t>: Włączenie świateł w zagrożonej strefie odstrasza intruzów i wspiera monitoring.</a:t>
            </a:r>
          </a:p>
          <a:p>
            <a:r>
              <a:rPr lang="pl-PL" b="1" dirty="0"/>
              <a:t>Analizę kontekstową</a:t>
            </a:r>
            <a:r>
              <a:rPr lang="pl-PL" dirty="0"/>
              <a:t>: BMS łączy dane z czujników, kamer i innych systemów, by zweryfikować alarm i uniknąć fałszywych alertów.</a:t>
            </a:r>
          </a:p>
          <a:p>
            <a:r>
              <a:rPr lang="pl-PL" b="1" dirty="0"/>
              <a:t>Automatyzację</a:t>
            </a:r>
            <a:r>
              <a:rPr lang="pl-PL" dirty="0"/>
              <a:t>: W razie włamania system może wyłączyć windy, zablokować drzwi czy powiadomić służby bez interwencji człowieka.</a:t>
            </a:r>
          </a:p>
        </p:txBody>
      </p:sp>
    </p:spTree>
    <p:extLst>
      <p:ext uri="{BB962C8B-B14F-4D97-AF65-F5344CB8AC3E}">
        <p14:creationId xmlns:p14="http://schemas.microsoft.com/office/powerpoint/2010/main" val="1744038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FF5082B-8F88-D579-D55D-2A1C4DAD813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79CAAAF-DCF5-FD93-03FB-90A057E657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17CBF05-D1AE-E737-E2FB-FB6178C1E3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D9994CF6-9720-950D-1C0C-B0E0C6B8FE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30E5127-559B-56A2-0502-6776D62098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464AAA7-0800-912A-E03C-C8FFE37335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28CCC5D-4035-333A-90D0-A29E548007D4}"/>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B2E86556-12BE-1513-3DE5-7E2B204339DF}"/>
              </a:ext>
            </a:extLst>
          </p:cNvPr>
          <p:cNvSpPr>
            <a:spLocks noGrp="1"/>
          </p:cNvSpPr>
          <p:nvPr>
            <p:ph idx="4294967295"/>
          </p:nvPr>
        </p:nvSpPr>
        <p:spPr>
          <a:xfrm>
            <a:off x="152400" y="1771048"/>
            <a:ext cx="5029200" cy="4959951"/>
          </a:xfrm>
          <a:prstGeom prst="rect">
            <a:avLst/>
          </a:prstGeom>
        </p:spPr>
        <p:txBody>
          <a:bodyPr anchor="ctr">
            <a:noAutofit/>
          </a:bodyPr>
          <a:lstStyle/>
          <a:p>
            <a:pPr marL="0" indent="0">
              <a:buNone/>
            </a:pPr>
            <a:r>
              <a:rPr lang="pl-PL" dirty="0"/>
              <a:t>Podział na strefy skutków oddziaływania prądu przemiennego o częstotliwości 50/60 </a:t>
            </a:r>
            <a:r>
              <a:rPr lang="pl-PL" dirty="0" err="1"/>
              <a:t>Hz</a:t>
            </a:r>
            <a:r>
              <a:rPr lang="pl-PL" dirty="0"/>
              <a:t> na ciało ludzkie, na drodze lewa ręka.</a:t>
            </a:r>
          </a:p>
        </p:txBody>
      </p:sp>
      <p:sp>
        <p:nvSpPr>
          <p:cNvPr id="6" name="Tytuł 1">
            <a:extLst>
              <a:ext uri="{FF2B5EF4-FFF2-40B4-BE49-F238E27FC236}">
                <a16:creationId xmlns:a16="http://schemas.microsoft.com/office/drawing/2014/main" id="{35B32557-A7D7-E700-1297-5E2B01C838F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Skutki przepływu przez ciało człowieka</a:t>
            </a:r>
          </a:p>
        </p:txBody>
      </p:sp>
      <p:sp>
        <p:nvSpPr>
          <p:cNvPr id="7" name="Rectangle 2">
            <a:extLst>
              <a:ext uri="{FF2B5EF4-FFF2-40B4-BE49-F238E27FC236}">
                <a16:creationId xmlns:a16="http://schemas.microsoft.com/office/drawing/2014/main" id="{EB22E158-18B0-8987-AB61-A97C4780E3C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312A494C-4733-112F-2068-FFDBC962E067}"/>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FF5D970A-F6B6-858A-25E0-0F88D618F5A0}"/>
              </a:ext>
            </a:extLst>
          </p:cNvPr>
          <p:cNvPicPr/>
          <p:nvPr/>
        </p:nvPicPr>
        <p:blipFill>
          <a:blip r:embed="rId3"/>
          <a:stretch>
            <a:fillRect/>
          </a:stretch>
        </p:blipFill>
        <p:spPr>
          <a:xfrm>
            <a:off x="5064420" y="2281140"/>
            <a:ext cx="7088520" cy="4449859"/>
          </a:xfrm>
          <a:prstGeom prst="rect">
            <a:avLst/>
          </a:prstGeom>
        </p:spPr>
      </p:pic>
    </p:spTree>
    <p:extLst>
      <p:ext uri="{BB962C8B-B14F-4D97-AF65-F5344CB8AC3E}">
        <p14:creationId xmlns:p14="http://schemas.microsoft.com/office/powerpoint/2010/main" val="2268530165"/>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9FD6312-BC3D-8491-79F8-A0C7AB3884A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3E5A249-40BD-0051-9445-F6DB5DEED2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8F5AA8DE-E86E-3F29-55EE-E6D4E25256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A369B67-7518-A908-F05D-B80ED74D1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DB8BF39-40FB-D6C1-E7B8-3FBC37FEE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AF1710F-F998-9DAA-2E1F-7496FE44F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87BBC550-B580-3A56-1A6B-0C05304474A6}"/>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6" name="Tytuł 1">
            <a:extLst>
              <a:ext uri="{FF2B5EF4-FFF2-40B4-BE49-F238E27FC236}">
                <a16:creationId xmlns:a16="http://schemas.microsoft.com/office/drawing/2014/main" id="{71B71A69-99EC-9D0B-E8ED-18A9DDAA1E1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Systemy alarmowe – włamaniowe - ważne</a:t>
            </a:r>
          </a:p>
        </p:txBody>
      </p:sp>
      <p:sp>
        <p:nvSpPr>
          <p:cNvPr id="7" name="Rectangle 2">
            <a:extLst>
              <a:ext uri="{FF2B5EF4-FFF2-40B4-BE49-F238E27FC236}">
                <a16:creationId xmlns:a16="http://schemas.microsoft.com/office/drawing/2014/main" id="{455F182B-06B1-B7AC-AB38-19A1A5F418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3808622C-20E0-1723-98CB-82682384D5F8}"/>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Istotne jest by na etapie budowy systemów w inteligentnych budynkach brać pod uwagę integrację wszystkich systemów. Podzespoły systemu alarmowego – włamaniowego mogą być współdzielone z innymi funkcjami w systemie. Np. czujniki ruchu mogą być również wykorzystane do wykrywania obecności, czy czujniki otwarcia okna do wstrzymania pracy HVAC.</a:t>
            </a:r>
          </a:p>
        </p:txBody>
      </p:sp>
    </p:spTree>
    <p:extLst>
      <p:ext uri="{BB962C8B-B14F-4D97-AF65-F5344CB8AC3E}">
        <p14:creationId xmlns:p14="http://schemas.microsoft.com/office/powerpoint/2010/main" val="4145448984"/>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87C9BF8-7111-B8F6-2DCF-CFD4B6BB0E3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EB5A0B1-670A-48C1-7891-5926E39889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1CDDB802-9564-6E9C-100F-61B61A1B35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39C7854-570A-7A3F-F8D5-3FB0478159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4AAF9CD-5D79-EB4F-03A9-431619D5B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2290AC9-43CC-9EB5-58E7-48F82183E1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EE9992DA-CA59-0928-57BA-A3AC54FCFED5}"/>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6" name="Tytuł 1">
            <a:extLst>
              <a:ext uri="{FF2B5EF4-FFF2-40B4-BE49-F238E27FC236}">
                <a16:creationId xmlns:a16="http://schemas.microsoft.com/office/drawing/2014/main" id="{F97BDA35-AE83-5B45-E376-C82343220DF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Systemy alarmowe – pożarowe</a:t>
            </a:r>
          </a:p>
        </p:txBody>
      </p:sp>
      <p:sp>
        <p:nvSpPr>
          <p:cNvPr id="7" name="Rectangle 2">
            <a:extLst>
              <a:ext uri="{FF2B5EF4-FFF2-40B4-BE49-F238E27FC236}">
                <a16:creationId xmlns:a16="http://schemas.microsoft.com/office/drawing/2014/main" id="{A7E8C6C3-12E8-8DD8-A2C3-3BEB0304D49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4C39F619-A502-4395-F41A-D815341C76E3}"/>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Systemy alarmowe pożarowe (FAS – </a:t>
            </a:r>
            <a:r>
              <a:rPr lang="pl-PL" dirty="0" err="1"/>
              <a:t>Fire</a:t>
            </a:r>
            <a:r>
              <a:rPr lang="pl-PL" dirty="0"/>
              <a:t> Alarm Systems) odgrywają kluczową rolę w zapewnieniu bezpieczeństwa w inteligentnych budynkach. Ich integracja z systemami zarządzania budynkiem (BMS – </a:t>
            </a:r>
            <a:r>
              <a:rPr lang="pl-PL" dirty="0" err="1"/>
              <a:t>Building</a:t>
            </a:r>
            <a:r>
              <a:rPr lang="pl-PL" dirty="0"/>
              <a:t> Management Systems) pozwala na skoordynowaną i automatyczną reakcję na zagrożenia pożarowe, zwiększając ochronę ludzi i mienia. Współpracują one z innymi instalacjami, takimi jak systemy HVAC, kontrola dostępu czy monitoring, tworząc kompleksowy ekosystem bezpieczeństwa.</a:t>
            </a:r>
          </a:p>
        </p:txBody>
      </p:sp>
    </p:spTree>
    <p:extLst>
      <p:ext uri="{BB962C8B-B14F-4D97-AF65-F5344CB8AC3E}">
        <p14:creationId xmlns:p14="http://schemas.microsoft.com/office/powerpoint/2010/main" val="2636786341"/>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021ADB9-3B16-3C16-0F0A-88601A8C8D3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8165017-D6E6-291E-82ED-6E6E048465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16DE4630-E0D2-05BC-8ED5-063FF902C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5526DDD-BFE3-8645-F4E9-1D89D7F67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FAEDF86-22E5-CFA8-C1E8-49CD3C822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9C07A18-D64F-BA6F-D123-4D546D261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9E76012-1986-C97E-8B59-FBB1746C5170}"/>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6" name="Tytuł 1">
            <a:extLst>
              <a:ext uri="{FF2B5EF4-FFF2-40B4-BE49-F238E27FC236}">
                <a16:creationId xmlns:a16="http://schemas.microsoft.com/office/drawing/2014/main" id="{063F9F2F-DE9C-8CD9-6746-82ADBAEA3E6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Systemy alarmowe – pożarowe - Rola</a:t>
            </a:r>
          </a:p>
        </p:txBody>
      </p:sp>
      <p:sp>
        <p:nvSpPr>
          <p:cNvPr id="7" name="Rectangle 2">
            <a:extLst>
              <a:ext uri="{FF2B5EF4-FFF2-40B4-BE49-F238E27FC236}">
                <a16:creationId xmlns:a16="http://schemas.microsoft.com/office/drawing/2014/main" id="{70944DD6-91E2-8F60-7E74-404819B507A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EF54FA71-85C1-F07F-DC14-C14CD431D09A}"/>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Systemy FAS w ramach BMS pełnią następujące funkcje:</a:t>
            </a:r>
          </a:p>
          <a:p>
            <a:r>
              <a:rPr lang="pl-PL" b="1" dirty="0"/>
              <a:t>Wykrywanie pożaru</a:t>
            </a:r>
            <a:r>
              <a:rPr lang="pl-PL" dirty="0"/>
              <a:t>: Dzięki czujnikom dymu, temperatury czy płomieni szybko identyfikują zagrożenie.</a:t>
            </a:r>
          </a:p>
          <a:p>
            <a:r>
              <a:rPr lang="pl-PL" b="1" dirty="0"/>
              <a:t>Powiadamianie</a:t>
            </a:r>
            <a:r>
              <a:rPr lang="pl-PL" dirty="0"/>
              <a:t>: Alarmują użytkowników, zarządców oraz służby ratunkowe.</a:t>
            </a:r>
          </a:p>
          <a:p>
            <a:r>
              <a:rPr lang="pl-PL" b="1" dirty="0"/>
              <a:t>Koordynacja reakcji</a:t>
            </a:r>
            <a:r>
              <a:rPr lang="pl-PL" dirty="0"/>
              <a:t>: Automatyzują działania, takie jak odcięcie dopływu gazu, aktywacja oddymiania czy ułatwienie ewakuacji.</a:t>
            </a:r>
          </a:p>
          <a:p>
            <a:pPr marL="0" indent="0">
              <a:buNone/>
            </a:pPr>
            <a:r>
              <a:rPr lang="pl-PL" dirty="0"/>
              <a:t>Integracja z BMS pozwala na rozszerzenie tych funkcji o automatyczne zarządzanie innymi systemami budynku w sytuacjach kryzysowych.</a:t>
            </a:r>
          </a:p>
        </p:txBody>
      </p:sp>
    </p:spTree>
    <p:extLst>
      <p:ext uri="{BB962C8B-B14F-4D97-AF65-F5344CB8AC3E}">
        <p14:creationId xmlns:p14="http://schemas.microsoft.com/office/powerpoint/2010/main" val="4146354119"/>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77E2D4-AC89-5854-B27A-FC2B89C0C0A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C47DBC1-7386-4B10-5724-A755059FF5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A8B383D-6C8D-1A19-8369-672BCB673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1AF4F5D-E6C5-7E98-79CB-2DD3B511BF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F59F5AE-8826-1E1F-449E-C58472D2F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6F08874-E152-F44E-8AD5-4C5C073D39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DB16C93-FAA3-6EBB-739B-662E6D921628}"/>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6" name="Tytuł 1">
            <a:extLst>
              <a:ext uri="{FF2B5EF4-FFF2-40B4-BE49-F238E27FC236}">
                <a16:creationId xmlns:a16="http://schemas.microsoft.com/office/drawing/2014/main" id="{D34AD4BE-3BAD-475B-550A-BD0543BA399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Systemy alarmowe – pożarowe - Podzespoły</a:t>
            </a:r>
          </a:p>
        </p:txBody>
      </p:sp>
      <p:sp>
        <p:nvSpPr>
          <p:cNvPr id="7" name="Rectangle 2">
            <a:extLst>
              <a:ext uri="{FF2B5EF4-FFF2-40B4-BE49-F238E27FC236}">
                <a16:creationId xmlns:a16="http://schemas.microsoft.com/office/drawing/2014/main" id="{F9C5FC62-FAB7-6B0C-F4C4-D3F639F2584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B924E401-D9B5-F0A0-291C-FB409F6783A6}"/>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Systemy FAS opierają się na zaawansowanych urządzeniach tworzących sieć bezpieczeństwa:</a:t>
            </a:r>
          </a:p>
          <a:p>
            <a:pPr marL="0" indent="0">
              <a:buNone/>
            </a:pPr>
            <a:r>
              <a:rPr lang="pl-PL" b="1" dirty="0"/>
              <a:t>Czujniki i detektory</a:t>
            </a:r>
          </a:p>
          <a:p>
            <a:r>
              <a:rPr lang="pl-PL" b="1" dirty="0"/>
              <a:t>Czujniki dymu</a:t>
            </a:r>
            <a:r>
              <a:rPr lang="pl-PL" dirty="0"/>
              <a:t>: Reagują na obecność dymu, wykrywając pożar na wczesnym etapie.</a:t>
            </a:r>
          </a:p>
          <a:p>
            <a:r>
              <a:rPr lang="pl-PL" b="1" dirty="0"/>
              <a:t>Czujniki temperatury</a:t>
            </a:r>
            <a:r>
              <a:rPr lang="pl-PL" dirty="0"/>
              <a:t>: Sygnalizują nagły wzrost temperatury.</a:t>
            </a:r>
          </a:p>
          <a:p>
            <a:r>
              <a:rPr lang="pl-PL" b="1" dirty="0"/>
              <a:t>Czujniki płomieni</a:t>
            </a:r>
            <a:r>
              <a:rPr lang="pl-PL" dirty="0"/>
              <a:t>: Wykrywają ogień poprzez promieniowanie UV lub IR.</a:t>
            </a:r>
          </a:p>
          <a:p>
            <a:r>
              <a:rPr lang="pl-PL" b="1" dirty="0"/>
              <a:t>Czujniki gazu</a:t>
            </a:r>
            <a:r>
              <a:rPr lang="pl-PL" dirty="0"/>
              <a:t>: Monitorują stężenie gazów palnych lub toksycznych.</a:t>
            </a:r>
          </a:p>
        </p:txBody>
      </p:sp>
    </p:spTree>
    <p:extLst>
      <p:ext uri="{BB962C8B-B14F-4D97-AF65-F5344CB8AC3E}">
        <p14:creationId xmlns:p14="http://schemas.microsoft.com/office/powerpoint/2010/main" val="3679154319"/>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045467-D730-B337-2A49-BBA006F9D14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C095088-CA14-E0F8-6C9E-337ADCD1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C11A4EFA-3FBE-98BB-30AD-CD6930E905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F027A95-0C71-A1BA-3297-19082418B5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1BA00A7-07FB-6C27-4D56-E808FC869E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6DA66E7-3A35-1162-44D2-C0DB3E3F94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A5B7C93-536F-4A37-8D89-8FEDE3199C9F}"/>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6" name="Tytuł 1">
            <a:extLst>
              <a:ext uri="{FF2B5EF4-FFF2-40B4-BE49-F238E27FC236}">
                <a16:creationId xmlns:a16="http://schemas.microsoft.com/office/drawing/2014/main" id="{CF1B5002-1C56-FD57-DC02-CBCDB37102D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Systemy alarmowe – pożarowe - alarmowanie</a:t>
            </a:r>
          </a:p>
        </p:txBody>
      </p:sp>
      <p:sp>
        <p:nvSpPr>
          <p:cNvPr id="7" name="Rectangle 2">
            <a:extLst>
              <a:ext uri="{FF2B5EF4-FFF2-40B4-BE49-F238E27FC236}">
                <a16:creationId xmlns:a16="http://schemas.microsoft.com/office/drawing/2014/main" id="{D65DA584-ADB6-5772-77B6-EA43EE3D812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3FC7DA56-A82C-9007-35F1-492B62FAEAC0}"/>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Mechanizmy alarmowania</a:t>
            </a:r>
          </a:p>
          <a:p>
            <a:r>
              <a:rPr lang="pl-PL" b="1" dirty="0"/>
              <a:t>Syreny i komunikaty głosowe</a:t>
            </a:r>
            <a:r>
              <a:rPr lang="pl-PL" dirty="0"/>
              <a:t>: Emitują sygnały dźwiękowe i instrukcje ewakuacyjne.</a:t>
            </a:r>
          </a:p>
          <a:p>
            <a:r>
              <a:rPr lang="pl-PL" b="1" dirty="0"/>
              <a:t>Powiadomienia wizualne</a:t>
            </a:r>
            <a:r>
              <a:rPr lang="pl-PL" dirty="0"/>
              <a:t>: Światła stroboskopowe i znaki ewakuacyjne wskazują bezpieczne trasy.</a:t>
            </a:r>
          </a:p>
          <a:p>
            <a:r>
              <a:rPr lang="pl-PL" b="1" dirty="0"/>
              <a:t>Powiadomienia zdalne</a:t>
            </a:r>
            <a:r>
              <a:rPr lang="pl-PL" dirty="0"/>
              <a:t>: Alerty wysyłane SMS-em, e-mailem lub przez aplikacje.</a:t>
            </a:r>
          </a:p>
        </p:txBody>
      </p:sp>
    </p:spTree>
    <p:extLst>
      <p:ext uri="{BB962C8B-B14F-4D97-AF65-F5344CB8AC3E}">
        <p14:creationId xmlns:p14="http://schemas.microsoft.com/office/powerpoint/2010/main" val="649091615"/>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77021BA-03BC-9C5A-02AD-3D392BD6414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EF87CB1-4D23-0F23-1F28-73A386FE9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F0C13C9-133F-6051-6FAD-99276863BE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1E8D16D-6255-5DEE-12EA-0466C76AA4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741F168-EA30-03FA-898F-9DD3D2D66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8EC2C60-A338-01E9-4EDE-F2B55093D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7CB564BF-11E6-4C48-87C3-BCE90332012E}"/>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6" name="Tytuł 1">
            <a:extLst>
              <a:ext uri="{FF2B5EF4-FFF2-40B4-BE49-F238E27FC236}">
                <a16:creationId xmlns:a16="http://schemas.microsoft.com/office/drawing/2014/main" id="{F98449E8-E4D1-D763-DFC3-EFAD94136AF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Systemy alarmowe – pożarowe – urządzenia wykonawcze</a:t>
            </a:r>
          </a:p>
        </p:txBody>
      </p:sp>
      <p:sp>
        <p:nvSpPr>
          <p:cNvPr id="7" name="Rectangle 2">
            <a:extLst>
              <a:ext uri="{FF2B5EF4-FFF2-40B4-BE49-F238E27FC236}">
                <a16:creationId xmlns:a16="http://schemas.microsoft.com/office/drawing/2014/main" id="{4302415F-08AA-E289-77B7-CFFE63270A9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488A97C4-808D-C12B-D796-EB3EC076F43C}"/>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Urządzenia wykonawcze</a:t>
            </a:r>
          </a:p>
          <a:p>
            <a:r>
              <a:rPr lang="pl-PL" b="1" dirty="0"/>
              <a:t>Systemy oddymiania</a:t>
            </a:r>
            <a:r>
              <a:rPr lang="pl-PL" dirty="0"/>
              <a:t>: Otwierają klapy dymowe i uruchamiają wentylatory.</a:t>
            </a:r>
          </a:p>
          <a:p>
            <a:r>
              <a:rPr lang="pl-PL" b="1" dirty="0"/>
              <a:t>Systemy gaśnicze</a:t>
            </a:r>
            <a:r>
              <a:rPr lang="pl-PL" dirty="0"/>
              <a:t>: Aktywują tryskacze wodne, gazowe lub pianowe.</a:t>
            </a:r>
          </a:p>
          <a:p>
            <a:r>
              <a:rPr lang="pl-PL" b="1" dirty="0"/>
              <a:t>Sterowanie drzwiami</a:t>
            </a:r>
            <a:r>
              <a:rPr lang="pl-PL" dirty="0"/>
              <a:t>: Odblokowują wyjścia ewakuacyjne i zamykają drzwi przeciwpożarowe.</a:t>
            </a:r>
          </a:p>
        </p:txBody>
      </p:sp>
    </p:spTree>
    <p:extLst>
      <p:ext uri="{BB962C8B-B14F-4D97-AF65-F5344CB8AC3E}">
        <p14:creationId xmlns:p14="http://schemas.microsoft.com/office/powerpoint/2010/main" val="3271226005"/>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6F0B77-FADB-181D-F95F-29C45C49E11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62EAD83-E4D9-8760-27B4-919F9E43C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DE81E167-0492-EF63-3FF9-B2B4A2DFB8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FFE046B-BC38-C691-0131-62F0669C22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4DEDF26-2D7A-BAE7-E11A-F7EBE6BE05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6A1A0E9-34C7-61D8-6551-3FCA7DE625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9939F0B-64C6-E2DA-D59D-F46D6A090C8F}"/>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Bezpieczeństwo</a:t>
            </a:r>
          </a:p>
        </p:txBody>
      </p:sp>
      <p:sp>
        <p:nvSpPr>
          <p:cNvPr id="6" name="Tytuł 1">
            <a:extLst>
              <a:ext uri="{FF2B5EF4-FFF2-40B4-BE49-F238E27FC236}">
                <a16:creationId xmlns:a16="http://schemas.microsoft.com/office/drawing/2014/main" id="{7A6C9D3C-D60E-3A4A-A396-50B8EF96006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Systemy alarmowe – pożarowe – integracja</a:t>
            </a:r>
          </a:p>
        </p:txBody>
      </p:sp>
      <p:sp>
        <p:nvSpPr>
          <p:cNvPr id="7" name="Rectangle 2">
            <a:extLst>
              <a:ext uri="{FF2B5EF4-FFF2-40B4-BE49-F238E27FC236}">
                <a16:creationId xmlns:a16="http://schemas.microsoft.com/office/drawing/2014/main" id="{0BD70D10-1376-5A08-CCBF-01A17EC0954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83FE3925-B05B-8BF3-906C-3CE399F9642F}"/>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Integracja FAS z BMS umożliwia skoordynowane działanie z innymi systemami:</a:t>
            </a:r>
          </a:p>
          <a:p>
            <a:r>
              <a:rPr lang="pl-PL" b="1" dirty="0"/>
              <a:t>HVAC</a:t>
            </a:r>
            <a:r>
              <a:rPr lang="pl-PL" dirty="0"/>
              <a:t>: Wyłączenie wentylacji i aktywacja oddymiania, by ograniczyć rozprzestrzenianie się dymu.</a:t>
            </a:r>
          </a:p>
          <a:p>
            <a:r>
              <a:rPr lang="pl-PL" b="1" dirty="0"/>
              <a:t>Kontrola dostępu</a:t>
            </a:r>
            <a:r>
              <a:rPr lang="pl-PL" dirty="0"/>
              <a:t>: Odblokowanie drzwi ewakuacyjnych i blokada wind.</a:t>
            </a:r>
          </a:p>
          <a:p>
            <a:r>
              <a:rPr lang="pl-PL" b="1" dirty="0"/>
              <a:t>Oświetlenie</a:t>
            </a:r>
            <a:r>
              <a:rPr lang="pl-PL" dirty="0"/>
              <a:t>: Włączenie oświetlenia awaryjnego i znaków ewakuacyjnych.</a:t>
            </a:r>
          </a:p>
          <a:p>
            <a:r>
              <a:rPr lang="pl-PL" b="1" dirty="0"/>
              <a:t>Monitoring</a:t>
            </a:r>
            <a:r>
              <a:rPr lang="pl-PL" dirty="0"/>
              <a:t>: Kamery kierują się na zagrożone obszary, wspierając służby ratunkowe.</a:t>
            </a:r>
          </a:p>
          <a:p>
            <a:r>
              <a:rPr lang="pl-PL" b="1" dirty="0"/>
              <a:t>Zarządzanie energią</a:t>
            </a:r>
            <a:r>
              <a:rPr lang="pl-PL" dirty="0"/>
              <a:t>: Odcięcie zasilania w zagrożonych strefach.</a:t>
            </a:r>
          </a:p>
          <a:p>
            <a:pPr marL="0" indent="0">
              <a:buNone/>
            </a:pPr>
            <a:r>
              <a:rPr lang="pl-PL" dirty="0"/>
              <a:t>Centralna platforma BMS analizuje dane z czujników FAS w kontekście innych parametrów budynku, co zwiększa precyzję reakcji.</a:t>
            </a:r>
          </a:p>
        </p:txBody>
      </p:sp>
    </p:spTree>
    <p:extLst>
      <p:ext uri="{BB962C8B-B14F-4D97-AF65-F5344CB8AC3E}">
        <p14:creationId xmlns:p14="http://schemas.microsoft.com/office/powerpoint/2010/main" val="4025065091"/>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03F698-D198-7CA4-7DE9-834A12BD5B5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FBD074C-6D23-71F7-4B74-61509EE1B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1676EB9-7366-204F-7EB0-7F57097B4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9CCAF95-252F-B000-91E0-21C4FFCA75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561950D-11A8-06FD-955B-6AD199A50B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96877DA-EA6B-723D-7215-C32D0FCBF3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C485833-7913-FE9F-FD43-8A64111F4C92}"/>
              </a:ext>
            </a:extLst>
          </p:cNvPr>
          <p:cNvSpPr>
            <a:spLocks noGrp="1"/>
          </p:cNvSpPr>
          <p:nvPr>
            <p:ph type="title" idx="4294967295"/>
          </p:nvPr>
        </p:nvSpPr>
        <p:spPr>
          <a:xfrm>
            <a:off x="8471339" y="294538"/>
            <a:ext cx="3261312" cy="1033669"/>
          </a:xfrm>
          <a:prstGeom prst="rect">
            <a:avLst/>
          </a:prstGeom>
        </p:spPr>
        <p:txBody>
          <a:bodyPr>
            <a:normAutofit/>
          </a:bodyPr>
          <a:lstStyle/>
          <a:p>
            <a:pPr algn="r"/>
            <a:r>
              <a:rPr lang="pl-PL" sz="4000" dirty="0">
                <a:solidFill>
                  <a:srgbClr val="FFFFFF"/>
                </a:solidFill>
              </a:rPr>
              <a:t>Integracja</a:t>
            </a:r>
          </a:p>
        </p:txBody>
      </p:sp>
      <p:sp>
        <p:nvSpPr>
          <p:cNvPr id="6" name="Tytuł 1">
            <a:extLst>
              <a:ext uri="{FF2B5EF4-FFF2-40B4-BE49-F238E27FC236}">
                <a16:creationId xmlns:a16="http://schemas.microsoft.com/office/drawing/2014/main" id="{99F0A2BE-94BB-4D11-37A5-2B875C2707C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Założenia</a:t>
            </a:r>
          </a:p>
        </p:txBody>
      </p:sp>
      <p:sp>
        <p:nvSpPr>
          <p:cNvPr id="7" name="Rectangle 2">
            <a:extLst>
              <a:ext uri="{FF2B5EF4-FFF2-40B4-BE49-F238E27FC236}">
                <a16:creationId xmlns:a16="http://schemas.microsoft.com/office/drawing/2014/main" id="{9B5CDC31-694D-1856-3841-0AD720110AD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2D9EF276-8473-0633-ECC9-7988AB558C89}"/>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Integracja elementów systemów inteligentnych budynków (BMS) to proces łączenia różnych podsystemów, takich jak HVAC, systemy bezpieczeństwa, oświetlenie czy zarządzanie energią, w jedną spójną platformę. Celem jest zapewnienie centralnego zarządzania, optymalizacji działania, poprawy bezpieczeństwa i efektywności energetycznej. Integracja wymaga zaawansowanych rozwiązań technicznych, w tym odpowiednich protokołów komunikacyjnych, sterowników, oprogramowania i infrastruktury sieciowej. </a:t>
            </a:r>
          </a:p>
          <a:p>
            <a:pPr marL="0" indent="0">
              <a:buNone/>
            </a:pPr>
            <a:r>
              <a:rPr lang="pl-PL" dirty="0"/>
              <a:t>Integracja systemów może okazać procesem trudnym lub niemożliwym do zrealizowania w konkretnych przypadkach.</a:t>
            </a:r>
          </a:p>
        </p:txBody>
      </p:sp>
    </p:spTree>
    <p:extLst>
      <p:ext uri="{BB962C8B-B14F-4D97-AF65-F5344CB8AC3E}">
        <p14:creationId xmlns:p14="http://schemas.microsoft.com/office/powerpoint/2010/main" val="1782094660"/>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EA2F32-7E50-4AC1-5BD3-68A4545DE95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F2C2EB9-5EE5-2E66-94BF-79B018BB5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EFB8CFB-3B29-70EC-F36F-B8AB7B64A2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0B96F07-3E41-93F4-6D0D-E17EF123AF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C20CB46-7996-A7F6-0464-4E371BCAE9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B837B7A-54AB-EA54-134C-29C0DCDE6D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6D5ECAA5-9935-E342-C7EA-896F217582C8}"/>
              </a:ext>
            </a:extLst>
          </p:cNvPr>
          <p:cNvSpPr>
            <a:spLocks noGrp="1"/>
          </p:cNvSpPr>
          <p:nvPr>
            <p:ph type="title" idx="4294967295"/>
          </p:nvPr>
        </p:nvSpPr>
        <p:spPr>
          <a:xfrm>
            <a:off x="8471339" y="294538"/>
            <a:ext cx="3261312" cy="1033669"/>
          </a:xfrm>
          <a:prstGeom prst="rect">
            <a:avLst/>
          </a:prstGeom>
        </p:spPr>
        <p:txBody>
          <a:bodyPr>
            <a:normAutofit/>
          </a:bodyPr>
          <a:lstStyle/>
          <a:p>
            <a:pPr algn="r"/>
            <a:r>
              <a:rPr lang="pl-PL" sz="4000" dirty="0">
                <a:solidFill>
                  <a:srgbClr val="FFFFFF"/>
                </a:solidFill>
              </a:rPr>
              <a:t>Integracja</a:t>
            </a:r>
          </a:p>
        </p:txBody>
      </p:sp>
      <p:sp>
        <p:nvSpPr>
          <p:cNvPr id="6" name="Tytuł 1">
            <a:extLst>
              <a:ext uri="{FF2B5EF4-FFF2-40B4-BE49-F238E27FC236}">
                <a16:creationId xmlns:a16="http://schemas.microsoft.com/office/drawing/2014/main" id="{FF5BD1F8-6519-4CA6-D576-FB1C8756A83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Poziomy</a:t>
            </a:r>
          </a:p>
        </p:txBody>
      </p:sp>
      <p:sp>
        <p:nvSpPr>
          <p:cNvPr id="7" name="Rectangle 2">
            <a:extLst>
              <a:ext uri="{FF2B5EF4-FFF2-40B4-BE49-F238E27FC236}">
                <a16:creationId xmlns:a16="http://schemas.microsoft.com/office/drawing/2014/main" id="{D2472AA0-5C5F-3736-5874-A04AC68CECF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40235F84-8542-6AB4-1708-7D08406EA769}"/>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Integracja elementów systemów inteligentnych budynków opiera się na hierarchicznej architekturze BMS. Oznacza to że integracja może odbyć się na każdym z poziomów, zapewniając inne efekty.</a:t>
            </a:r>
          </a:p>
          <a:p>
            <a:pPr marL="0" indent="0">
              <a:buNone/>
            </a:pPr>
            <a:br>
              <a:rPr lang="pl-PL" dirty="0"/>
            </a:br>
            <a:r>
              <a:rPr lang="pl-PL" b="1" dirty="0"/>
              <a:t>Poziom polowy (Field Level)</a:t>
            </a:r>
            <a:endParaRPr lang="pl-PL" dirty="0"/>
          </a:p>
          <a:p>
            <a:pPr marL="457200" lvl="1" indent="0">
              <a:buNone/>
            </a:pPr>
            <a:r>
              <a:rPr lang="pl-PL" sz="2800" dirty="0"/>
              <a:t>Obejmuje urządzenia wejściowe (czujniki, np. temperatury, dymu) i wykonawcze (np. zawory, siłowniki). Na tym poziomie integracja obejmuje współprace systemów w oparciu o współdzielenie sygnałów wejściowych i wyjściowych, lub komunikacje pomiędzy systemami w oparciu o dane binarne (przekazujemy pojedynczą informację tak/nie do innego systemu) lub analogowe (przekazujemy pojedynczą informację </a:t>
            </a:r>
            <a:r>
              <a:rPr lang="pl-PL" sz="2800" dirty="0" err="1"/>
              <a:t>multi</a:t>
            </a:r>
            <a:r>
              <a:rPr lang="pl-PL" sz="2800" dirty="0"/>
              <a:t>-stanową do innego systemu).</a:t>
            </a:r>
          </a:p>
        </p:txBody>
      </p:sp>
    </p:spTree>
    <p:extLst>
      <p:ext uri="{BB962C8B-B14F-4D97-AF65-F5344CB8AC3E}">
        <p14:creationId xmlns:p14="http://schemas.microsoft.com/office/powerpoint/2010/main" val="4269830618"/>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2C93AB-601D-412C-8528-A5AA04A7777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4B87F7C-32A2-DDC8-6AC0-8C21AC0BE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46784DC-9F5D-C737-4C9E-6133E2FDBB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35A68B1-1E94-8378-79C4-BFC8E738D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0A51CDF-CDD3-13DD-74C1-BDE4D355B4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C309FDF-8EA9-A983-39CF-BE01B1D6E5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9E04DA3-F202-3851-FC95-E4D1A027014A}"/>
              </a:ext>
            </a:extLst>
          </p:cNvPr>
          <p:cNvSpPr>
            <a:spLocks noGrp="1"/>
          </p:cNvSpPr>
          <p:nvPr>
            <p:ph type="title" idx="4294967295"/>
          </p:nvPr>
        </p:nvSpPr>
        <p:spPr>
          <a:xfrm>
            <a:off x="8471339" y="294538"/>
            <a:ext cx="3261312" cy="1033669"/>
          </a:xfrm>
          <a:prstGeom prst="rect">
            <a:avLst/>
          </a:prstGeom>
        </p:spPr>
        <p:txBody>
          <a:bodyPr>
            <a:normAutofit/>
          </a:bodyPr>
          <a:lstStyle/>
          <a:p>
            <a:pPr algn="r"/>
            <a:r>
              <a:rPr lang="pl-PL" sz="4000" dirty="0">
                <a:solidFill>
                  <a:srgbClr val="FFFFFF"/>
                </a:solidFill>
              </a:rPr>
              <a:t>Integracja</a:t>
            </a:r>
          </a:p>
        </p:txBody>
      </p:sp>
      <p:sp>
        <p:nvSpPr>
          <p:cNvPr id="6" name="Tytuł 1">
            <a:extLst>
              <a:ext uri="{FF2B5EF4-FFF2-40B4-BE49-F238E27FC236}">
                <a16:creationId xmlns:a16="http://schemas.microsoft.com/office/drawing/2014/main" id="{BD06F739-C436-3A92-1244-BA06416BA3E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Poziomy</a:t>
            </a:r>
          </a:p>
        </p:txBody>
      </p:sp>
      <p:sp>
        <p:nvSpPr>
          <p:cNvPr id="7" name="Rectangle 2">
            <a:extLst>
              <a:ext uri="{FF2B5EF4-FFF2-40B4-BE49-F238E27FC236}">
                <a16:creationId xmlns:a16="http://schemas.microsoft.com/office/drawing/2014/main" id="{209A5197-15E7-CD1C-38AB-F87402F1A51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ABF908EB-224D-D20F-90C6-702C092E4923}"/>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Poziom automatyzacji (Automation Level)</a:t>
            </a:r>
            <a:endParaRPr lang="pl-PL" dirty="0"/>
          </a:p>
          <a:p>
            <a:pPr marL="0" indent="0">
              <a:buNone/>
            </a:pPr>
            <a:r>
              <a:rPr lang="pl-PL" dirty="0"/>
              <a:t>Składa się ze sterowników (np. DDC – Direct Digital </a:t>
            </a:r>
            <a:r>
              <a:rPr lang="pl-PL" dirty="0" err="1"/>
              <a:t>Controllers</a:t>
            </a:r>
            <a:r>
              <a:rPr lang="pl-PL" dirty="0"/>
              <a:t>) i bramek, które przetwarzają dane z poziomu polowego i sterują urządzeniami.</a:t>
            </a:r>
          </a:p>
          <a:p>
            <a:pPr marL="0" indent="0">
              <a:buNone/>
            </a:pPr>
            <a:r>
              <a:rPr lang="pl-PL" dirty="0"/>
              <a:t>Na tym polu sterowniki różnego typu komunikują się ze sobą za pomocą magistral komunikacyjnych. Umożliwiają one przesyłanie większych ilości informacji pomiędzy nawet wieloma urządzeniami. Na przykład: Sterownik HVAC odbiera dane z czujnika temperatury i reguluje pracę zaworów, jednocześnie przesyłając informacje (temperatury w różnych pomieszczeniach) do nadrzędnego systemu BMS. Tymczasem ktoś w ustawieniach BMS, zmienia temperaturę żądaną. BMS przesyła to do sterownika HVAC, ten zmienia ustawienia zaworów</a:t>
            </a:r>
          </a:p>
        </p:txBody>
      </p:sp>
    </p:spTree>
    <p:extLst>
      <p:ext uri="{BB962C8B-B14F-4D97-AF65-F5344CB8AC3E}">
        <p14:creationId xmlns:p14="http://schemas.microsoft.com/office/powerpoint/2010/main" val="2664686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412226-BE56-0EDA-CE59-E79BD608F3D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AE3E0A7-E3A7-BB27-1ECF-0ECAE5E3ED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889E4BDC-14F6-DD20-E088-575C8BF431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3CE480B-64F5-8546-5548-C967897933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1DC68AF-C6B5-4018-1AAF-ECA052975D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2BE678A-FE37-8FEC-0940-56F7E7A20C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8605FCE-3D28-67C8-0E10-12BF511AB080}"/>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Urządzenia zabezpieczające</a:t>
            </a:r>
          </a:p>
        </p:txBody>
      </p:sp>
      <p:sp>
        <p:nvSpPr>
          <p:cNvPr id="3" name="Symbol zastępczy zawartości 2">
            <a:extLst>
              <a:ext uri="{FF2B5EF4-FFF2-40B4-BE49-F238E27FC236}">
                <a16:creationId xmlns:a16="http://schemas.microsoft.com/office/drawing/2014/main" id="{AB267E47-09DF-5F99-342C-ADB8F570509D}"/>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Obowiązek stosowania wyłączników nadprądowych w obwodach odbiorczych instalacji elektrycznych nakłada na nas Rozporządzenie w sprawie warunków technicznych jakim powinny odpowiadać budynki i ich usytuowanie. </a:t>
            </a:r>
          </a:p>
          <a:p>
            <a:pPr marL="0" indent="0">
              <a:buNone/>
            </a:pPr>
            <a:r>
              <a:rPr lang="pl-PL" dirty="0"/>
              <a:t>Wyłącznik instalacyjny nadprądowy. – urządzenie zabezpieczające stosowane do ochrony przed skutkami zwarć i przeciążeń.</a:t>
            </a:r>
          </a:p>
        </p:txBody>
      </p:sp>
      <p:sp>
        <p:nvSpPr>
          <p:cNvPr id="6" name="Tytuł 1">
            <a:extLst>
              <a:ext uri="{FF2B5EF4-FFF2-40B4-BE49-F238E27FC236}">
                <a16:creationId xmlns:a16="http://schemas.microsoft.com/office/drawing/2014/main" id="{1060D722-E370-AC2F-3AE1-F5241D03550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Wyłącznik instalacyjny nadprądowy</a:t>
            </a:r>
          </a:p>
        </p:txBody>
      </p:sp>
      <p:sp>
        <p:nvSpPr>
          <p:cNvPr id="7" name="Rectangle 2">
            <a:extLst>
              <a:ext uri="{FF2B5EF4-FFF2-40B4-BE49-F238E27FC236}">
                <a16:creationId xmlns:a16="http://schemas.microsoft.com/office/drawing/2014/main" id="{9AE83875-460C-957C-1EAC-CF50AC4042E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6B539630-EDE9-7CAE-9324-DDE7C24FC7E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943922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8E1563-4B0C-B5B6-0457-22CADDD9154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0B9176C-166F-F26A-DE20-6E074698A5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19BB8CA-BE02-F1B5-395D-7282D13C27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DC8B537-A2EF-66A3-58DA-A3A3B41F41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7603A3D-48C1-361B-879E-193E7548B0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22BD7A5-8308-EA25-42EB-7E6173BC72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30B76E4-0086-8385-00B5-2B6101D0C8C4}"/>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63EB6EAB-D5A0-CAEB-FEF5-FF44745190DE}"/>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sz="2600" dirty="0"/>
              <a:t>AC-1 zazwyczaj brak reakcji organizmu,</a:t>
            </a:r>
            <a:br>
              <a:rPr lang="pl-PL" sz="2600" dirty="0"/>
            </a:br>
            <a:r>
              <a:rPr lang="pl-PL" sz="2600" dirty="0"/>
              <a:t>AC-2 zazwyczaj nie występują szkodliwe skutki patofizjologiczne. Linia b jest progiem samodzielnego uwolnienia człowieka od kontaktu z częścią pod napięciem,</a:t>
            </a:r>
            <a:br>
              <a:rPr lang="pl-PL" sz="2600" dirty="0"/>
            </a:br>
            <a:r>
              <a:rPr lang="pl-PL" sz="2600" dirty="0"/>
              <a:t>AC-3 zazwyczaj nie występują uszkodzenia organiczne. Prawdopodobieństwo skurczu mięśni i trudności w oddychaniu przy przepływie prądu w czasie dłuższym niż 2 s. Odwracalne zakłócenia powstawania i przenoszenia impulsów w sercu, włącznie z migotaniem przedsionków i przejściową blokadą pracy serca, bez migotania komór serca, wzrastające wraz z wielkością prądu i czasem jego przepływu</a:t>
            </a:r>
          </a:p>
          <a:p>
            <a:pPr marL="0" indent="0">
              <a:buNone/>
            </a:pPr>
            <a:r>
              <a:rPr lang="pl-PL" sz="2600" b="1" dirty="0">
                <a:solidFill>
                  <a:prstClr val="black"/>
                </a:solidFill>
              </a:rPr>
              <a:t>AC-4</a:t>
            </a:r>
            <a:r>
              <a:rPr lang="pl-PL" sz="2600" dirty="0">
                <a:solidFill>
                  <a:prstClr val="black"/>
                </a:solidFill>
              </a:rPr>
              <a:t> dodatkowo, oprócz skutków charakterystycznych dla strefy AC-3, pojawia się wzrastające wraz z wartością prądu i czasem jego przepływu niebezpieczeństwo skutków patofizjologicznych, np. zatrzymanie czynności serca, zatrzymanie oddychania i ciężkie oparzenia.</a:t>
            </a:r>
            <a:endParaRPr lang="pl-PL" sz="2600" dirty="0"/>
          </a:p>
        </p:txBody>
      </p:sp>
      <p:sp>
        <p:nvSpPr>
          <p:cNvPr id="6" name="Tytuł 1">
            <a:extLst>
              <a:ext uri="{FF2B5EF4-FFF2-40B4-BE49-F238E27FC236}">
                <a16:creationId xmlns:a16="http://schemas.microsoft.com/office/drawing/2014/main" id="{A14F32FA-C901-E13C-AFD2-55F83B3E152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Skutki przepływu przez ciało człowieka</a:t>
            </a:r>
          </a:p>
        </p:txBody>
      </p:sp>
      <p:sp>
        <p:nvSpPr>
          <p:cNvPr id="7" name="Rectangle 2">
            <a:extLst>
              <a:ext uri="{FF2B5EF4-FFF2-40B4-BE49-F238E27FC236}">
                <a16:creationId xmlns:a16="http://schemas.microsoft.com/office/drawing/2014/main" id="{B2829E98-5268-204A-3028-E0AF58A3EA5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023EE755-A09D-F0B6-B3E4-57938DE4BF8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65591695"/>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F023B7E-EFD7-8005-6C5D-018074CB1CC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3CD2821-BC03-1873-B2F1-A7AAE66E0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FD4F1DE-505B-BDA9-0F2A-5A7AEA576D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B3B0D42-6F7B-2EC7-DB72-94874C458C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64241F2-C17C-D724-0105-11E8B596D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472699C-9AD6-40B4-B189-629BCDAD2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4E11A27-45A1-AF44-31B1-2E942500C8F3}"/>
              </a:ext>
            </a:extLst>
          </p:cNvPr>
          <p:cNvSpPr>
            <a:spLocks noGrp="1"/>
          </p:cNvSpPr>
          <p:nvPr>
            <p:ph type="title" idx="4294967295"/>
          </p:nvPr>
        </p:nvSpPr>
        <p:spPr>
          <a:xfrm>
            <a:off x="8471339" y="294538"/>
            <a:ext cx="3261312" cy="1033669"/>
          </a:xfrm>
          <a:prstGeom prst="rect">
            <a:avLst/>
          </a:prstGeom>
        </p:spPr>
        <p:txBody>
          <a:bodyPr>
            <a:normAutofit/>
          </a:bodyPr>
          <a:lstStyle/>
          <a:p>
            <a:pPr algn="r"/>
            <a:r>
              <a:rPr lang="pl-PL" sz="4000" dirty="0">
                <a:solidFill>
                  <a:srgbClr val="FFFFFF"/>
                </a:solidFill>
              </a:rPr>
              <a:t>Integracja</a:t>
            </a:r>
          </a:p>
        </p:txBody>
      </p:sp>
      <p:sp>
        <p:nvSpPr>
          <p:cNvPr id="6" name="Tytuł 1">
            <a:extLst>
              <a:ext uri="{FF2B5EF4-FFF2-40B4-BE49-F238E27FC236}">
                <a16:creationId xmlns:a16="http://schemas.microsoft.com/office/drawing/2014/main" id="{5201FD0E-B02E-1657-60E3-CBA45559693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Poziomy</a:t>
            </a:r>
          </a:p>
        </p:txBody>
      </p:sp>
      <p:sp>
        <p:nvSpPr>
          <p:cNvPr id="7" name="Rectangle 2">
            <a:extLst>
              <a:ext uri="{FF2B5EF4-FFF2-40B4-BE49-F238E27FC236}">
                <a16:creationId xmlns:a16="http://schemas.microsoft.com/office/drawing/2014/main" id="{000A54EF-64BA-742E-6ACC-2A91078DFAF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EB7FF2A5-DFB6-48AA-79B1-596B9130341C}"/>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Poziom zarządzania (Management Level)</a:t>
            </a:r>
            <a:endParaRPr lang="pl-PL" dirty="0"/>
          </a:p>
          <a:p>
            <a:pPr marL="0" indent="0">
              <a:buNone/>
            </a:pPr>
            <a:r>
              <a:rPr lang="pl-PL" dirty="0"/>
              <a:t>Obejmuje serwery, stacje robocze i interfejsy użytkownika, które agregują dane i umożliwiają centralne zarządzanie.</a:t>
            </a:r>
          </a:p>
          <a:p>
            <a:pPr marL="0" indent="0">
              <a:buNone/>
            </a:pPr>
            <a:r>
              <a:rPr lang="pl-PL" dirty="0"/>
              <a:t>Na tym poziomie integracji systemy nie komunikują się ze sobą, ale obsługa wszystkich systemów odbywa się z tego samego miejsca. </a:t>
            </a:r>
          </a:p>
        </p:txBody>
      </p:sp>
    </p:spTree>
    <p:extLst>
      <p:ext uri="{BB962C8B-B14F-4D97-AF65-F5344CB8AC3E}">
        <p14:creationId xmlns:p14="http://schemas.microsoft.com/office/powerpoint/2010/main" val="780962144"/>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52EFAE-84E3-2DDB-10CB-7F3A2DBCA47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7D9045E-CB41-26D9-D131-75B8B63E5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C3E58E35-D021-BD0D-48C8-3907CE632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C5AA16C-2F17-8D48-4546-E9FEEF6336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E1BD41B-39A5-46B2-EBCB-303675B8B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43D8B02-2123-E783-607A-1FA7E2804F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9CEB195-A6B3-65D3-8F02-300736CD84E2}"/>
              </a:ext>
            </a:extLst>
          </p:cNvPr>
          <p:cNvSpPr>
            <a:spLocks noGrp="1"/>
          </p:cNvSpPr>
          <p:nvPr>
            <p:ph type="title" idx="4294967295"/>
          </p:nvPr>
        </p:nvSpPr>
        <p:spPr>
          <a:xfrm>
            <a:off x="8471339" y="294538"/>
            <a:ext cx="3261312" cy="1033669"/>
          </a:xfrm>
          <a:prstGeom prst="rect">
            <a:avLst/>
          </a:prstGeom>
        </p:spPr>
        <p:txBody>
          <a:bodyPr>
            <a:normAutofit/>
          </a:bodyPr>
          <a:lstStyle/>
          <a:p>
            <a:pPr algn="r"/>
            <a:r>
              <a:rPr lang="pl-PL" sz="4000" dirty="0">
                <a:solidFill>
                  <a:srgbClr val="FFFFFF"/>
                </a:solidFill>
              </a:rPr>
              <a:t>Integracja</a:t>
            </a:r>
          </a:p>
        </p:txBody>
      </p:sp>
      <p:sp>
        <p:nvSpPr>
          <p:cNvPr id="6" name="Tytuł 1">
            <a:extLst>
              <a:ext uri="{FF2B5EF4-FFF2-40B4-BE49-F238E27FC236}">
                <a16:creationId xmlns:a16="http://schemas.microsoft.com/office/drawing/2014/main" id="{3C27CDBF-C41F-FD7B-0EEC-0AE08F16E2F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Protokoły</a:t>
            </a:r>
          </a:p>
        </p:txBody>
      </p:sp>
      <p:sp>
        <p:nvSpPr>
          <p:cNvPr id="7" name="Rectangle 2">
            <a:extLst>
              <a:ext uri="{FF2B5EF4-FFF2-40B4-BE49-F238E27FC236}">
                <a16:creationId xmlns:a16="http://schemas.microsoft.com/office/drawing/2014/main" id="{E7E4D1CE-2A29-AF76-845A-D02AEA94380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EF96DE64-90D8-6FE3-9AB8-CDB68881A511}"/>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Integracja na poziomie polowym odbywa się w oparciu o proste sygnały elektryczne. W przypadku poziomu automatyzacji dane przesyłane są przez magistrale. By magistrale działy poprawnie muszą być ustandaryzowane, tak by obie strony „rozmawiające” ze sobą rozumiały komunikaty.</a:t>
            </a:r>
          </a:p>
          <a:p>
            <a:pPr marL="0" indent="0">
              <a:buNone/>
            </a:pPr>
            <a:r>
              <a:rPr lang="pl-PL" dirty="0"/>
              <a:t>Jako protokołów do komunikacji pomiędzy integrowanymi elementami często używa się omawianych już protokołów automatyki budynkowej. </a:t>
            </a:r>
          </a:p>
          <a:p>
            <a:pPr marL="0" indent="0">
              <a:buNone/>
            </a:pPr>
            <a:endParaRPr lang="pl-PL" dirty="0"/>
          </a:p>
          <a:p>
            <a:pPr marL="0" indent="0">
              <a:buNone/>
            </a:pPr>
            <a:r>
              <a:rPr lang="pl-PL" dirty="0"/>
              <a:t>Jeśli dany sterownik nie posiada możliwości komunikacji za pomocą używanego przez nas protokołu, to stosujemy bramki/konwertery.</a:t>
            </a:r>
          </a:p>
        </p:txBody>
      </p:sp>
    </p:spTree>
    <p:extLst>
      <p:ext uri="{BB962C8B-B14F-4D97-AF65-F5344CB8AC3E}">
        <p14:creationId xmlns:p14="http://schemas.microsoft.com/office/powerpoint/2010/main" val="782425581"/>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976CFD-D553-3E24-3AFE-41D299C8F08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5765041-5CE2-770A-EDB0-6B159CE16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588A9D0-E385-CD4A-8F0C-9362C698C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EC3AC9F-5725-B78B-1252-0036A33493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C1C32D8-1413-79BD-8C19-188770FAA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2A128CB-1E99-7D6D-C328-B2A84D44F8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BD40D3B-EDEF-DE4E-17EE-B1047A3776D8}"/>
              </a:ext>
            </a:extLst>
          </p:cNvPr>
          <p:cNvSpPr>
            <a:spLocks noGrp="1"/>
          </p:cNvSpPr>
          <p:nvPr>
            <p:ph type="title" idx="4294967295"/>
          </p:nvPr>
        </p:nvSpPr>
        <p:spPr>
          <a:xfrm>
            <a:off x="8471339" y="294538"/>
            <a:ext cx="3261312" cy="1033669"/>
          </a:xfrm>
          <a:prstGeom prst="rect">
            <a:avLst/>
          </a:prstGeom>
        </p:spPr>
        <p:txBody>
          <a:bodyPr>
            <a:normAutofit/>
          </a:bodyPr>
          <a:lstStyle/>
          <a:p>
            <a:pPr algn="r"/>
            <a:r>
              <a:rPr lang="pl-PL" sz="4000" dirty="0">
                <a:solidFill>
                  <a:srgbClr val="FFFFFF"/>
                </a:solidFill>
              </a:rPr>
              <a:t>Integracja</a:t>
            </a:r>
          </a:p>
        </p:txBody>
      </p:sp>
      <p:sp>
        <p:nvSpPr>
          <p:cNvPr id="6" name="Tytuł 1">
            <a:extLst>
              <a:ext uri="{FF2B5EF4-FFF2-40B4-BE49-F238E27FC236}">
                <a16:creationId xmlns:a16="http://schemas.microsoft.com/office/drawing/2014/main" id="{D8B89363-E61A-D08D-4C85-78E3D7D2F82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Bramki i konwertery</a:t>
            </a:r>
          </a:p>
        </p:txBody>
      </p:sp>
      <p:sp>
        <p:nvSpPr>
          <p:cNvPr id="7" name="Rectangle 2">
            <a:extLst>
              <a:ext uri="{FF2B5EF4-FFF2-40B4-BE49-F238E27FC236}">
                <a16:creationId xmlns:a16="http://schemas.microsoft.com/office/drawing/2014/main" id="{43F6F796-B8C8-564D-DA1B-698179477EA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7185B4FD-7B08-4290-B7D5-252EA892445F}"/>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Rola</a:t>
            </a:r>
            <a:r>
              <a:rPr lang="pl-PL" dirty="0"/>
              <a:t>: Bramki tłumaczą dane między różnymi protokołami, umożliwiając integrację urządzeń od różnych producentów.</a:t>
            </a:r>
          </a:p>
          <a:p>
            <a:r>
              <a:rPr lang="pl-PL" b="1" dirty="0"/>
              <a:t>Przykład</a:t>
            </a:r>
            <a:r>
              <a:rPr lang="pl-PL" dirty="0"/>
              <a:t>: Brama </a:t>
            </a:r>
            <a:r>
              <a:rPr lang="pl-PL" dirty="0" err="1"/>
              <a:t>BACnet-Modbus</a:t>
            </a:r>
            <a:r>
              <a:rPr lang="pl-PL" dirty="0"/>
              <a:t> łączy sterownik HVAC (</a:t>
            </a:r>
            <a:r>
              <a:rPr lang="pl-PL" dirty="0" err="1"/>
              <a:t>BACnet</a:t>
            </a:r>
            <a:r>
              <a:rPr lang="pl-PL" dirty="0"/>
              <a:t>) z licznikiem energii (</a:t>
            </a:r>
            <a:r>
              <a:rPr lang="pl-PL" dirty="0" err="1"/>
              <a:t>Modbus</a:t>
            </a:r>
            <a:r>
              <a:rPr lang="pl-PL" dirty="0"/>
              <a:t>).</a:t>
            </a:r>
          </a:p>
          <a:p>
            <a:r>
              <a:rPr lang="pl-PL" b="1" dirty="0"/>
              <a:t>Problem: </a:t>
            </a:r>
            <a:r>
              <a:rPr lang="pl-PL" dirty="0"/>
              <a:t>Sam fakt użycia bramki czy konwertera nie daje nam gwarancji pomyślnej komunikacji. Każde z urządzeń wysyła informacje, których język jest zrozumiały przez drugiej urządzenie (odpowiedni protokół), ale urządzenia mogą nie znać znaczenia tej informacji. Potrzeba aby urządzenia miały biblioteki umożliwiające wzajemne zrozumienie informacji. Ewentualnie jeśli urządzenia na to pozwalają możemy dodać informacje uzupełniające.</a:t>
            </a:r>
            <a:endParaRPr lang="pl-PL" b="1" dirty="0"/>
          </a:p>
        </p:txBody>
      </p:sp>
    </p:spTree>
    <p:extLst>
      <p:ext uri="{BB962C8B-B14F-4D97-AF65-F5344CB8AC3E}">
        <p14:creationId xmlns:p14="http://schemas.microsoft.com/office/powerpoint/2010/main" val="3635198449"/>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4B1900-9803-78E3-3489-F133DD121A8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D991A3C-645C-610A-CFDF-ED55FA6424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90AF76D-7B9B-5B8A-5B36-303C729878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E542D7A-ABB5-A248-7613-5D12F3EBBC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E3ADB08-EB15-9A66-27DE-17C6A2BDC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7A6ACDA-50CB-4561-D4FB-F45DF58682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D0EDBEB6-D330-4108-84EF-E55C1CA76C46}"/>
              </a:ext>
            </a:extLst>
          </p:cNvPr>
          <p:cNvSpPr>
            <a:spLocks noGrp="1"/>
          </p:cNvSpPr>
          <p:nvPr>
            <p:ph type="title" idx="4294967295"/>
          </p:nvPr>
        </p:nvSpPr>
        <p:spPr>
          <a:xfrm>
            <a:off x="8471339" y="294538"/>
            <a:ext cx="3261312" cy="1033669"/>
          </a:xfrm>
          <a:prstGeom prst="rect">
            <a:avLst/>
          </a:prstGeom>
        </p:spPr>
        <p:txBody>
          <a:bodyPr>
            <a:normAutofit/>
          </a:bodyPr>
          <a:lstStyle/>
          <a:p>
            <a:pPr algn="r"/>
            <a:r>
              <a:rPr lang="pl-PL" sz="4000" dirty="0">
                <a:solidFill>
                  <a:srgbClr val="FFFFFF"/>
                </a:solidFill>
              </a:rPr>
              <a:t>Integracja</a:t>
            </a:r>
          </a:p>
        </p:txBody>
      </p:sp>
      <p:sp>
        <p:nvSpPr>
          <p:cNvPr id="6" name="Tytuł 1">
            <a:extLst>
              <a:ext uri="{FF2B5EF4-FFF2-40B4-BE49-F238E27FC236}">
                <a16:creationId xmlns:a16="http://schemas.microsoft.com/office/drawing/2014/main" id="{4C054B35-1D27-3CF9-C3DC-D3D95E0C9E8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Sieci komunikacyjne</a:t>
            </a:r>
          </a:p>
        </p:txBody>
      </p:sp>
      <p:sp>
        <p:nvSpPr>
          <p:cNvPr id="7" name="Rectangle 2">
            <a:extLst>
              <a:ext uri="{FF2B5EF4-FFF2-40B4-BE49-F238E27FC236}">
                <a16:creationId xmlns:a16="http://schemas.microsoft.com/office/drawing/2014/main" id="{4EECBF2E-B27A-8B70-BEEA-A898FF57A62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8DE2271F-9FFD-BB28-E4E6-0E3C06780165}"/>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Informacje przekazywane za pomocą protokołów fizycznie przesyłane są za pomocą sieci komunikacyjnych:</a:t>
            </a:r>
          </a:p>
          <a:p>
            <a:r>
              <a:rPr lang="pl-PL" b="1" dirty="0"/>
              <a:t>Ethernet</a:t>
            </a:r>
            <a:r>
              <a:rPr lang="pl-PL" dirty="0"/>
              <a:t>: Szybka i niezawodna sieć dla dużych budynków, obsługująca </a:t>
            </a:r>
            <a:r>
              <a:rPr lang="pl-PL" dirty="0" err="1"/>
              <a:t>BACnet</a:t>
            </a:r>
            <a:r>
              <a:rPr lang="pl-PL" dirty="0"/>
              <a:t>/IP lub </a:t>
            </a:r>
            <a:r>
              <a:rPr lang="pl-PL" dirty="0" err="1"/>
              <a:t>Modbus</a:t>
            </a:r>
            <a:r>
              <a:rPr lang="pl-PL" dirty="0"/>
              <a:t> TCP.</a:t>
            </a:r>
          </a:p>
          <a:p>
            <a:r>
              <a:rPr lang="pl-PL" b="1" dirty="0"/>
              <a:t>Sieci bezprzewodowe</a:t>
            </a:r>
            <a:r>
              <a:rPr lang="pl-PL" dirty="0"/>
              <a:t>: Wi-Fi, </a:t>
            </a:r>
            <a:r>
              <a:rPr lang="pl-PL" dirty="0" err="1"/>
              <a:t>Zigbee</a:t>
            </a:r>
            <a:r>
              <a:rPr lang="pl-PL" dirty="0"/>
              <a:t> lub </a:t>
            </a:r>
            <a:r>
              <a:rPr lang="pl-PL" dirty="0" err="1"/>
              <a:t>LoRa</a:t>
            </a:r>
            <a:r>
              <a:rPr lang="pl-PL" dirty="0"/>
              <a:t> dla </a:t>
            </a:r>
            <a:r>
              <a:rPr lang="pl-PL" dirty="0" err="1"/>
              <a:t>IoT</a:t>
            </a:r>
            <a:r>
              <a:rPr lang="pl-PL" dirty="0"/>
              <a:t>, stosowane w systemach z ograniczoną infrastrukturą kablową.</a:t>
            </a:r>
          </a:p>
          <a:p>
            <a:r>
              <a:rPr lang="pl-PL" b="1" dirty="0"/>
              <a:t>Magistrale szeregowe</a:t>
            </a:r>
            <a:r>
              <a:rPr lang="pl-PL" dirty="0"/>
              <a:t>: RS-485 dla </a:t>
            </a:r>
            <a:r>
              <a:rPr lang="pl-PL" dirty="0" err="1"/>
              <a:t>Modbus</a:t>
            </a:r>
            <a:r>
              <a:rPr lang="pl-PL" dirty="0"/>
              <a:t> RTU lub MS/TP w mniejszych instalacjach.</a:t>
            </a:r>
          </a:p>
          <a:p>
            <a:pPr marL="0" indent="0">
              <a:buNone/>
            </a:pPr>
            <a:r>
              <a:rPr lang="pl-PL" dirty="0"/>
              <a:t>Warto rozróżnić warstwy. Sieć komunikacyjna jest nośnikiem odpowiedniego protokołu. W danym protokole możemy przekazywać informacje o różnej topologii.</a:t>
            </a:r>
          </a:p>
        </p:txBody>
      </p:sp>
    </p:spTree>
    <p:extLst>
      <p:ext uri="{BB962C8B-B14F-4D97-AF65-F5344CB8AC3E}">
        <p14:creationId xmlns:p14="http://schemas.microsoft.com/office/powerpoint/2010/main" val="1354609448"/>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E96751-7CC3-C3FA-B8B1-96519124935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CC2C928-A98A-A39D-0CC8-B427817739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5BAA2A6-2F59-FEF8-E436-4E0CF82E10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536B4E0-6BA8-B431-A17E-CE62C39D34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A4AB88A-1C59-1D42-C3FD-7AF1481E08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A030F80-9EDA-E742-8F5D-DFE8F24BCA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127DFCF-D42F-7A0C-EAC3-501AABFED149}"/>
              </a:ext>
            </a:extLst>
          </p:cNvPr>
          <p:cNvSpPr>
            <a:spLocks noGrp="1"/>
          </p:cNvSpPr>
          <p:nvPr>
            <p:ph type="title" idx="4294967295"/>
          </p:nvPr>
        </p:nvSpPr>
        <p:spPr>
          <a:xfrm>
            <a:off x="8471339" y="294538"/>
            <a:ext cx="3261312" cy="1033669"/>
          </a:xfrm>
          <a:prstGeom prst="rect">
            <a:avLst/>
          </a:prstGeom>
        </p:spPr>
        <p:txBody>
          <a:bodyPr>
            <a:normAutofit/>
          </a:bodyPr>
          <a:lstStyle/>
          <a:p>
            <a:pPr algn="r"/>
            <a:r>
              <a:rPr lang="pl-PL" sz="4000" dirty="0">
                <a:solidFill>
                  <a:srgbClr val="FFFFFF"/>
                </a:solidFill>
              </a:rPr>
              <a:t>Integracja</a:t>
            </a:r>
          </a:p>
        </p:txBody>
      </p:sp>
      <p:sp>
        <p:nvSpPr>
          <p:cNvPr id="6" name="Tytuł 1">
            <a:extLst>
              <a:ext uri="{FF2B5EF4-FFF2-40B4-BE49-F238E27FC236}">
                <a16:creationId xmlns:a16="http://schemas.microsoft.com/office/drawing/2014/main" id="{388FFE3C-028D-308C-69B9-EA5CE732E3B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Wyzwania</a:t>
            </a:r>
          </a:p>
        </p:txBody>
      </p:sp>
      <p:sp>
        <p:nvSpPr>
          <p:cNvPr id="7" name="Rectangle 2">
            <a:extLst>
              <a:ext uri="{FF2B5EF4-FFF2-40B4-BE49-F238E27FC236}">
                <a16:creationId xmlns:a16="http://schemas.microsoft.com/office/drawing/2014/main" id="{066B1706-DE01-F43B-E3BF-F2BA7C42D00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CF65696D-662C-3C61-98DC-B24C7927BC57}"/>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Różnorodność protokołów</a:t>
            </a:r>
            <a:endParaRPr lang="pl-PL" dirty="0"/>
          </a:p>
          <a:p>
            <a:pPr lvl="1"/>
            <a:r>
              <a:rPr lang="pl-PL" dirty="0"/>
              <a:t>Urządzenia od różnych producentów mogą używać niekompatybilnych protokołów, wymagając bramek lub konwerterów. Używając tego samego protokołu mogą przekazywać niezrozumiałe informacje.</a:t>
            </a:r>
          </a:p>
          <a:p>
            <a:r>
              <a:rPr lang="pl-PL" b="1" dirty="0"/>
              <a:t>Skalowalność</a:t>
            </a:r>
            <a:endParaRPr lang="pl-PL" dirty="0"/>
          </a:p>
          <a:p>
            <a:pPr lvl="1"/>
            <a:r>
              <a:rPr lang="pl-PL" dirty="0"/>
              <a:t>Duże budynki z tysiącami punktów danych wymagają wydajnych sieci i serwerów.</a:t>
            </a:r>
          </a:p>
          <a:p>
            <a:r>
              <a:rPr lang="pl-PL" b="1" dirty="0"/>
              <a:t>Bezpieczeństwo cybernetyczne</a:t>
            </a:r>
            <a:endParaRPr lang="pl-PL" dirty="0"/>
          </a:p>
          <a:p>
            <a:pPr lvl="1"/>
            <a:r>
              <a:rPr lang="pl-PL" dirty="0"/>
              <a:t>Integracja przez sieci IP zwiększa ryzyko ataków </a:t>
            </a:r>
            <a:r>
              <a:rPr lang="pl-PL" dirty="0" err="1"/>
              <a:t>hakerskich</a:t>
            </a:r>
            <a:r>
              <a:rPr lang="pl-PL" dirty="0"/>
              <a:t>, wymagając szyfrowania, firewalli i podzespołów pewnego pochodzenia.</a:t>
            </a:r>
          </a:p>
          <a:p>
            <a:r>
              <a:rPr lang="pl-PL" b="1" dirty="0"/>
              <a:t>Konserwacja</a:t>
            </a:r>
            <a:endParaRPr lang="pl-PL" dirty="0"/>
          </a:p>
          <a:p>
            <a:pPr lvl="1"/>
            <a:r>
              <a:rPr lang="pl-PL" dirty="0"/>
              <a:t>Regularne aktualizacje oprogramowania i sprzętu są niezbędne dla niezawodności i bezpieczeństwa. Aktualizacje mogą też posiadać błędy które mogą wpłynąć na niepoprawną pracę jednego lub wszystkich systemów</a:t>
            </a:r>
          </a:p>
        </p:txBody>
      </p:sp>
    </p:spTree>
    <p:extLst>
      <p:ext uri="{BB962C8B-B14F-4D97-AF65-F5344CB8AC3E}">
        <p14:creationId xmlns:p14="http://schemas.microsoft.com/office/powerpoint/2010/main" val="180695603"/>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F1C8EE-441F-AC10-BAB9-F4AE65F66A2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B14CFCF-F575-4668-A4F7-D8F5E3319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1FA9910-7BD8-1503-24D6-A401F7785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20A6875-3658-D428-ACDA-58243407A3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E77408E-1083-01CF-D9A6-CA40E892F4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16078E9-30DA-877A-2289-16C60D0D4D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FF8E695-E828-AA13-9B52-18A90B2A9D25}"/>
              </a:ext>
            </a:extLst>
          </p:cNvPr>
          <p:cNvSpPr>
            <a:spLocks noGrp="1"/>
          </p:cNvSpPr>
          <p:nvPr>
            <p:ph type="title" idx="4294967295"/>
          </p:nvPr>
        </p:nvSpPr>
        <p:spPr>
          <a:xfrm>
            <a:off x="8471339" y="294538"/>
            <a:ext cx="3261312" cy="1033669"/>
          </a:xfrm>
          <a:prstGeom prst="rect">
            <a:avLst/>
          </a:prstGeom>
        </p:spPr>
        <p:txBody>
          <a:bodyPr>
            <a:normAutofit/>
          </a:bodyPr>
          <a:lstStyle/>
          <a:p>
            <a:pPr algn="r"/>
            <a:r>
              <a:rPr lang="pl-PL" sz="4000" dirty="0">
                <a:solidFill>
                  <a:srgbClr val="FFFFFF"/>
                </a:solidFill>
              </a:rPr>
              <a:t>Projekt</a:t>
            </a:r>
          </a:p>
        </p:txBody>
      </p:sp>
      <p:sp>
        <p:nvSpPr>
          <p:cNvPr id="6" name="Tytuł 1">
            <a:extLst>
              <a:ext uri="{FF2B5EF4-FFF2-40B4-BE49-F238E27FC236}">
                <a16:creationId xmlns:a16="http://schemas.microsoft.com/office/drawing/2014/main" id="{8B19B3D2-7862-919C-4DC0-92FD3EB0408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Analiza potrzeb i wymagań</a:t>
            </a:r>
          </a:p>
        </p:txBody>
      </p:sp>
      <p:sp>
        <p:nvSpPr>
          <p:cNvPr id="7" name="Rectangle 2">
            <a:extLst>
              <a:ext uri="{FF2B5EF4-FFF2-40B4-BE49-F238E27FC236}">
                <a16:creationId xmlns:a16="http://schemas.microsoft.com/office/drawing/2014/main" id="{2231500A-589B-EBAF-6B5D-859C1C61F6F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F5D32945-DDF6-6B4E-1983-1BED821B854C}"/>
              </a:ext>
            </a:extLst>
          </p:cNvPr>
          <p:cNvSpPr>
            <a:spLocks noGrp="1"/>
          </p:cNvSpPr>
          <p:nvPr>
            <p:ph idx="4294967295"/>
          </p:nvPr>
        </p:nvSpPr>
        <p:spPr>
          <a:xfrm>
            <a:off x="152400" y="1771048"/>
            <a:ext cx="11874500" cy="4937759"/>
          </a:xfrm>
          <a:prstGeom prst="rect">
            <a:avLst/>
          </a:prstGeom>
        </p:spPr>
        <p:txBody>
          <a:bodyPr anchor="ctr">
            <a:noAutofit/>
          </a:bodyPr>
          <a:lstStyle/>
          <a:p>
            <a:r>
              <a:rPr lang="pl-PL" dirty="0"/>
              <a:t>Projektowanie inteligentnego budynku wymaga dokładnej analizy potrzeb i wymagań, aby zapewnić integrację systemów, efektywność energetyczną i komfort użytkowników.</a:t>
            </a:r>
          </a:p>
          <a:p>
            <a:r>
              <a:rPr lang="pl-PL" dirty="0"/>
              <a:t>Proces obejmuje identyfikację interesariuszy, zbieranie ich potrzeb, analizę i przekształcenie ich w konkretne wymagania zgodne z normami, takimi jak PN-EN 15232-1:2017.</a:t>
            </a:r>
          </a:p>
          <a:p>
            <a:r>
              <a:rPr lang="pl-PL" dirty="0"/>
              <a:t>Kluczowe aspekty to uwzględnienie zrównoważonego rozwoju, bezpieczeństwa i elastyczności systemów.</a:t>
            </a:r>
          </a:p>
          <a:p>
            <a:r>
              <a:rPr lang="pl-PL" dirty="0"/>
              <a:t>W Polsce projektowanie musi uwzględniać lokalne normy i regulacje, co może wpływać na wymagania dotyczące automatyki budynkowej.</a:t>
            </a:r>
          </a:p>
        </p:txBody>
      </p:sp>
    </p:spTree>
    <p:extLst>
      <p:ext uri="{BB962C8B-B14F-4D97-AF65-F5344CB8AC3E}">
        <p14:creationId xmlns:p14="http://schemas.microsoft.com/office/powerpoint/2010/main" val="1914639413"/>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6B3F95-F17B-58FE-B6F2-920F32BEB68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4781604-0048-A7FC-EBDD-B9C6060E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18812BF-7B3C-AE2A-6C70-B9AE2A768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298404D-2978-22A2-AC68-00FA1AFE8D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D694261-4A7A-D9AA-72D6-149904AD0E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D233A73-839B-D50E-4D9D-F8E26DCF95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DDC7535-6EB7-24FB-1696-62586F148DF2}"/>
              </a:ext>
            </a:extLst>
          </p:cNvPr>
          <p:cNvSpPr>
            <a:spLocks noGrp="1"/>
          </p:cNvSpPr>
          <p:nvPr>
            <p:ph type="title" idx="4294967295"/>
          </p:nvPr>
        </p:nvSpPr>
        <p:spPr>
          <a:xfrm>
            <a:off x="8471339" y="294538"/>
            <a:ext cx="3261312" cy="1033669"/>
          </a:xfrm>
          <a:prstGeom prst="rect">
            <a:avLst/>
          </a:prstGeom>
        </p:spPr>
        <p:txBody>
          <a:bodyPr>
            <a:normAutofit/>
          </a:bodyPr>
          <a:lstStyle/>
          <a:p>
            <a:pPr algn="r"/>
            <a:r>
              <a:rPr lang="pl-PL" sz="4000" dirty="0">
                <a:solidFill>
                  <a:srgbClr val="FFFFFF"/>
                </a:solidFill>
              </a:rPr>
              <a:t>Projekt</a:t>
            </a:r>
          </a:p>
        </p:txBody>
      </p:sp>
      <p:sp>
        <p:nvSpPr>
          <p:cNvPr id="6" name="Tytuł 1">
            <a:extLst>
              <a:ext uri="{FF2B5EF4-FFF2-40B4-BE49-F238E27FC236}">
                <a16:creationId xmlns:a16="http://schemas.microsoft.com/office/drawing/2014/main" id="{4C574853-6E68-65DE-43CE-4DE10B093C0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Analiza potrzeb i wymagań</a:t>
            </a:r>
          </a:p>
          <a:p>
            <a:pPr>
              <a:defRPr/>
            </a:pPr>
            <a:r>
              <a:rPr lang="pl-PL" sz="3600" dirty="0">
                <a:solidFill>
                  <a:srgbClr val="FFFFFF"/>
                </a:solidFill>
                <a:latin typeface="Aptos Display" panose="02110004020202020204"/>
              </a:rPr>
              <a:t>Etapy</a:t>
            </a:r>
          </a:p>
        </p:txBody>
      </p:sp>
      <p:sp>
        <p:nvSpPr>
          <p:cNvPr id="7" name="Rectangle 2">
            <a:extLst>
              <a:ext uri="{FF2B5EF4-FFF2-40B4-BE49-F238E27FC236}">
                <a16:creationId xmlns:a16="http://schemas.microsoft.com/office/drawing/2014/main" id="{A45A164F-FA52-5D96-4D47-BD6F95D389F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93D58811-E556-3C24-AD27-39F20440A499}"/>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Określenie wizji i celów projektu. </a:t>
            </a:r>
            <a:r>
              <a:rPr lang="pl-PL" dirty="0"/>
              <a:t>Zdefiniuj, czym jest inteligentny budynek w kontekście projektu, np. budynek z zaawansowanym systemem zarządzania (BMS), automatyzacją i minimalnym wpływem na środowisko.</a:t>
            </a:r>
          </a:p>
          <a:p>
            <a:r>
              <a:rPr lang="pl-PL" b="1" dirty="0"/>
              <a:t>Identyfikacja interesariuszy. </a:t>
            </a:r>
            <a:r>
              <a:rPr lang="pl-PL" dirty="0"/>
              <a:t>Wskaż kluczowych interesariuszy, takich jak właściciele, najemcy, zarządcy budynku i organy regulacyjne. Każdy z nich ma inne potrzeby, np. właściciele mogą </a:t>
            </a:r>
            <a:r>
              <a:rPr lang="pl-PL" dirty="0" err="1"/>
              <a:t>priorytetyzować</a:t>
            </a:r>
            <a:r>
              <a:rPr lang="pl-PL" dirty="0"/>
              <a:t> niskie koszty eksploatacji, a najemcy komfort.</a:t>
            </a:r>
          </a:p>
          <a:p>
            <a:r>
              <a:rPr lang="pl-PL" b="1" dirty="0"/>
              <a:t>Zbieranie potrzeb. </a:t>
            </a:r>
            <a:r>
              <a:rPr lang="pl-PL" dirty="0"/>
              <a:t>Wykorzystaj wywiady, ankiety lub warsztaty, aby zebrać oczekiwania interesariuszy. Techniki takie jak mapowanie podróży klienta pomagają zrozumieć, jak użytkownicy będą korzystać z budynku.</a:t>
            </a:r>
          </a:p>
        </p:txBody>
      </p:sp>
    </p:spTree>
    <p:extLst>
      <p:ext uri="{BB962C8B-B14F-4D97-AF65-F5344CB8AC3E}">
        <p14:creationId xmlns:p14="http://schemas.microsoft.com/office/powerpoint/2010/main" val="2336989873"/>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9D786A-8CE9-CD32-5ACF-DCA37DCE0C4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A15E14E-76D8-02A7-BFB5-F4667D7F4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85010777-718A-CF09-4091-9020B0BE5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4C4BF63-C8AC-6CD2-DE9C-E6B5A4847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2CE90DA-F47D-EA78-DF3E-C879B7684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11774B1-1B3F-1439-286B-953116A27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F6C6753-C354-D71D-61A3-9DDDB41AEBCC}"/>
              </a:ext>
            </a:extLst>
          </p:cNvPr>
          <p:cNvSpPr>
            <a:spLocks noGrp="1"/>
          </p:cNvSpPr>
          <p:nvPr>
            <p:ph type="title" idx="4294967295"/>
          </p:nvPr>
        </p:nvSpPr>
        <p:spPr>
          <a:xfrm>
            <a:off x="8471339" y="294538"/>
            <a:ext cx="3261312" cy="1033669"/>
          </a:xfrm>
          <a:prstGeom prst="rect">
            <a:avLst/>
          </a:prstGeom>
        </p:spPr>
        <p:txBody>
          <a:bodyPr>
            <a:normAutofit/>
          </a:bodyPr>
          <a:lstStyle/>
          <a:p>
            <a:pPr algn="r"/>
            <a:r>
              <a:rPr lang="pl-PL" sz="4000" dirty="0">
                <a:solidFill>
                  <a:srgbClr val="FFFFFF"/>
                </a:solidFill>
              </a:rPr>
              <a:t>Projekt</a:t>
            </a:r>
          </a:p>
        </p:txBody>
      </p:sp>
      <p:sp>
        <p:nvSpPr>
          <p:cNvPr id="6" name="Tytuł 1">
            <a:extLst>
              <a:ext uri="{FF2B5EF4-FFF2-40B4-BE49-F238E27FC236}">
                <a16:creationId xmlns:a16="http://schemas.microsoft.com/office/drawing/2014/main" id="{AAEB941A-B138-C1BC-9D73-71141E1972D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Analiza potrzeb i wymagań</a:t>
            </a:r>
          </a:p>
          <a:p>
            <a:pPr>
              <a:defRPr/>
            </a:pPr>
            <a:r>
              <a:rPr lang="pl-PL" sz="3600" dirty="0">
                <a:solidFill>
                  <a:srgbClr val="FFFFFF"/>
                </a:solidFill>
                <a:latin typeface="Aptos Display" panose="02110004020202020204"/>
              </a:rPr>
              <a:t>Etapy</a:t>
            </a:r>
          </a:p>
        </p:txBody>
      </p:sp>
      <p:sp>
        <p:nvSpPr>
          <p:cNvPr id="7" name="Rectangle 2">
            <a:extLst>
              <a:ext uri="{FF2B5EF4-FFF2-40B4-BE49-F238E27FC236}">
                <a16:creationId xmlns:a16="http://schemas.microsoft.com/office/drawing/2014/main" id="{B4BABF85-D74F-167A-35BD-270EE9BE350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85E9752C-7854-9D8E-1F7F-375941C2890A}"/>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Analiza i kategoryzacja potrzeb. </a:t>
            </a:r>
            <a:r>
              <a:rPr lang="pl-PL" dirty="0"/>
              <a:t>Pogrupuj potrzeby w kategorie, takie jak efektywność energetyczna, komfort, bezpieczeństwo czy elastyczność przestrzeni. </a:t>
            </a:r>
            <a:r>
              <a:rPr lang="pl-PL" dirty="0" err="1"/>
              <a:t>Priorytetyzuj</a:t>
            </a:r>
            <a:r>
              <a:rPr lang="pl-PL" dirty="0"/>
              <a:t> je, uwzględniając lokalne regulacje i normy.</a:t>
            </a:r>
          </a:p>
          <a:p>
            <a:r>
              <a:rPr lang="pl-PL" b="1" dirty="0"/>
              <a:t>Przekształcenie potrzeb w wymagania. </a:t>
            </a:r>
            <a:r>
              <a:rPr lang="pl-PL" dirty="0"/>
              <a:t>Przełóż potrzeby na konkretne wymagania, np. „system BMS powinien zapewnić 30% redukcję zużycia energii” lub „oświetlenie automatyczne w oparciu o czujniki obecności”.</a:t>
            </a:r>
          </a:p>
          <a:p>
            <a:r>
              <a:rPr lang="pl-PL" b="1" dirty="0"/>
              <a:t>Uwzględnienie standardów branżowych. </a:t>
            </a:r>
            <a:r>
              <a:rPr lang="pl-PL" dirty="0"/>
              <a:t>Skorzystaj z narzędzi takich jak </a:t>
            </a:r>
            <a:r>
              <a:rPr lang="pl-PL" dirty="0" err="1"/>
              <a:t>Building</a:t>
            </a:r>
            <a:r>
              <a:rPr lang="pl-PL" dirty="0"/>
              <a:t> </a:t>
            </a:r>
            <a:r>
              <a:rPr lang="pl-PL" dirty="0" err="1"/>
              <a:t>Intelligence</a:t>
            </a:r>
            <a:r>
              <a:rPr lang="pl-PL" dirty="0"/>
              <a:t> </a:t>
            </a:r>
            <a:r>
              <a:rPr lang="pl-PL" dirty="0" err="1"/>
              <a:t>Quotient</a:t>
            </a:r>
            <a:r>
              <a:rPr lang="pl-PL" dirty="0"/>
              <a:t> (</a:t>
            </a:r>
            <a:r>
              <a:rPr lang="pl-PL" dirty="0" err="1"/>
              <a:t>BiQ</a:t>
            </a:r>
            <a:r>
              <a:rPr lang="pl-PL" dirty="0"/>
              <a:t>) od CABA lub normy PN-EN 15232-1:2017, aby zapewnić kompleksowe podejście do projektowania systemów automatyki.</a:t>
            </a:r>
          </a:p>
        </p:txBody>
      </p:sp>
    </p:spTree>
    <p:extLst>
      <p:ext uri="{BB962C8B-B14F-4D97-AF65-F5344CB8AC3E}">
        <p14:creationId xmlns:p14="http://schemas.microsoft.com/office/powerpoint/2010/main" val="1414881502"/>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12935D-B29A-CE48-6721-37EE0EF8E6F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60E7E93-AF48-E6FB-A1C4-D5343F83C2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C8FACB5-0590-7DF1-8BCF-0A81AFD47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C4C95CD-207A-BF3C-CBA2-55122B6265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E6B9E22-C328-9E84-10BC-5B160C0813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4901D2A-F3CC-EC7F-63AA-DE088BFB93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64278D24-C76D-024E-4B17-A25F0C8CEB85}"/>
              </a:ext>
            </a:extLst>
          </p:cNvPr>
          <p:cNvSpPr>
            <a:spLocks noGrp="1"/>
          </p:cNvSpPr>
          <p:nvPr>
            <p:ph type="title" idx="4294967295"/>
          </p:nvPr>
        </p:nvSpPr>
        <p:spPr>
          <a:xfrm>
            <a:off x="8471339" y="294538"/>
            <a:ext cx="3261312" cy="1033669"/>
          </a:xfrm>
          <a:prstGeom prst="rect">
            <a:avLst/>
          </a:prstGeom>
        </p:spPr>
        <p:txBody>
          <a:bodyPr>
            <a:normAutofit/>
          </a:bodyPr>
          <a:lstStyle/>
          <a:p>
            <a:pPr algn="r"/>
            <a:r>
              <a:rPr lang="pl-PL" sz="4000" dirty="0">
                <a:solidFill>
                  <a:srgbClr val="FFFFFF"/>
                </a:solidFill>
              </a:rPr>
              <a:t>Projekt</a:t>
            </a:r>
          </a:p>
        </p:txBody>
      </p:sp>
      <p:sp>
        <p:nvSpPr>
          <p:cNvPr id="6" name="Tytuł 1">
            <a:extLst>
              <a:ext uri="{FF2B5EF4-FFF2-40B4-BE49-F238E27FC236}">
                <a16:creationId xmlns:a16="http://schemas.microsoft.com/office/drawing/2014/main" id="{C83D6554-3FF0-43F0-19B3-D8CF6EBAF6B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Analiza potrzeb i wymagań</a:t>
            </a:r>
          </a:p>
          <a:p>
            <a:pPr>
              <a:defRPr/>
            </a:pPr>
            <a:r>
              <a:rPr lang="pl-PL" sz="3600" dirty="0">
                <a:solidFill>
                  <a:srgbClr val="FFFFFF"/>
                </a:solidFill>
                <a:latin typeface="Aptos Display" panose="02110004020202020204"/>
              </a:rPr>
              <a:t>Etapy</a:t>
            </a:r>
          </a:p>
        </p:txBody>
      </p:sp>
      <p:sp>
        <p:nvSpPr>
          <p:cNvPr id="7" name="Rectangle 2">
            <a:extLst>
              <a:ext uri="{FF2B5EF4-FFF2-40B4-BE49-F238E27FC236}">
                <a16:creationId xmlns:a16="http://schemas.microsoft.com/office/drawing/2014/main" id="{20AD0412-C616-C904-A450-0E3A731FABF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7D2A2425-B308-E077-2CAB-F4108ECD6866}"/>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Analiza i kategoryzacja potrzeb. </a:t>
            </a:r>
            <a:r>
              <a:rPr lang="pl-PL" dirty="0"/>
              <a:t>Pogrupuj potrzeby w kategorie, takie jak efektywność energetyczna, komfort, bezpieczeństwo czy elastyczność przestrzeni. </a:t>
            </a:r>
            <a:r>
              <a:rPr lang="pl-PL" dirty="0" err="1"/>
              <a:t>Priorytetyzuj</a:t>
            </a:r>
            <a:r>
              <a:rPr lang="pl-PL" dirty="0"/>
              <a:t> je, uwzględniając lokalne regulacje i normy.</a:t>
            </a:r>
          </a:p>
          <a:p>
            <a:r>
              <a:rPr lang="pl-PL" b="1" dirty="0"/>
              <a:t>Przekształcenie potrzeb w wymagania. </a:t>
            </a:r>
            <a:r>
              <a:rPr lang="pl-PL" dirty="0"/>
              <a:t>Przełóż potrzeby na konkretne wymagania, np. „system BMS powinien zapewnić 30% redukcję zużycia energii” lub „oświetlenie automatyczne w oparciu o czujniki obecności”.</a:t>
            </a:r>
          </a:p>
          <a:p>
            <a:r>
              <a:rPr lang="pl-PL" b="1" dirty="0"/>
              <a:t>Uwzględnienie </a:t>
            </a:r>
            <a:r>
              <a:rPr lang="pl-PL" b="1"/>
              <a:t>standardów branżowych. </a:t>
            </a:r>
            <a:r>
              <a:rPr lang="pl-PL" dirty="0"/>
              <a:t>Skorzystaj z narzędzi takich jak </a:t>
            </a:r>
            <a:r>
              <a:rPr lang="pl-PL" dirty="0" err="1"/>
              <a:t>Building</a:t>
            </a:r>
            <a:r>
              <a:rPr lang="pl-PL" dirty="0"/>
              <a:t> </a:t>
            </a:r>
            <a:r>
              <a:rPr lang="pl-PL" dirty="0" err="1"/>
              <a:t>Intelligence</a:t>
            </a:r>
            <a:r>
              <a:rPr lang="pl-PL" dirty="0"/>
              <a:t> </a:t>
            </a:r>
            <a:r>
              <a:rPr lang="pl-PL" dirty="0" err="1"/>
              <a:t>Quotient</a:t>
            </a:r>
            <a:r>
              <a:rPr lang="pl-PL" dirty="0"/>
              <a:t> (</a:t>
            </a:r>
            <a:r>
              <a:rPr lang="pl-PL" dirty="0" err="1"/>
              <a:t>BiQ</a:t>
            </a:r>
            <a:r>
              <a:rPr lang="pl-PL" dirty="0"/>
              <a:t>) od CABA lub normy PN-EN 15232-1:2017, aby zapewnić kompleksowe podejście do projektowania systemów automatyki.</a:t>
            </a:r>
          </a:p>
        </p:txBody>
      </p:sp>
    </p:spTree>
    <p:extLst>
      <p:ext uri="{BB962C8B-B14F-4D97-AF65-F5344CB8AC3E}">
        <p14:creationId xmlns:p14="http://schemas.microsoft.com/office/powerpoint/2010/main" val="1072676218"/>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F96BF6-D2A9-64DD-96D8-4DE134ACA10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4B36B4C-A953-BE87-135A-8FEFBA5A21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831BADE4-449D-DC5E-605E-84F0A70F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A6FD2B1-C973-08F3-0109-9962BF8851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DF776B1-8E85-17C8-290A-9F4F692CAE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9359D5D-E220-B77F-5BC9-15EFB2477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DA83E88-4DA5-C8FD-B346-82BA110DB9BA}"/>
              </a:ext>
            </a:extLst>
          </p:cNvPr>
          <p:cNvSpPr>
            <a:spLocks noGrp="1"/>
          </p:cNvSpPr>
          <p:nvPr>
            <p:ph type="title" idx="4294967295"/>
          </p:nvPr>
        </p:nvSpPr>
        <p:spPr>
          <a:xfrm>
            <a:off x="8471339" y="294538"/>
            <a:ext cx="3261312" cy="1033669"/>
          </a:xfrm>
          <a:prstGeom prst="rect">
            <a:avLst/>
          </a:prstGeom>
        </p:spPr>
        <p:txBody>
          <a:bodyPr>
            <a:normAutofit/>
          </a:bodyPr>
          <a:lstStyle/>
          <a:p>
            <a:pPr algn="r"/>
            <a:r>
              <a:rPr lang="pl-PL" sz="4000" dirty="0">
                <a:solidFill>
                  <a:srgbClr val="FFFFFF"/>
                </a:solidFill>
              </a:rPr>
              <a:t>Projekt</a:t>
            </a:r>
          </a:p>
        </p:txBody>
      </p:sp>
      <p:sp>
        <p:nvSpPr>
          <p:cNvPr id="6" name="Tytuł 1">
            <a:extLst>
              <a:ext uri="{FF2B5EF4-FFF2-40B4-BE49-F238E27FC236}">
                <a16:creationId xmlns:a16="http://schemas.microsoft.com/office/drawing/2014/main" id="{20345BE6-A8CC-8037-1D51-53CB3AA5306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Analiza potrzeb i wymagań</a:t>
            </a:r>
          </a:p>
          <a:p>
            <a:pPr>
              <a:defRPr/>
            </a:pPr>
            <a:r>
              <a:rPr lang="pl-PL" sz="3600" dirty="0">
                <a:solidFill>
                  <a:srgbClr val="FFFFFF"/>
                </a:solidFill>
                <a:latin typeface="Aptos Display" panose="02110004020202020204"/>
              </a:rPr>
              <a:t>Etapy</a:t>
            </a:r>
          </a:p>
        </p:txBody>
      </p:sp>
      <p:sp>
        <p:nvSpPr>
          <p:cNvPr id="7" name="Rectangle 2">
            <a:extLst>
              <a:ext uri="{FF2B5EF4-FFF2-40B4-BE49-F238E27FC236}">
                <a16:creationId xmlns:a16="http://schemas.microsoft.com/office/drawing/2014/main" id="{28C662BB-53AB-5144-2987-BDA5CE387F5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BF14518D-9A06-4146-C443-98A85AF3451C}"/>
              </a:ext>
            </a:extLst>
          </p:cNvPr>
          <p:cNvSpPr>
            <a:spLocks noGrp="1"/>
          </p:cNvSpPr>
          <p:nvPr>
            <p:ph idx="4294967295"/>
          </p:nvPr>
        </p:nvSpPr>
        <p:spPr>
          <a:xfrm>
            <a:off x="152400" y="1771048"/>
            <a:ext cx="11874500" cy="4937759"/>
          </a:xfrm>
          <a:prstGeom prst="rect">
            <a:avLst/>
          </a:prstGeom>
        </p:spPr>
        <p:txBody>
          <a:bodyPr anchor="ctr">
            <a:noAutofit/>
          </a:bodyPr>
          <a:lstStyle/>
          <a:p>
            <a:r>
              <a:rPr lang="pl-PL" b="1" dirty="0"/>
              <a:t>Określenie funkcji inteligentnych. </a:t>
            </a:r>
            <a:r>
              <a:rPr lang="pl-PL" dirty="0"/>
              <a:t>Zdefiniuj technologie, takie jak BMS, </a:t>
            </a:r>
            <a:r>
              <a:rPr lang="pl-PL" dirty="0" err="1"/>
              <a:t>IoT</a:t>
            </a:r>
            <a:r>
              <a:rPr lang="pl-PL" dirty="0"/>
              <a:t> czy automatyczne sterowanie, oraz ich integrację, np. za pomocą protokołu </a:t>
            </a:r>
            <a:r>
              <a:rPr lang="pl-PL" dirty="0" err="1"/>
              <a:t>BACnet</a:t>
            </a:r>
            <a:r>
              <a:rPr lang="pl-PL" dirty="0"/>
              <a:t>.</a:t>
            </a:r>
          </a:p>
          <a:p>
            <a:r>
              <a:rPr lang="pl-PL" b="1" dirty="0"/>
              <a:t>Weryfikacja i dokumentacja. </a:t>
            </a:r>
            <a:r>
              <a:rPr lang="pl-PL" dirty="0"/>
              <a:t>Zweryfikuj wymagania z interesariuszami i udokumentuj je w specyfikacji wymagań, która będzie podstawą dalszego projektowania.</a:t>
            </a:r>
          </a:p>
        </p:txBody>
      </p:sp>
    </p:spTree>
    <p:extLst>
      <p:ext uri="{BB962C8B-B14F-4D97-AF65-F5344CB8AC3E}">
        <p14:creationId xmlns:p14="http://schemas.microsoft.com/office/powerpoint/2010/main" val="21673412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2F9AA7-2DC5-7A33-9586-5815B1A6376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D7C7A0B-4940-ED51-7E86-2BE13B91BA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DA483293-7497-0EA5-07ED-8DD7AD11F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1D2D248-BC95-EB1E-8D52-392316650D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2440648-FA7F-7E95-D429-D2E87C6D70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CB5D674-2D04-65DA-5E91-0EF7A4ACEF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7449C01A-5A4B-BCE0-B6A5-93C90DDA2BF6}"/>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97CD1DB4-114B-5083-26D8-4D0CD0275F1A}"/>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Ze względu na prawdopodobieństwo wywołania migotania komór serca wyróżnia się następujące strefy:</a:t>
            </a:r>
            <a:br>
              <a:rPr lang="pl-PL" dirty="0"/>
            </a:br>
            <a:r>
              <a:rPr lang="pl-PL" dirty="0"/>
              <a:t>AC-4.1 5 % przypadków migotania komór serca,</a:t>
            </a:r>
            <a:br>
              <a:rPr lang="pl-PL" dirty="0"/>
            </a:br>
            <a:r>
              <a:rPr lang="pl-PL" dirty="0"/>
              <a:t>AC-4.2 nie więcej niż 50 % przypadków,</a:t>
            </a:r>
            <a:br>
              <a:rPr lang="pl-PL" dirty="0"/>
            </a:br>
            <a:r>
              <a:rPr lang="pl-PL" dirty="0"/>
              <a:t>AC-4.3 powyżej 50 % przypadków.</a:t>
            </a:r>
          </a:p>
          <a:p>
            <a:pPr marL="0" indent="0">
              <a:buNone/>
            </a:pPr>
            <a:endParaRPr lang="pl-PL" dirty="0"/>
          </a:p>
          <a:p>
            <a:pPr marL="0" indent="0">
              <a:buNone/>
            </a:pPr>
            <a:r>
              <a:rPr lang="pl-PL" dirty="0"/>
              <a:t>Przyjęto, że graniczna bezpieczna wartość prądu </a:t>
            </a:r>
            <a:r>
              <a:rPr lang="pl-PL" dirty="0" err="1"/>
              <a:t>rażeniowego</a:t>
            </a:r>
            <a:r>
              <a:rPr lang="pl-PL" dirty="0"/>
              <a:t>, płynącego w dłuższym czasie przez ciało ludzkie, wynosi 30 </a:t>
            </a:r>
            <a:r>
              <a:rPr lang="pl-PL" dirty="0" err="1"/>
              <a:t>mA</a:t>
            </a:r>
            <a:r>
              <a:rPr lang="pl-PL" dirty="0"/>
              <a:t> dla prądu przemiennego.</a:t>
            </a:r>
          </a:p>
        </p:txBody>
      </p:sp>
      <p:sp>
        <p:nvSpPr>
          <p:cNvPr id="6" name="Tytuł 1">
            <a:extLst>
              <a:ext uri="{FF2B5EF4-FFF2-40B4-BE49-F238E27FC236}">
                <a16:creationId xmlns:a16="http://schemas.microsoft.com/office/drawing/2014/main" id="{6FCCE368-86C8-6FBA-B4F6-E35960660EC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Skutki przepływu przez ciało człowieka</a:t>
            </a:r>
          </a:p>
        </p:txBody>
      </p:sp>
      <p:sp>
        <p:nvSpPr>
          <p:cNvPr id="7" name="Rectangle 2">
            <a:extLst>
              <a:ext uri="{FF2B5EF4-FFF2-40B4-BE49-F238E27FC236}">
                <a16:creationId xmlns:a16="http://schemas.microsoft.com/office/drawing/2014/main" id="{A1BC990C-FE66-A957-784A-79A6330DAFF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9F326234-E368-816D-8FC1-96BCCC0E6CA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93497470"/>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A59D9F-7111-40BA-99C7-742FA5CB7DA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A6B80B4-D1C2-75B5-9C65-9912ADDC6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D0694A2-F1E6-B665-1720-D55ABE5BE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19EB835-0DDE-368C-82AF-3AAE79896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D567955-8CBD-6EF4-6965-3781441534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C02E201-663B-1F3D-B625-18F6AF0D65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8B8EA67-164C-D14B-967A-A031A9982BAE}"/>
              </a:ext>
            </a:extLst>
          </p:cNvPr>
          <p:cNvSpPr>
            <a:spLocks noGrp="1"/>
          </p:cNvSpPr>
          <p:nvPr>
            <p:ph type="title" idx="4294967295"/>
          </p:nvPr>
        </p:nvSpPr>
        <p:spPr>
          <a:xfrm>
            <a:off x="8471339" y="294538"/>
            <a:ext cx="3261312" cy="1033669"/>
          </a:xfrm>
          <a:prstGeom prst="rect">
            <a:avLst/>
          </a:prstGeom>
        </p:spPr>
        <p:txBody>
          <a:bodyPr>
            <a:normAutofit/>
          </a:bodyPr>
          <a:lstStyle/>
          <a:p>
            <a:pPr algn="r"/>
            <a:r>
              <a:rPr lang="pl-PL" sz="4000" dirty="0">
                <a:solidFill>
                  <a:srgbClr val="FFFFFF"/>
                </a:solidFill>
              </a:rPr>
              <a:t>Projekt</a:t>
            </a:r>
          </a:p>
        </p:txBody>
      </p:sp>
      <p:sp>
        <p:nvSpPr>
          <p:cNvPr id="6" name="Tytuł 1">
            <a:extLst>
              <a:ext uri="{FF2B5EF4-FFF2-40B4-BE49-F238E27FC236}">
                <a16:creationId xmlns:a16="http://schemas.microsoft.com/office/drawing/2014/main" id="{CA1407D6-7478-90D1-0AB6-76E23D4DB43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Dobór technologii i dostawców</a:t>
            </a:r>
          </a:p>
          <a:p>
            <a:pPr>
              <a:defRPr/>
            </a:pPr>
            <a:r>
              <a:rPr lang="pl-PL" sz="3600" dirty="0">
                <a:solidFill>
                  <a:srgbClr val="FFFFFF"/>
                </a:solidFill>
                <a:latin typeface="Aptos Display" panose="02110004020202020204"/>
              </a:rPr>
              <a:t>Etapy</a:t>
            </a:r>
          </a:p>
        </p:txBody>
      </p:sp>
      <p:sp>
        <p:nvSpPr>
          <p:cNvPr id="7" name="Rectangle 2">
            <a:extLst>
              <a:ext uri="{FF2B5EF4-FFF2-40B4-BE49-F238E27FC236}">
                <a16:creationId xmlns:a16="http://schemas.microsoft.com/office/drawing/2014/main" id="{043ACD57-7DE4-A3B9-C927-38A498288E2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51BA50B5-AD37-A58E-70FF-2E4A30AB7206}"/>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Identyfikacja kluczowych technologii</a:t>
            </a:r>
            <a:br>
              <a:rPr lang="pl-PL" dirty="0"/>
            </a:br>
            <a:r>
              <a:rPr lang="pl-PL" dirty="0"/>
              <a:t>Wybór technologii zależy od specyfiki budynku. Najczęściej stosowane to:</a:t>
            </a:r>
          </a:p>
          <a:p>
            <a:r>
              <a:rPr lang="pl-PL" b="1" dirty="0"/>
              <a:t>BMS (</a:t>
            </a:r>
            <a:r>
              <a:rPr lang="pl-PL" b="1" dirty="0" err="1"/>
              <a:t>Building</a:t>
            </a:r>
            <a:r>
              <a:rPr lang="pl-PL" b="1" dirty="0"/>
              <a:t> Management System)</a:t>
            </a:r>
            <a:r>
              <a:rPr lang="pl-PL" dirty="0"/>
              <a:t>: Platformy takie jak Siemens </a:t>
            </a:r>
            <a:r>
              <a:rPr lang="pl-PL" dirty="0" err="1"/>
              <a:t>Desigo</a:t>
            </a:r>
            <a:r>
              <a:rPr lang="pl-PL" dirty="0"/>
              <a:t> czy Honeywell EBI do centralnego zarządzania.</a:t>
            </a:r>
          </a:p>
          <a:p>
            <a:r>
              <a:rPr lang="pl-PL" b="1" dirty="0"/>
              <a:t>Protokoły komunikacyjne</a:t>
            </a:r>
            <a:r>
              <a:rPr lang="pl-PL" dirty="0"/>
              <a:t>: </a:t>
            </a:r>
            <a:r>
              <a:rPr lang="pl-PL" dirty="0" err="1"/>
              <a:t>BACnet</a:t>
            </a:r>
            <a:r>
              <a:rPr lang="pl-PL" dirty="0"/>
              <a:t>, KNX, </a:t>
            </a:r>
            <a:r>
              <a:rPr lang="pl-PL" dirty="0" err="1"/>
              <a:t>Modbus</a:t>
            </a:r>
            <a:r>
              <a:rPr lang="pl-PL" dirty="0"/>
              <a:t> dla integracji urządzeń.</a:t>
            </a:r>
          </a:p>
          <a:p>
            <a:r>
              <a:rPr lang="pl-PL" b="1" dirty="0" err="1"/>
              <a:t>IoT</a:t>
            </a:r>
            <a:r>
              <a:rPr lang="pl-PL" dirty="0"/>
              <a:t>: Czujniki i urządzenia bezprzewodowe do monitoringu w czasie rzeczywistym.</a:t>
            </a:r>
          </a:p>
          <a:p>
            <a:r>
              <a:rPr lang="pl-PL" b="1" dirty="0" err="1"/>
              <a:t>Cyberbezpieczeństwo</a:t>
            </a:r>
            <a:r>
              <a:rPr lang="pl-PL" dirty="0"/>
              <a:t>: Szyfrowanie i firewalle chroniące przed atakami.</a:t>
            </a:r>
          </a:p>
        </p:txBody>
      </p:sp>
    </p:spTree>
    <p:extLst>
      <p:ext uri="{BB962C8B-B14F-4D97-AF65-F5344CB8AC3E}">
        <p14:creationId xmlns:p14="http://schemas.microsoft.com/office/powerpoint/2010/main" val="3902268738"/>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0E73BF-6A7C-91B3-4AD5-41335ACCDE7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5E35B96-56DD-CB8E-92FC-51CD02371F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1D86D4A-0034-D616-5E2A-5AD760026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032B8E9F-60D1-59A2-7A1F-8E7B6F6A3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3692569-A5FC-DE25-EB9D-087675CDF5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95F4FC7-B6F4-9944-ACC4-50B6C4277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83832B7F-53AC-806C-90BE-0FC35147616D}"/>
              </a:ext>
            </a:extLst>
          </p:cNvPr>
          <p:cNvSpPr>
            <a:spLocks noGrp="1"/>
          </p:cNvSpPr>
          <p:nvPr>
            <p:ph type="title" idx="4294967295"/>
          </p:nvPr>
        </p:nvSpPr>
        <p:spPr>
          <a:xfrm>
            <a:off x="8471339" y="294538"/>
            <a:ext cx="3261312" cy="1033669"/>
          </a:xfrm>
          <a:prstGeom prst="rect">
            <a:avLst/>
          </a:prstGeom>
        </p:spPr>
        <p:txBody>
          <a:bodyPr>
            <a:normAutofit/>
          </a:bodyPr>
          <a:lstStyle/>
          <a:p>
            <a:pPr algn="r"/>
            <a:r>
              <a:rPr lang="pl-PL" sz="4000" dirty="0">
                <a:solidFill>
                  <a:srgbClr val="FFFFFF"/>
                </a:solidFill>
              </a:rPr>
              <a:t>Projekt</a:t>
            </a:r>
          </a:p>
        </p:txBody>
      </p:sp>
      <p:sp>
        <p:nvSpPr>
          <p:cNvPr id="6" name="Tytuł 1">
            <a:extLst>
              <a:ext uri="{FF2B5EF4-FFF2-40B4-BE49-F238E27FC236}">
                <a16:creationId xmlns:a16="http://schemas.microsoft.com/office/drawing/2014/main" id="{D18EFE67-2A8F-2B6B-757E-931ED82B23E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Dobór technologii i dostawców</a:t>
            </a:r>
          </a:p>
          <a:p>
            <a:pPr>
              <a:defRPr/>
            </a:pPr>
            <a:r>
              <a:rPr lang="pl-PL" sz="3600" dirty="0">
                <a:solidFill>
                  <a:srgbClr val="FFFFFF"/>
                </a:solidFill>
                <a:latin typeface="Aptos Display" panose="02110004020202020204"/>
              </a:rPr>
              <a:t>Etapy</a:t>
            </a:r>
          </a:p>
        </p:txBody>
      </p:sp>
      <p:sp>
        <p:nvSpPr>
          <p:cNvPr id="7" name="Rectangle 2">
            <a:extLst>
              <a:ext uri="{FF2B5EF4-FFF2-40B4-BE49-F238E27FC236}">
                <a16:creationId xmlns:a16="http://schemas.microsoft.com/office/drawing/2014/main" id="{BF48DA0D-809A-89F9-8A2B-68C09886647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864214B5-A28E-3A01-58E7-8477AB73B534}"/>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Kryteria wyboru technologii</a:t>
            </a:r>
          </a:p>
          <a:p>
            <a:r>
              <a:rPr lang="pl-PL" b="1" dirty="0"/>
              <a:t>Kompatybilność</a:t>
            </a:r>
            <a:r>
              <a:rPr lang="pl-PL" dirty="0"/>
              <a:t>: Technologie muszą współpracować z istniejącymi systemami oraz ze sobą nawzajem.</a:t>
            </a:r>
          </a:p>
          <a:p>
            <a:r>
              <a:rPr lang="pl-PL" b="1" dirty="0"/>
              <a:t>Skalowalność</a:t>
            </a:r>
            <a:r>
              <a:rPr lang="pl-PL" dirty="0"/>
              <a:t>: Możliwość rozbudowy w przyszłości.</a:t>
            </a:r>
          </a:p>
          <a:p>
            <a:r>
              <a:rPr lang="pl-PL" b="1" dirty="0"/>
              <a:t>Bezpieczeństwo</a:t>
            </a:r>
            <a:r>
              <a:rPr lang="pl-PL" dirty="0"/>
              <a:t>: Ochrona przed </a:t>
            </a:r>
            <a:r>
              <a:rPr lang="pl-PL" dirty="0" err="1"/>
              <a:t>cyber</a:t>
            </a:r>
            <a:r>
              <a:rPr lang="pl-PL" dirty="0"/>
              <a:t> zagrożeniami.</a:t>
            </a:r>
          </a:p>
          <a:p>
            <a:r>
              <a:rPr lang="pl-PL" b="1" dirty="0"/>
              <a:t>Zgodność z normami</a:t>
            </a:r>
            <a:r>
              <a:rPr lang="pl-PL" dirty="0"/>
              <a:t>: Spełnienie wymagań PN-EN 15232-1:2017.</a:t>
            </a:r>
          </a:p>
        </p:txBody>
      </p:sp>
    </p:spTree>
    <p:extLst>
      <p:ext uri="{BB962C8B-B14F-4D97-AF65-F5344CB8AC3E}">
        <p14:creationId xmlns:p14="http://schemas.microsoft.com/office/powerpoint/2010/main" val="1370408729"/>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014E070-D5BE-963B-729A-83EC9CF87F1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A4CEADD-C593-3BFB-EC95-886EFEDF2E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46C36D6-C896-4F1E-A8CB-093492E59E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D5C815A-92CE-56B1-8BB6-C3C782CE8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18F84A7-1BC7-8BB1-9E9A-A10DF480F8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5F0C08D-A8A5-F3E8-C3E4-A56465866D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2BE0847-4A0F-E8D4-312A-6B1760971962}"/>
              </a:ext>
            </a:extLst>
          </p:cNvPr>
          <p:cNvSpPr>
            <a:spLocks noGrp="1"/>
          </p:cNvSpPr>
          <p:nvPr>
            <p:ph type="title" idx="4294967295"/>
          </p:nvPr>
        </p:nvSpPr>
        <p:spPr>
          <a:xfrm>
            <a:off x="8471339" y="294538"/>
            <a:ext cx="3261312" cy="1033669"/>
          </a:xfrm>
          <a:prstGeom prst="rect">
            <a:avLst/>
          </a:prstGeom>
        </p:spPr>
        <p:txBody>
          <a:bodyPr>
            <a:normAutofit/>
          </a:bodyPr>
          <a:lstStyle/>
          <a:p>
            <a:pPr algn="r"/>
            <a:r>
              <a:rPr lang="pl-PL" sz="4000" dirty="0">
                <a:solidFill>
                  <a:srgbClr val="FFFFFF"/>
                </a:solidFill>
              </a:rPr>
              <a:t>Projekt</a:t>
            </a:r>
          </a:p>
        </p:txBody>
      </p:sp>
      <p:sp>
        <p:nvSpPr>
          <p:cNvPr id="6" name="Tytuł 1">
            <a:extLst>
              <a:ext uri="{FF2B5EF4-FFF2-40B4-BE49-F238E27FC236}">
                <a16:creationId xmlns:a16="http://schemas.microsoft.com/office/drawing/2014/main" id="{94A0ACC7-D73D-66F8-9B75-F61C34DC25D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Dobór technologii i dostawców</a:t>
            </a:r>
          </a:p>
          <a:p>
            <a:pPr>
              <a:defRPr/>
            </a:pPr>
            <a:r>
              <a:rPr lang="pl-PL" sz="3600" dirty="0">
                <a:solidFill>
                  <a:srgbClr val="FFFFFF"/>
                </a:solidFill>
                <a:latin typeface="Aptos Display" panose="02110004020202020204"/>
              </a:rPr>
              <a:t>Etapy</a:t>
            </a:r>
          </a:p>
        </p:txBody>
      </p:sp>
      <p:sp>
        <p:nvSpPr>
          <p:cNvPr id="7" name="Rectangle 2">
            <a:extLst>
              <a:ext uri="{FF2B5EF4-FFF2-40B4-BE49-F238E27FC236}">
                <a16:creationId xmlns:a16="http://schemas.microsoft.com/office/drawing/2014/main" id="{6A45805E-9612-A4CB-1BBA-E5812140021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E7DB0C07-C61D-09C9-52E1-4904BEF03436}"/>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Kryteria wyboru technologii</a:t>
            </a:r>
          </a:p>
          <a:p>
            <a:r>
              <a:rPr lang="pl-PL" b="1" dirty="0"/>
              <a:t>Kompatybilność</a:t>
            </a:r>
            <a:r>
              <a:rPr lang="pl-PL" dirty="0"/>
              <a:t>: Technologie muszą współpracować z istniejącymi systemami oraz ze sobą nawzajem.</a:t>
            </a:r>
          </a:p>
          <a:p>
            <a:r>
              <a:rPr lang="pl-PL" b="1" dirty="0"/>
              <a:t>Skalowalność</a:t>
            </a:r>
            <a:r>
              <a:rPr lang="pl-PL" dirty="0"/>
              <a:t>: Możliwość rozbudowy w przyszłości.</a:t>
            </a:r>
          </a:p>
          <a:p>
            <a:r>
              <a:rPr lang="pl-PL" b="1" dirty="0"/>
              <a:t>Bezpieczeństwo</a:t>
            </a:r>
            <a:r>
              <a:rPr lang="pl-PL" dirty="0"/>
              <a:t>: Ochrona przed </a:t>
            </a:r>
            <a:r>
              <a:rPr lang="pl-PL" dirty="0" err="1"/>
              <a:t>cyber</a:t>
            </a:r>
            <a:r>
              <a:rPr lang="pl-PL" dirty="0"/>
              <a:t> zagrożeniami.</a:t>
            </a:r>
          </a:p>
          <a:p>
            <a:r>
              <a:rPr lang="pl-PL" b="1" dirty="0"/>
              <a:t>Zgodność z normami</a:t>
            </a:r>
            <a:r>
              <a:rPr lang="pl-PL" dirty="0"/>
              <a:t>: Spełnienie wymagań PN-EN 15232-1:2017.</a:t>
            </a:r>
          </a:p>
        </p:txBody>
      </p:sp>
    </p:spTree>
    <p:extLst>
      <p:ext uri="{BB962C8B-B14F-4D97-AF65-F5344CB8AC3E}">
        <p14:creationId xmlns:p14="http://schemas.microsoft.com/office/powerpoint/2010/main" val="3309733296"/>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15DE97-8A61-62BB-ECAE-FB9E3367C57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DDDBF09-BF07-2492-27F1-0A6BAC463E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8BA87B94-048E-FB44-FD5F-870AFABFD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092ECD81-33E6-D2DF-737F-D33A890CD1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B69428A-38C7-8ADD-9DC1-D0F5CC14F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5A8F662-D6F5-B41C-A9E3-734EF94D1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E0DABD3-7E35-7672-31B0-A70652A68BDB}"/>
              </a:ext>
            </a:extLst>
          </p:cNvPr>
          <p:cNvSpPr>
            <a:spLocks noGrp="1"/>
          </p:cNvSpPr>
          <p:nvPr>
            <p:ph type="title" idx="4294967295"/>
          </p:nvPr>
        </p:nvSpPr>
        <p:spPr>
          <a:xfrm>
            <a:off x="8471339" y="294538"/>
            <a:ext cx="3261312" cy="1033669"/>
          </a:xfrm>
          <a:prstGeom prst="rect">
            <a:avLst/>
          </a:prstGeom>
        </p:spPr>
        <p:txBody>
          <a:bodyPr>
            <a:normAutofit/>
          </a:bodyPr>
          <a:lstStyle/>
          <a:p>
            <a:pPr algn="r"/>
            <a:r>
              <a:rPr lang="pl-PL" sz="4000" dirty="0">
                <a:solidFill>
                  <a:srgbClr val="FFFFFF"/>
                </a:solidFill>
              </a:rPr>
              <a:t>Projekt</a:t>
            </a:r>
          </a:p>
        </p:txBody>
      </p:sp>
      <p:sp>
        <p:nvSpPr>
          <p:cNvPr id="6" name="Tytuł 1">
            <a:extLst>
              <a:ext uri="{FF2B5EF4-FFF2-40B4-BE49-F238E27FC236}">
                <a16:creationId xmlns:a16="http://schemas.microsoft.com/office/drawing/2014/main" id="{F7941066-68D5-4DA5-6191-33FA688C2F5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Przykład</a:t>
            </a:r>
          </a:p>
        </p:txBody>
      </p:sp>
      <p:sp>
        <p:nvSpPr>
          <p:cNvPr id="7" name="Rectangle 2">
            <a:extLst>
              <a:ext uri="{FF2B5EF4-FFF2-40B4-BE49-F238E27FC236}">
                <a16:creationId xmlns:a16="http://schemas.microsoft.com/office/drawing/2014/main" id="{CFBCF101-578B-F298-D911-2DBC7152B73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68B0401D-D60F-9785-F4BC-777898D6082A}"/>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Opis</a:t>
            </a:r>
          </a:p>
          <a:p>
            <a:pPr marL="0" indent="0">
              <a:buNone/>
            </a:pPr>
            <a:r>
              <a:rPr lang="pl-PL" dirty="0"/>
              <a:t>Zaprojektuj inteligentny biurowiec o powierzchni 12 000 m², zlokalizowany w centrum miasta. Budynek będzie siedzibą firmy technologicznej zatrudniającej 600 pracowników. Powinien wyróżniać się efektywnością energetyczną, komfortem użytkowania oraz nowoczesnymi rozwiązaniami technologicznymi, zapewniającymi elastyczność i bezpieczeństwo.</a:t>
            </a:r>
          </a:p>
        </p:txBody>
      </p:sp>
    </p:spTree>
    <p:extLst>
      <p:ext uri="{BB962C8B-B14F-4D97-AF65-F5344CB8AC3E}">
        <p14:creationId xmlns:p14="http://schemas.microsoft.com/office/powerpoint/2010/main" val="550806335"/>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C7674F-9AD4-9ACB-D922-283B2DD5244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CB0EE94-0327-615D-0226-EAB8A9692F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8B270FB5-2569-75E1-08AE-8DEDE4E225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0020D60B-E316-BCBD-D27E-0AEEA2AB60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8EBC3B3-463C-DDE3-979E-1F6E24BD2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66CCE14-DFC1-54CC-939F-C96A42477F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8C18B66-853C-5B05-8A69-39478280B2CE}"/>
              </a:ext>
            </a:extLst>
          </p:cNvPr>
          <p:cNvSpPr>
            <a:spLocks noGrp="1"/>
          </p:cNvSpPr>
          <p:nvPr>
            <p:ph type="title" idx="4294967295"/>
          </p:nvPr>
        </p:nvSpPr>
        <p:spPr>
          <a:xfrm>
            <a:off x="8471339" y="294538"/>
            <a:ext cx="3261312" cy="1033669"/>
          </a:xfrm>
          <a:prstGeom prst="rect">
            <a:avLst/>
          </a:prstGeom>
        </p:spPr>
        <p:txBody>
          <a:bodyPr>
            <a:normAutofit/>
          </a:bodyPr>
          <a:lstStyle/>
          <a:p>
            <a:pPr algn="r"/>
            <a:r>
              <a:rPr lang="pl-PL" sz="4000" dirty="0">
                <a:solidFill>
                  <a:srgbClr val="FFFFFF"/>
                </a:solidFill>
              </a:rPr>
              <a:t>Projekt</a:t>
            </a:r>
          </a:p>
        </p:txBody>
      </p:sp>
      <p:sp>
        <p:nvSpPr>
          <p:cNvPr id="6" name="Tytuł 1">
            <a:extLst>
              <a:ext uri="{FF2B5EF4-FFF2-40B4-BE49-F238E27FC236}">
                <a16:creationId xmlns:a16="http://schemas.microsoft.com/office/drawing/2014/main" id="{70A232EF-E10D-5036-6E7C-554DF910BE5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Przykład</a:t>
            </a:r>
          </a:p>
          <a:p>
            <a:pPr>
              <a:defRPr/>
            </a:pPr>
            <a:r>
              <a:rPr lang="pl-PL" sz="3600" dirty="0">
                <a:solidFill>
                  <a:srgbClr val="FFFFFF"/>
                </a:solidFill>
                <a:latin typeface="Aptos Display" panose="02110004020202020204"/>
              </a:rPr>
              <a:t>Wymagania i oczekiwania interesariuszy</a:t>
            </a:r>
          </a:p>
        </p:txBody>
      </p:sp>
      <p:sp>
        <p:nvSpPr>
          <p:cNvPr id="7" name="Rectangle 2">
            <a:extLst>
              <a:ext uri="{FF2B5EF4-FFF2-40B4-BE49-F238E27FC236}">
                <a16:creationId xmlns:a16="http://schemas.microsoft.com/office/drawing/2014/main" id="{96C6A3A5-5EE8-9F8A-DD49-B305010A4C9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547844ED-9160-B2F9-2CCE-77BEAA30C311}"/>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1. Właściciel budynku</a:t>
            </a:r>
          </a:p>
          <a:p>
            <a:pPr marL="0" indent="0">
              <a:buNone/>
            </a:pPr>
            <a:r>
              <a:rPr lang="pl-PL" b="1" dirty="0"/>
              <a:t>Oczekiwania:</a:t>
            </a:r>
            <a:r>
              <a:rPr lang="pl-PL" dirty="0"/>
              <a:t> Niskie koszty eksploatacji i wysoka wartość nieruchomości.</a:t>
            </a:r>
          </a:p>
          <a:p>
            <a:pPr marL="0" indent="0">
              <a:buNone/>
            </a:pPr>
            <a:r>
              <a:rPr lang="pl-PL" b="1" dirty="0"/>
              <a:t>Wymagania:</a:t>
            </a:r>
            <a:endParaRPr lang="pl-PL" dirty="0"/>
          </a:p>
          <a:p>
            <a:pPr lvl="1"/>
            <a:r>
              <a:rPr lang="pl-PL" dirty="0"/>
              <a:t>Wdrożenie systemu BMS (</a:t>
            </a:r>
            <a:r>
              <a:rPr lang="pl-PL" dirty="0" err="1"/>
              <a:t>Building</a:t>
            </a:r>
            <a:r>
              <a:rPr lang="pl-PL" dirty="0"/>
              <a:t> Management System) do zarządzania instalacjami.</a:t>
            </a:r>
          </a:p>
          <a:p>
            <a:pPr lvl="1"/>
            <a:r>
              <a:rPr lang="pl-PL" dirty="0"/>
              <a:t>Zużycie energii mniejsze o 30% w porównaniu do standardowych biurowców.</a:t>
            </a:r>
          </a:p>
          <a:p>
            <a:pPr lvl="1"/>
            <a:r>
              <a:rPr lang="pl-PL" dirty="0"/>
              <a:t>Możliwość zdalnego monitorowania systemów budynku przez aplikację lub platformę online.</a:t>
            </a:r>
          </a:p>
        </p:txBody>
      </p:sp>
    </p:spTree>
    <p:extLst>
      <p:ext uri="{BB962C8B-B14F-4D97-AF65-F5344CB8AC3E}">
        <p14:creationId xmlns:p14="http://schemas.microsoft.com/office/powerpoint/2010/main" val="252706973"/>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5DF6F63-A17E-A1FB-ECC6-D88954E18D2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2893A0D-F93A-2011-7611-EC990130E8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E8FC7A5-5E19-D520-AA5C-0CE7B66A78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09F16728-8123-A912-384F-E8F33131E2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8AAC34A-6F5E-0FCB-8377-229A852C7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EF658C7-F909-7C42-AC7D-ABE7F75B1D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E683F9A-BB1B-E9B3-0017-9237F598617E}"/>
              </a:ext>
            </a:extLst>
          </p:cNvPr>
          <p:cNvSpPr>
            <a:spLocks noGrp="1"/>
          </p:cNvSpPr>
          <p:nvPr>
            <p:ph type="title" idx="4294967295"/>
          </p:nvPr>
        </p:nvSpPr>
        <p:spPr>
          <a:xfrm>
            <a:off x="8471339" y="294538"/>
            <a:ext cx="3261312" cy="1033669"/>
          </a:xfrm>
          <a:prstGeom prst="rect">
            <a:avLst/>
          </a:prstGeom>
        </p:spPr>
        <p:txBody>
          <a:bodyPr>
            <a:normAutofit/>
          </a:bodyPr>
          <a:lstStyle/>
          <a:p>
            <a:pPr algn="r"/>
            <a:r>
              <a:rPr lang="pl-PL" sz="4000" dirty="0">
                <a:solidFill>
                  <a:srgbClr val="FFFFFF"/>
                </a:solidFill>
              </a:rPr>
              <a:t>Projekt</a:t>
            </a:r>
          </a:p>
        </p:txBody>
      </p:sp>
      <p:sp>
        <p:nvSpPr>
          <p:cNvPr id="6" name="Tytuł 1">
            <a:extLst>
              <a:ext uri="{FF2B5EF4-FFF2-40B4-BE49-F238E27FC236}">
                <a16:creationId xmlns:a16="http://schemas.microsoft.com/office/drawing/2014/main" id="{D6695F95-B590-4F54-8C65-56CF063D02E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Przykład</a:t>
            </a:r>
          </a:p>
          <a:p>
            <a:pPr>
              <a:defRPr/>
            </a:pPr>
            <a:r>
              <a:rPr lang="pl-PL" sz="3600" dirty="0">
                <a:solidFill>
                  <a:srgbClr val="FFFFFF"/>
                </a:solidFill>
                <a:latin typeface="Aptos Display" panose="02110004020202020204"/>
              </a:rPr>
              <a:t>Wymagania i oczekiwania interesariuszy</a:t>
            </a:r>
          </a:p>
        </p:txBody>
      </p:sp>
      <p:sp>
        <p:nvSpPr>
          <p:cNvPr id="7" name="Rectangle 2">
            <a:extLst>
              <a:ext uri="{FF2B5EF4-FFF2-40B4-BE49-F238E27FC236}">
                <a16:creationId xmlns:a16="http://schemas.microsoft.com/office/drawing/2014/main" id="{BEF56697-4A49-D33F-63C1-E1E0FC03EF2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1FD11679-6C75-C90C-ACE6-49294B5F49EF}"/>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2. Najemca (firma technologiczna)</a:t>
            </a:r>
          </a:p>
          <a:p>
            <a:pPr marL="0" indent="0">
              <a:buNone/>
            </a:pPr>
            <a:r>
              <a:rPr lang="pl-PL" b="1" dirty="0"/>
              <a:t>Oczekiwania:</a:t>
            </a:r>
            <a:r>
              <a:rPr lang="pl-PL" dirty="0"/>
              <a:t> Wsparcie produktywności i dobrostanu pracowników.</a:t>
            </a:r>
          </a:p>
          <a:p>
            <a:pPr marL="0" indent="0">
              <a:buNone/>
            </a:pPr>
            <a:r>
              <a:rPr lang="pl-PL" b="1" dirty="0"/>
              <a:t>Wymagania:</a:t>
            </a:r>
            <a:endParaRPr lang="pl-PL" dirty="0"/>
          </a:p>
          <a:p>
            <a:pPr lvl="1"/>
            <a:r>
              <a:rPr lang="pl-PL" dirty="0"/>
              <a:t>Indywidualna kontrola temperatury i oświetlenia w każdej strefie roboczej.</a:t>
            </a:r>
          </a:p>
          <a:p>
            <a:pPr lvl="1"/>
            <a:r>
              <a:rPr lang="pl-PL" dirty="0"/>
              <a:t>System wentylacji z czujnikami CO2 i PM2.5, zapewniający jakość powietrza na poziomie &lt;800 </a:t>
            </a:r>
            <a:r>
              <a:rPr lang="pl-PL" dirty="0" err="1"/>
              <a:t>ppm</a:t>
            </a:r>
            <a:r>
              <a:rPr lang="pl-PL" dirty="0"/>
              <a:t> CO2.</a:t>
            </a:r>
          </a:p>
          <a:p>
            <a:pPr lvl="1"/>
            <a:r>
              <a:rPr lang="pl-PL" dirty="0"/>
              <a:t>Elastyczne przestrzenie biurowe z modułowymi ścianami i podłogami technicznymi.</a:t>
            </a:r>
          </a:p>
        </p:txBody>
      </p:sp>
    </p:spTree>
    <p:extLst>
      <p:ext uri="{BB962C8B-B14F-4D97-AF65-F5344CB8AC3E}">
        <p14:creationId xmlns:p14="http://schemas.microsoft.com/office/powerpoint/2010/main" val="3688836011"/>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369094-C6A5-CA72-567F-1EAE5BD8110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66FBC53-1D78-EF95-9746-8AEF4B1661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8BF738F-F9C2-4250-EA62-0B1BAE7FCB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7FF1B06-5FA8-BDAB-12A8-A78C368C61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F857DD6-F4B1-1E5C-0FFA-C89FC17B49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F9F1358-8A15-6182-06A8-1931821235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78DC247-B1E5-42A4-1F09-0AC0AAC44CDC}"/>
              </a:ext>
            </a:extLst>
          </p:cNvPr>
          <p:cNvSpPr>
            <a:spLocks noGrp="1"/>
          </p:cNvSpPr>
          <p:nvPr>
            <p:ph type="title" idx="4294967295"/>
          </p:nvPr>
        </p:nvSpPr>
        <p:spPr>
          <a:xfrm>
            <a:off x="8471339" y="294538"/>
            <a:ext cx="3261312" cy="1033669"/>
          </a:xfrm>
          <a:prstGeom prst="rect">
            <a:avLst/>
          </a:prstGeom>
        </p:spPr>
        <p:txBody>
          <a:bodyPr>
            <a:normAutofit/>
          </a:bodyPr>
          <a:lstStyle/>
          <a:p>
            <a:pPr algn="r"/>
            <a:r>
              <a:rPr lang="pl-PL" sz="4000" dirty="0">
                <a:solidFill>
                  <a:srgbClr val="FFFFFF"/>
                </a:solidFill>
              </a:rPr>
              <a:t>Projekt</a:t>
            </a:r>
          </a:p>
        </p:txBody>
      </p:sp>
      <p:sp>
        <p:nvSpPr>
          <p:cNvPr id="6" name="Tytuł 1">
            <a:extLst>
              <a:ext uri="{FF2B5EF4-FFF2-40B4-BE49-F238E27FC236}">
                <a16:creationId xmlns:a16="http://schemas.microsoft.com/office/drawing/2014/main" id="{FD1667D6-536D-6597-8A20-6D17F359917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Przykład</a:t>
            </a:r>
          </a:p>
          <a:p>
            <a:pPr>
              <a:defRPr/>
            </a:pPr>
            <a:r>
              <a:rPr lang="pl-PL" sz="3600" dirty="0">
                <a:solidFill>
                  <a:srgbClr val="FFFFFF"/>
                </a:solidFill>
                <a:latin typeface="Aptos Display" panose="02110004020202020204"/>
              </a:rPr>
              <a:t>Wymagania i oczekiwania interesariuszy</a:t>
            </a:r>
          </a:p>
        </p:txBody>
      </p:sp>
      <p:sp>
        <p:nvSpPr>
          <p:cNvPr id="7" name="Rectangle 2">
            <a:extLst>
              <a:ext uri="{FF2B5EF4-FFF2-40B4-BE49-F238E27FC236}">
                <a16:creationId xmlns:a16="http://schemas.microsoft.com/office/drawing/2014/main" id="{ACBEFDE9-A7C1-61BB-922C-91987E4A519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66B39B90-0C7B-DA82-4F4C-18E08FB10927}"/>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3. Zarządca budynku</a:t>
            </a:r>
          </a:p>
          <a:p>
            <a:pPr marL="0" indent="0">
              <a:buNone/>
            </a:pPr>
            <a:r>
              <a:rPr lang="pl-PL" b="1" dirty="0"/>
              <a:t>Oczekiwania:</a:t>
            </a:r>
            <a:r>
              <a:rPr lang="pl-PL" dirty="0"/>
              <a:t> Prostota obsługi i minimalizacja awarii.</a:t>
            </a:r>
          </a:p>
          <a:p>
            <a:pPr marL="0" indent="0">
              <a:buNone/>
            </a:pPr>
            <a:r>
              <a:rPr lang="pl-PL" b="1" dirty="0"/>
              <a:t>Wymagania:</a:t>
            </a:r>
            <a:endParaRPr lang="pl-PL" dirty="0"/>
          </a:p>
          <a:p>
            <a:pPr lvl="1"/>
            <a:r>
              <a:rPr lang="pl-PL" dirty="0"/>
              <a:t>BMS z intuicyjnym interfejsem i funkcją raportowania (np. zużycie energii, stan techniczny urządzeń).</a:t>
            </a:r>
          </a:p>
          <a:p>
            <a:pPr lvl="1"/>
            <a:r>
              <a:rPr lang="pl-PL" dirty="0"/>
              <a:t>Systemy predykcyjne wykrywające potencjalne usterki (np. w instalacjach HVAC).</a:t>
            </a:r>
          </a:p>
          <a:p>
            <a:pPr lvl="1"/>
            <a:r>
              <a:rPr lang="pl-PL" dirty="0"/>
              <a:t>Automatyczne powiadomienia o awariach na telefon lub e-mail.</a:t>
            </a:r>
          </a:p>
        </p:txBody>
      </p:sp>
    </p:spTree>
    <p:extLst>
      <p:ext uri="{BB962C8B-B14F-4D97-AF65-F5344CB8AC3E}">
        <p14:creationId xmlns:p14="http://schemas.microsoft.com/office/powerpoint/2010/main" val="2904424074"/>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2246E87-20D6-4DA5-031E-8B06BAB97D6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F51DBB2-4D4A-99BD-FF29-BB24109A9F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F66C37E-C580-E3C7-FD11-5F54510FA1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D410AE6B-99F6-4479-5973-5B63BA23E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943B4B5-2B62-01D2-04CD-84229501DF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4A31DE3-069F-AE88-1A39-0BB443FA2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202FF76-2447-FF5A-0E56-23A9784123F9}"/>
              </a:ext>
            </a:extLst>
          </p:cNvPr>
          <p:cNvSpPr>
            <a:spLocks noGrp="1"/>
          </p:cNvSpPr>
          <p:nvPr>
            <p:ph type="title" idx="4294967295"/>
          </p:nvPr>
        </p:nvSpPr>
        <p:spPr>
          <a:xfrm>
            <a:off x="8471339" y="294538"/>
            <a:ext cx="3261312" cy="1033669"/>
          </a:xfrm>
          <a:prstGeom prst="rect">
            <a:avLst/>
          </a:prstGeom>
        </p:spPr>
        <p:txBody>
          <a:bodyPr>
            <a:normAutofit/>
          </a:bodyPr>
          <a:lstStyle/>
          <a:p>
            <a:pPr algn="r"/>
            <a:r>
              <a:rPr lang="pl-PL" sz="4000" dirty="0">
                <a:solidFill>
                  <a:srgbClr val="FFFFFF"/>
                </a:solidFill>
              </a:rPr>
              <a:t>Projekt</a:t>
            </a:r>
          </a:p>
        </p:txBody>
      </p:sp>
      <p:sp>
        <p:nvSpPr>
          <p:cNvPr id="6" name="Tytuł 1">
            <a:extLst>
              <a:ext uri="{FF2B5EF4-FFF2-40B4-BE49-F238E27FC236}">
                <a16:creationId xmlns:a16="http://schemas.microsoft.com/office/drawing/2014/main" id="{EAE6A609-D30B-B6E8-F98A-F61031350F0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Przykład</a:t>
            </a:r>
          </a:p>
          <a:p>
            <a:pPr>
              <a:defRPr/>
            </a:pPr>
            <a:r>
              <a:rPr lang="pl-PL" sz="3600" dirty="0">
                <a:solidFill>
                  <a:srgbClr val="FFFFFF"/>
                </a:solidFill>
                <a:latin typeface="Aptos Display" panose="02110004020202020204"/>
              </a:rPr>
              <a:t>Wymagania i oczekiwania interesariuszy</a:t>
            </a:r>
          </a:p>
        </p:txBody>
      </p:sp>
      <p:sp>
        <p:nvSpPr>
          <p:cNvPr id="7" name="Rectangle 2">
            <a:extLst>
              <a:ext uri="{FF2B5EF4-FFF2-40B4-BE49-F238E27FC236}">
                <a16:creationId xmlns:a16="http://schemas.microsoft.com/office/drawing/2014/main" id="{B7515D67-1354-3878-B790-6748D0464A7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1AE8B21F-3985-46E6-DD76-9F9DF276F1F1}"/>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4. Pracownicy</a:t>
            </a:r>
          </a:p>
          <a:p>
            <a:pPr marL="0" indent="0">
              <a:buNone/>
            </a:pPr>
            <a:r>
              <a:rPr lang="pl-PL" b="1" dirty="0"/>
              <a:t>Oczekiwania:</a:t>
            </a:r>
            <a:r>
              <a:rPr lang="pl-PL" dirty="0"/>
              <a:t> Wygoda i przyjazne środowisko pracy.</a:t>
            </a:r>
          </a:p>
          <a:p>
            <a:pPr marL="0" indent="0">
              <a:buNone/>
            </a:pPr>
            <a:r>
              <a:rPr lang="pl-PL" b="1" dirty="0"/>
              <a:t>Wymagania:</a:t>
            </a:r>
            <a:endParaRPr lang="pl-PL" dirty="0"/>
          </a:p>
          <a:p>
            <a:pPr lvl="1"/>
            <a:r>
              <a:rPr lang="pl-PL" dirty="0"/>
              <a:t>Oświetlenie regulowane automatycznie w zależności od natężenia światła dziennego i obecności osób.</a:t>
            </a:r>
          </a:p>
          <a:p>
            <a:pPr lvl="1"/>
            <a:r>
              <a:rPr lang="pl-PL" dirty="0"/>
              <a:t>Temperatura w pomieszczeniach utrzymywana w przedziale 21-23°C.</a:t>
            </a:r>
          </a:p>
          <a:p>
            <a:pPr lvl="1"/>
            <a:r>
              <a:rPr lang="pl-PL" dirty="0"/>
              <a:t>Aplikacja mobilna do rezerwacji biurek, </a:t>
            </a:r>
            <a:r>
              <a:rPr lang="pl-PL" dirty="0" err="1"/>
              <a:t>sal</a:t>
            </a:r>
            <a:r>
              <a:rPr lang="pl-PL" dirty="0"/>
              <a:t> konferencyjnych i regulacji mikroklimatu.</a:t>
            </a:r>
          </a:p>
        </p:txBody>
      </p:sp>
    </p:spTree>
    <p:extLst>
      <p:ext uri="{BB962C8B-B14F-4D97-AF65-F5344CB8AC3E}">
        <p14:creationId xmlns:p14="http://schemas.microsoft.com/office/powerpoint/2010/main" val="64161458"/>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8416195-21DE-BF94-A209-3FB9E4D16A7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D917142-4B92-A823-D76F-C1242D162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12C3D60D-380C-1D4C-2253-3D5DD147DE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CCE824E-598F-3494-DB2E-4C3D76745A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AA4DABD-332C-C0E0-1DEF-76E6741F57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24ED1A9-EAC2-CE19-5244-DC8B002C7F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31F2E5F-5899-B46F-9542-D95A6F7A1C86}"/>
              </a:ext>
            </a:extLst>
          </p:cNvPr>
          <p:cNvSpPr>
            <a:spLocks noGrp="1"/>
          </p:cNvSpPr>
          <p:nvPr>
            <p:ph type="title" idx="4294967295"/>
          </p:nvPr>
        </p:nvSpPr>
        <p:spPr>
          <a:xfrm>
            <a:off x="8471339" y="294538"/>
            <a:ext cx="3261312" cy="1033669"/>
          </a:xfrm>
          <a:prstGeom prst="rect">
            <a:avLst/>
          </a:prstGeom>
        </p:spPr>
        <p:txBody>
          <a:bodyPr>
            <a:normAutofit/>
          </a:bodyPr>
          <a:lstStyle/>
          <a:p>
            <a:pPr algn="r"/>
            <a:r>
              <a:rPr lang="pl-PL" sz="4000" dirty="0">
                <a:solidFill>
                  <a:srgbClr val="FFFFFF"/>
                </a:solidFill>
              </a:rPr>
              <a:t>Projekt</a:t>
            </a:r>
          </a:p>
        </p:txBody>
      </p:sp>
      <p:sp>
        <p:nvSpPr>
          <p:cNvPr id="6" name="Tytuł 1">
            <a:extLst>
              <a:ext uri="{FF2B5EF4-FFF2-40B4-BE49-F238E27FC236}">
                <a16:creationId xmlns:a16="http://schemas.microsoft.com/office/drawing/2014/main" id="{643995C8-0392-60D5-1D44-DCC437D6DA7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Przykład</a:t>
            </a:r>
          </a:p>
          <a:p>
            <a:pPr>
              <a:defRPr/>
            </a:pPr>
            <a:r>
              <a:rPr lang="pl-PL" sz="3600" dirty="0">
                <a:solidFill>
                  <a:srgbClr val="FFFFFF"/>
                </a:solidFill>
                <a:latin typeface="Aptos Display" panose="02110004020202020204"/>
              </a:rPr>
              <a:t>Wymagania i oczekiwania interesariuszy</a:t>
            </a:r>
          </a:p>
        </p:txBody>
      </p:sp>
      <p:sp>
        <p:nvSpPr>
          <p:cNvPr id="7" name="Rectangle 2">
            <a:extLst>
              <a:ext uri="{FF2B5EF4-FFF2-40B4-BE49-F238E27FC236}">
                <a16:creationId xmlns:a16="http://schemas.microsoft.com/office/drawing/2014/main" id="{1729A2A5-F71C-A21F-CD31-FF5351F16A7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AB755622-AC6C-AFF5-3AAE-779E6CAC3D2F}"/>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4. Pracownicy</a:t>
            </a:r>
          </a:p>
          <a:p>
            <a:pPr marL="0" indent="0">
              <a:buNone/>
            </a:pPr>
            <a:r>
              <a:rPr lang="pl-PL" b="1" dirty="0"/>
              <a:t>Oczekiwania:</a:t>
            </a:r>
            <a:r>
              <a:rPr lang="pl-PL" dirty="0"/>
              <a:t> Wygoda i przyjazne środowisko pracy.</a:t>
            </a:r>
          </a:p>
          <a:p>
            <a:pPr marL="0" indent="0">
              <a:buNone/>
            </a:pPr>
            <a:r>
              <a:rPr lang="pl-PL" b="1" dirty="0"/>
              <a:t>Wymagania:</a:t>
            </a:r>
            <a:endParaRPr lang="pl-PL" dirty="0"/>
          </a:p>
          <a:p>
            <a:pPr lvl="1"/>
            <a:r>
              <a:rPr lang="pl-PL" dirty="0"/>
              <a:t>Oświetlenie regulowane automatycznie w zależności od natężenia światła dziennego i obecności osób.</a:t>
            </a:r>
          </a:p>
          <a:p>
            <a:pPr lvl="1"/>
            <a:r>
              <a:rPr lang="pl-PL" dirty="0"/>
              <a:t>Temperatura w pomieszczeniach utrzymywana w przedziale 21-23°C.</a:t>
            </a:r>
          </a:p>
          <a:p>
            <a:pPr lvl="1"/>
            <a:r>
              <a:rPr lang="pl-PL" dirty="0"/>
              <a:t>Aplikacja mobilna do rezerwacji biurek, </a:t>
            </a:r>
            <a:r>
              <a:rPr lang="pl-PL" dirty="0" err="1"/>
              <a:t>sal</a:t>
            </a:r>
            <a:r>
              <a:rPr lang="pl-PL" dirty="0"/>
              <a:t> konferencyjnych i regulacji mikroklimatu.</a:t>
            </a:r>
          </a:p>
        </p:txBody>
      </p:sp>
    </p:spTree>
    <p:extLst>
      <p:ext uri="{BB962C8B-B14F-4D97-AF65-F5344CB8AC3E}">
        <p14:creationId xmlns:p14="http://schemas.microsoft.com/office/powerpoint/2010/main" val="1540868864"/>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78BABE6-EDF6-222C-198F-1392531482C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DBFD1D5-607D-18FB-4C14-5D2432DF48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3FE0963-1856-6F8D-E493-1902E7439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589BD69-514C-64EE-671E-20F873307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7E67B95-1472-78F6-79A1-4DDE3456AA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E49EFA9-E1DF-3804-8DC9-D903BD9244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AC1DD48-1729-4C5C-02C1-839B0CE8AC5C}"/>
              </a:ext>
            </a:extLst>
          </p:cNvPr>
          <p:cNvSpPr>
            <a:spLocks noGrp="1"/>
          </p:cNvSpPr>
          <p:nvPr>
            <p:ph type="title" idx="4294967295"/>
          </p:nvPr>
        </p:nvSpPr>
        <p:spPr>
          <a:xfrm>
            <a:off x="8471339" y="294538"/>
            <a:ext cx="3261312" cy="1033669"/>
          </a:xfrm>
          <a:prstGeom prst="rect">
            <a:avLst/>
          </a:prstGeom>
        </p:spPr>
        <p:txBody>
          <a:bodyPr>
            <a:normAutofit/>
          </a:bodyPr>
          <a:lstStyle/>
          <a:p>
            <a:pPr algn="r"/>
            <a:r>
              <a:rPr lang="pl-PL" sz="4000" dirty="0">
                <a:solidFill>
                  <a:srgbClr val="FFFFFF"/>
                </a:solidFill>
              </a:rPr>
              <a:t>Rozwiązania</a:t>
            </a:r>
          </a:p>
        </p:txBody>
      </p:sp>
      <p:sp>
        <p:nvSpPr>
          <p:cNvPr id="6" name="Tytuł 1">
            <a:extLst>
              <a:ext uri="{FF2B5EF4-FFF2-40B4-BE49-F238E27FC236}">
                <a16:creationId xmlns:a16="http://schemas.microsoft.com/office/drawing/2014/main" id="{8E0CE63E-A3CE-25BC-7777-A2B63C8B35B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Wstęp</a:t>
            </a:r>
          </a:p>
        </p:txBody>
      </p:sp>
      <p:sp>
        <p:nvSpPr>
          <p:cNvPr id="7" name="Rectangle 2">
            <a:extLst>
              <a:ext uri="{FF2B5EF4-FFF2-40B4-BE49-F238E27FC236}">
                <a16:creationId xmlns:a16="http://schemas.microsoft.com/office/drawing/2014/main" id="{2F0FB09C-CA98-0520-3221-BF97980CB74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7383D7C3-2CD6-8234-CC92-4726A8845C23}"/>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i="1" dirty="0">
                <a:solidFill>
                  <a:srgbClr val="FF0000"/>
                </a:solidFill>
              </a:rPr>
              <a:t>W kolejnych slajdach przedstawione zostanie rozwiązanie systemu inteligentnych budynków. </a:t>
            </a:r>
          </a:p>
          <a:p>
            <a:pPr marL="0" indent="0">
              <a:buNone/>
            </a:pPr>
            <a:r>
              <a:rPr lang="pl-PL" i="1" dirty="0">
                <a:solidFill>
                  <a:srgbClr val="FF0000"/>
                </a:solidFill>
              </a:rPr>
              <a:t>Opis dotyczy oferty podzespołów ich integracji i zastosowania.</a:t>
            </a:r>
          </a:p>
          <a:p>
            <a:pPr marL="0" indent="0">
              <a:buNone/>
            </a:pPr>
            <a:r>
              <a:rPr lang="pl-PL" i="1" dirty="0">
                <a:solidFill>
                  <a:srgbClr val="FF0000"/>
                </a:solidFill>
              </a:rPr>
              <a:t>Wszystkie materiały w tym zdjęcia produktów pozyskane ze strony internetowej producenta.</a:t>
            </a:r>
          </a:p>
        </p:txBody>
      </p:sp>
    </p:spTree>
    <p:extLst>
      <p:ext uri="{BB962C8B-B14F-4D97-AF65-F5344CB8AC3E}">
        <p14:creationId xmlns:p14="http://schemas.microsoft.com/office/powerpoint/2010/main" val="12164901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1CAD3F1-994A-2740-BA04-9567FD3901B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89E37A4-8A02-B4AB-11CB-297F94E2F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8E2905DB-D433-0AE5-088B-FF8B5CE80B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40C57335-B15A-2474-9A43-F4E75991FE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69603CE-8958-3061-A053-EF0BB75E8E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75076D4-8C3D-9D4F-CF7F-AF301BED04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AF8D58C-EA6A-037E-851A-69856792D550}"/>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Działanie prądu na organizm ludzki</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361A963-6108-EDC3-EC8C-7F58435D439A}"/>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Znajomość współczynnika prądu serca F pozwala na obliczanie prądów Id na innych drogach przepływu niż lewa ręka – stopy, które stanowią to samo niebezpieczeństwo wystąpienia migotania komór serca w odniesieniu do prądu I lewa ręka - stopy, przedstawionego na rysunku powyżej. Jego wartość jest stosunkiem:</a:t>
                </a:r>
              </a:p>
              <a:p>
                <a:pPr marL="0" indent="0">
                  <a:buNone/>
                </a:pPr>
                <a:endParaRPr lang="pl-PL" dirty="0"/>
              </a:p>
              <a:p>
                <a:pPr marL="0" indent="0">
                  <a:buNone/>
                </a:pPr>
                <a14:m>
                  <m:oMathPara xmlns:m="http://schemas.openxmlformats.org/officeDocument/2006/math">
                    <m:oMathParaPr>
                      <m:jc m:val="centerGroup"/>
                    </m:oMathParaPr>
                    <m:oMath xmlns:m="http://schemas.openxmlformats.org/officeDocument/2006/math">
                      <m:r>
                        <a:rPr lang="pl-PL" i="1" smtClean="0">
                          <a:solidFill>
                            <a:schemeClr val="tx1"/>
                          </a:solidFill>
                          <a:latin typeface="Cambria Math" panose="02040503050406030204" pitchFamily="18" charset="0"/>
                        </a:rPr>
                        <m:t>𝐹</m:t>
                      </m:r>
                      <m:r>
                        <a:rPr lang="pl-PL" i="1" smtClean="0">
                          <a:solidFill>
                            <a:schemeClr val="tx1"/>
                          </a:solidFill>
                          <a:latin typeface="Cambria Math" panose="02040503050406030204" pitchFamily="18" charset="0"/>
                        </a:rPr>
                        <m:t>=</m:t>
                      </m:r>
                      <m:f>
                        <m:fPr>
                          <m:ctrlPr>
                            <a:rPr lang="pl-PL" i="1">
                              <a:solidFill>
                                <a:schemeClr val="tx1"/>
                              </a:solidFill>
                              <a:latin typeface="Cambria Math" panose="02040503050406030204" pitchFamily="18" charset="0"/>
                            </a:rPr>
                          </m:ctrlPr>
                        </m:fPr>
                        <m:num>
                          <m:r>
                            <a:rPr lang="pl-PL" i="1">
                              <a:solidFill>
                                <a:schemeClr val="tx1"/>
                              </a:solidFill>
                              <a:latin typeface="Cambria Math" panose="02040503050406030204" pitchFamily="18" charset="0"/>
                            </a:rPr>
                            <m:t>𝐼</m:t>
                          </m:r>
                        </m:num>
                        <m:den>
                          <m:sSub>
                            <m:sSubPr>
                              <m:ctrlPr>
                                <a:rPr lang="pl-PL" i="1">
                                  <a:solidFill>
                                    <a:schemeClr val="tx1"/>
                                  </a:solidFill>
                                  <a:latin typeface="Cambria Math" panose="02040503050406030204" pitchFamily="18" charset="0"/>
                                </a:rPr>
                              </m:ctrlPr>
                            </m:sSubPr>
                            <m:e>
                              <m:r>
                                <a:rPr lang="pl-PL" i="1">
                                  <a:solidFill>
                                    <a:schemeClr val="tx1"/>
                                  </a:solidFill>
                                  <a:latin typeface="Cambria Math" panose="02040503050406030204" pitchFamily="18" charset="0"/>
                                </a:rPr>
                                <m:t>𝐼</m:t>
                              </m:r>
                            </m:e>
                            <m:sub>
                              <m:r>
                                <a:rPr lang="pl-PL" i="1">
                                  <a:solidFill>
                                    <a:schemeClr val="tx1"/>
                                  </a:solidFill>
                                  <a:latin typeface="Cambria Math" panose="02040503050406030204" pitchFamily="18" charset="0"/>
                                </a:rPr>
                                <m:t>𝑑</m:t>
                              </m:r>
                            </m:sub>
                          </m:sSub>
                        </m:den>
                      </m:f>
                      <m:box>
                        <m:boxPr>
                          <m:ctrlPr>
                            <a:rPr lang="pl-PL" i="1">
                              <a:solidFill>
                                <a:schemeClr val="tx1"/>
                              </a:solidFill>
                              <a:latin typeface="Cambria Math" panose="02040503050406030204" pitchFamily="18" charset="0"/>
                            </a:rPr>
                          </m:ctrlPr>
                        </m:boxPr>
                        <m:e>
                          <m:r>
                            <a:rPr lang="pl-PL" i="1">
                              <a:solidFill>
                                <a:schemeClr val="tx1"/>
                              </a:solidFill>
                              <a:latin typeface="Cambria Math" panose="02040503050406030204" pitchFamily="18" charset="0"/>
                              <a:ea typeface="Cambria Math" panose="02040503050406030204" pitchFamily="18" charset="0"/>
                            </a:rPr>
                            <m:t>→</m:t>
                          </m:r>
                        </m:e>
                      </m:box>
                      <m:sSub>
                        <m:sSubPr>
                          <m:ctrlPr>
                            <a:rPr lang="pl-PL" i="1">
                              <a:solidFill>
                                <a:schemeClr val="tx1"/>
                              </a:solidFill>
                              <a:latin typeface="Cambria Math" panose="02040503050406030204" pitchFamily="18" charset="0"/>
                            </a:rPr>
                          </m:ctrlPr>
                        </m:sSubPr>
                        <m:e>
                          <m:r>
                            <a:rPr lang="pl-PL" i="1">
                              <a:solidFill>
                                <a:schemeClr val="tx1"/>
                              </a:solidFill>
                              <a:latin typeface="Cambria Math" panose="02040503050406030204" pitchFamily="18" charset="0"/>
                            </a:rPr>
                            <m:t>𝐼</m:t>
                          </m:r>
                        </m:e>
                        <m:sub>
                          <m:r>
                            <a:rPr lang="pl-PL" i="1">
                              <a:solidFill>
                                <a:schemeClr val="tx1"/>
                              </a:solidFill>
                              <a:latin typeface="Cambria Math" panose="02040503050406030204" pitchFamily="18" charset="0"/>
                            </a:rPr>
                            <m:t>𝑑</m:t>
                          </m:r>
                        </m:sub>
                      </m:sSub>
                      <m:r>
                        <a:rPr lang="pl-PL" i="1">
                          <a:solidFill>
                            <a:schemeClr val="tx1"/>
                          </a:solidFill>
                          <a:latin typeface="Cambria Math" panose="02040503050406030204" pitchFamily="18" charset="0"/>
                        </a:rPr>
                        <m:t>=</m:t>
                      </m:r>
                      <m:f>
                        <m:fPr>
                          <m:ctrlPr>
                            <a:rPr lang="pl-PL" i="1">
                              <a:solidFill>
                                <a:schemeClr val="tx1"/>
                              </a:solidFill>
                              <a:latin typeface="Cambria Math" panose="02040503050406030204" pitchFamily="18" charset="0"/>
                            </a:rPr>
                          </m:ctrlPr>
                        </m:fPr>
                        <m:num>
                          <m:r>
                            <a:rPr lang="pl-PL" i="1">
                              <a:solidFill>
                                <a:schemeClr val="tx1"/>
                              </a:solidFill>
                              <a:latin typeface="Cambria Math" panose="02040503050406030204" pitchFamily="18" charset="0"/>
                            </a:rPr>
                            <m:t>𝐼</m:t>
                          </m:r>
                        </m:num>
                        <m:den>
                          <m:r>
                            <a:rPr lang="pl-PL" i="1">
                              <a:solidFill>
                                <a:schemeClr val="tx1"/>
                              </a:solidFill>
                              <a:latin typeface="Cambria Math" panose="02040503050406030204" pitchFamily="18" charset="0"/>
                            </a:rPr>
                            <m:t>𝐹</m:t>
                          </m:r>
                        </m:den>
                      </m:f>
                    </m:oMath>
                  </m:oMathPara>
                </a14:m>
                <a:endParaRPr lang="pl-PL" dirty="0">
                  <a:solidFill>
                    <a:schemeClr val="tx1"/>
                  </a:solidFill>
                </a:endParaRPr>
              </a:p>
            </p:txBody>
          </p:sp>
        </mc:Choice>
        <mc:Fallback xmlns="">
          <p:sp>
            <p:nvSpPr>
              <p:cNvPr id="3" name="Symbol zastępczy zawartości 2">
                <a:extLst>
                  <a:ext uri="{FF2B5EF4-FFF2-40B4-BE49-F238E27FC236}">
                    <a16:creationId xmlns:a16="http://schemas.microsoft.com/office/drawing/2014/main" id="{0361A963-6108-EDC3-EC8C-7F58435D439A}"/>
                  </a:ext>
                </a:extLst>
              </p:cNvPr>
              <p:cNvSpPr>
                <a:spLocks noGrp="1" noRot="1" noChangeAspect="1" noMove="1" noResize="1" noEditPoints="1" noAdjustHandles="1" noChangeArrowheads="1" noChangeShapeType="1" noTextEdit="1"/>
              </p:cNvSpPr>
              <p:nvPr>
                <p:ph idx="4294967295"/>
              </p:nvPr>
            </p:nvSpPr>
            <p:spPr>
              <a:xfrm>
                <a:off x="152400" y="1771048"/>
                <a:ext cx="11874500" cy="4937759"/>
              </a:xfrm>
              <a:prstGeom prst="rect">
                <a:avLst/>
              </a:prstGeom>
              <a:blipFill>
                <a:blip r:embed="rId3"/>
                <a:stretch>
                  <a:fillRect l="-1175" r="-1389"/>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B246170F-2B0F-20B3-63FD-5B7AF338C6A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Skutki przepływu przez ciało człowieka</a:t>
            </a:r>
          </a:p>
        </p:txBody>
      </p:sp>
      <p:sp>
        <p:nvSpPr>
          <p:cNvPr id="7" name="Rectangle 2">
            <a:extLst>
              <a:ext uri="{FF2B5EF4-FFF2-40B4-BE49-F238E27FC236}">
                <a16:creationId xmlns:a16="http://schemas.microsoft.com/office/drawing/2014/main" id="{7F949E09-935D-947B-B39E-14145A3F56F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86DE9492-F409-915C-86DA-DE60E039BA5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51162713"/>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7EA957-A05B-01A0-10B0-0C4ACE26C93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ECE291D-454B-78CB-8C8B-E90793304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5618C7E-2B25-72AD-581A-FC31C72098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C7479BE-806C-6B68-EB5F-DACF04C89E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CF577D6-6215-8509-7B27-3422DED61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7B6BBDE-B2F0-0B59-5B33-4D3CD580AF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7432521-904C-17DC-F506-352B6DE0D417}"/>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B2138262-B802-51EE-0687-C9A363D93CA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Wstęp</a:t>
            </a:r>
          </a:p>
        </p:txBody>
      </p:sp>
      <p:sp>
        <p:nvSpPr>
          <p:cNvPr id="7" name="Rectangle 2">
            <a:extLst>
              <a:ext uri="{FF2B5EF4-FFF2-40B4-BE49-F238E27FC236}">
                <a16:creationId xmlns:a16="http://schemas.microsoft.com/office/drawing/2014/main" id="{5C0B38CA-1738-8673-9630-DE2A6734A8F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C091066D-FE38-9859-235A-908B5A5FC244}"/>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Firma </a:t>
            </a:r>
            <a:r>
              <a:rPr lang="pl-PL" dirty="0" err="1"/>
              <a:t>Loxone</a:t>
            </a:r>
            <a:r>
              <a:rPr lang="pl-PL" dirty="0"/>
              <a:t>, założona w 2009 roku w Austrii, jest jednym z liderów w dziedzinie inteligentnych domów i automatyki budynkowej. Jej urządzenia i systemy umożliwiają kompleksową kontrolę oraz automatykę budynków mieszkalnych, komercyjnych i specjalistycznych, takich jak hotele, biura czy magazyny. Centralnym elementem ekosystemu </a:t>
            </a:r>
            <a:r>
              <a:rPr lang="pl-PL" dirty="0" err="1"/>
              <a:t>Loxone</a:t>
            </a:r>
            <a:r>
              <a:rPr lang="pl-PL" dirty="0"/>
              <a:t> jest </a:t>
            </a:r>
            <a:r>
              <a:rPr lang="pl-PL" b="1" dirty="0" err="1"/>
              <a:t>Miniserver</a:t>
            </a:r>
            <a:r>
              <a:rPr lang="pl-PL" dirty="0"/>
              <a:t>, który działa jako jednostka sterująca, integrując różnorodne urządzenia i technologie, takie jak oświetlenie, ogrzewanie, klimatyzacja, zacienianie, systemy audio, bezpieczeństwo czy zarządzanie energią.</a:t>
            </a:r>
          </a:p>
        </p:txBody>
      </p:sp>
    </p:spTree>
    <p:extLst>
      <p:ext uri="{BB962C8B-B14F-4D97-AF65-F5344CB8AC3E}">
        <p14:creationId xmlns:p14="http://schemas.microsoft.com/office/powerpoint/2010/main" val="569797501"/>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2518B9-F860-2AAC-A7B1-85A82EACC96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3C3A99A-B08C-D4BA-C2F8-BC1D998DDD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D8A86A5-11E4-355D-BF8A-F0DC4A1EE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1DF5131-A3BE-2046-B98D-5A29277947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2A26570-0296-DEE0-553A-CEBF82AC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92C13B6-0E89-7E7B-6371-9AF51B540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0CB19E4-C56D-F12B-6809-6A485E5B46B1}"/>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E41F34B2-5CE5-DE22-A3C3-9E5ECD364FF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Wstęp</a:t>
            </a:r>
          </a:p>
        </p:txBody>
      </p:sp>
      <p:sp>
        <p:nvSpPr>
          <p:cNvPr id="7" name="Rectangle 2">
            <a:extLst>
              <a:ext uri="{FF2B5EF4-FFF2-40B4-BE49-F238E27FC236}">
                <a16:creationId xmlns:a16="http://schemas.microsoft.com/office/drawing/2014/main" id="{6FD64A2B-8839-375A-56BB-A7224CA99EE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E85A9560-B39E-555F-D2CD-9FEC67C8336D}"/>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W centrum systemu </a:t>
            </a:r>
            <a:r>
              <a:rPr lang="pl-PL" dirty="0" err="1"/>
              <a:t>Loxone</a:t>
            </a:r>
            <a:r>
              <a:rPr lang="pl-PL" dirty="0"/>
              <a:t> znajduje się </a:t>
            </a:r>
            <a:r>
              <a:rPr lang="pl-PL" b="1" dirty="0" err="1"/>
              <a:t>Miniserver</a:t>
            </a:r>
            <a:r>
              <a:rPr lang="pl-PL" dirty="0"/>
              <a:t>, który pełni rolę jednostki centralnej, integrującej wszystkie urządzenia i podsystemy w jedną spójną platformę. </a:t>
            </a:r>
            <a:r>
              <a:rPr lang="pl-PL" dirty="0" err="1"/>
              <a:t>Miniserver</a:t>
            </a:r>
            <a:r>
              <a:rPr lang="pl-PL" dirty="0"/>
              <a:t> działa lokalnie, przechowując dane w budynku, co zwiększa bezpieczeństwo i eliminuje zależność od serwerów chmurowych. Dzięki temu system jest odporny na przerwy w dostępie do </a:t>
            </a:r>
            <a:r>
              <a:rPr lang="pl-PL" dirty="0" err="1"/>
              <a:t>internetu</a:t>
            </a:r>
            <a:r>
              <a:rPr lang="pl-PL" dirty="0"/>
              <a:t>, a dane użytkowników są chronione przed wyciekiem. </a:t>
            </a:r>
            <a:r>
              <a:rPr lang="pl-PL" dirty="0" err="1"/>
              <a:t>Miniserver</a:t>
            </a:r>
            <a:r>
              <a:rPr lang="pl-PL" dirty="0"/>
              <a:t> komunikuje się z urządzeniami za pomocą własnych technologii </a:t>
            </a:r>
            <a:r>
              <a:rPr lang="pl-PL" dirty="0" err="1"/>
              <a:t>Loxone</a:t>
            </a:r>
            <a:r>
              <a:rPr lang="pl-PL" dirty="0"/>
              <a:t>, takich jak </a:t>
            </a:r>
            <a:r>
              <a:rPr lang="pl-PL" b="1" dirty="0" err="1"/>
              <a:t>Loxone</a:t>
            </a:r>
            <a:r>
              <a:rPr lang="pl-PL" b="1" dirty="0"/>
              <a:t> </a:t>
            </a:r>
            <a:r>
              <a:rPr lang="pl-PL" b="1" dirty="0" err="1"/>
              <a:t>Tree</a:t>
            </a:r>
            <a:r>
              <a:rPr lang="pl-PL" dirty="0"/>
              <a:t> (przewodowa) i </a:t>
            </a:r>
            <a:r>
              <a:rPr lang="pl-PL" b="1" dirty="0" err="1"/>
              <a:t>Loxone</a:t>
            </a:r>
            <a:r>
              <a:rPr lang="pl-PL" b="1" dirty="0"/>
              <a:t> </a:t>
            </a:r>
            <a:r>
              <a:rPr lang="pl-PL" b="1" dirty="0" err="1"/>
              <a:t>Air</a:t>
            </a:r>
            <a:r>
              <a:rPr lang="pl-PL" dirty="0"/>
              <a:t> (bezprzewodowa), które zapewniają elastyczne i efektywne połączenia.</a:t>
            </a:r>
          </a:p>
        </p:txBody>
      </p:sp>
    </p:spTree>
    <p:extLst>
      <p:ext uri="{BB962C8B-B14F-4D97-AF65-F5344CB8AC3E}">
        <p14:creationId xmlns:p14="http://schemas.microsoft.com/office/powerpoint/2010/main" val="84210453"/>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A74341A-26EE-75B3-3D78-49B38D110FF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AD63A23-C0B4-2FBA-71E2-BF8E888CC9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7E45762-0634-A267-EA07-AA7D1DFAF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FAEAB67-6D31-91EC-0B47-A8D5B92E33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A92BEAE-C527-FC51-4CF2-8C72589B11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7B4D3B2-FE41-6F64-54E6-9739B4D563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0021D71-5857-7535-2BED-3EA0FBF5B9DA}"/>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7945E746-B15B-4616-55AD-85DD737FA93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err="1">
                <a:solidFill>
                  <a:srgbClr val="FFFFFF"/>
                </a:solidFill>
                <a:latin typeface="Aptos Display" panose="02110004020202020204"/>
              </a:rPr>
              <a:t>Miniserver</a:t>
            </a:r>
            <a:endParaRPr lang="pl-PL" sz="3600" dirty="0">
              <a:solidFill>
                <a:srgbClr val="FFFFFF"/>
              </a:solidFill>
              <a:latin typeface="Aptos Display" panose="02110004020202020204"/>
            </a:endParaRPr>
          </a:p>
        </p:txBody>
      </p:sp>
      <p:sp>
        <p:nvSpPr>
          <p:cNvPr id="7" name="Rectangle 2">
            <a:extLst>
              <a:ext uri="{FF2B5EF4-FFF2-40B4-BE49-F238E27FC236}">
                <a16:creationId xmlns:a16="http://schemas.microsoft.com/office/drawing/2014/main" id="{983B3658-B6C9-A20E-3FFE-2BD4055C551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09D50BE5-C1BE-6BAD-36AC-5712FDC10E8A}"/>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err="1"/>
              <a:t>Miniserver</a:t>
            </a:r>
            <a:r>
              <a:rPr lang="pl-PL" dirty="0"/>
              <a:t> występuje w 3-ch odmianach.</a:t>
            </a:r>
          </a:p>
          <a:p>
            <a:r>
              <a:rPr lang="pl-PL" dirty="0" err="1"/>
              <a:t>Miniserver</a:t>
            </a:r>
            <a:endParaRPr lang="pl-PL" dirty="0"/>
          </a:p>
          <a:p>
            <a:r>
              <a:rPr lang="pl-PL" dirty="0" err="1"/>
              <a:t>Miniserver</a:t>
            </a:r>
            <a:r>
              <a:rPr lang="pl-PL" dirty="0"/>
              <a:t> Compact</a:t>
            </a:r>
          </a:p>
          <a:p>
            <a:r>
              <a:rPr lang="pl-PL" dirty="0" err="1"/>
              <a:t>Miniserver</a:t>
            </a:r>
            <a:r>
              <a:rPr lang="pl-PL" dirty="0"/>
              <a:t> Go</a:t>
            </a:r>
          </a:p>
        </p:txBody>
      </p:sp>
    </p:spTree>
    <p:extLst>
      <p:ext uri="{BB962C8B-B14F-4D97-AF65-F5344CB8AC3E}">
        <p14:creationId xmlns:p14="http://schemas.microsoft.com/office/powerpoint/2010/main" val="2367191727"/>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CFD6A62-E9F0-9836-5718-62FBDA85683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CB0C39A-D151-6EC3-3803-A624B69C06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4A384ABF-7C33-1DF4-62C6-2246DAC51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25609AD-3562-E816-5367-187D823AE5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9BC2852-66EF-FD84-5D61-E058B5FA0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0CCF084-2583-F09F-6D89-476A5B6148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3595EC0-32CF-D9BE-BBDC-41C8D316AB6E}"/>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F1824462-8469-7907-AC7F-E3580B95517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err="1">
                <a:solidFill>
                  <a:srgbClr val="FFFFFF"/>
                </a:solidFill>
                <a:latin typeface="Aptos Display" panose="02110004020202020204"/>
              </a:rPr>
              <a:t>Miniserver</a:t>
            </a:r>
            <a:endParaRPr lang="pl-PL" sz="3600" dirty="0">
              <a:solidFill>
                <a:srgbClr val="FFFFFF"/>
              </a:solidFill>
              <a:latin typeface="Aptos Display" panose="02110004020202020204"/>
            </a:endParaRPr>
          </a:p>
        </p:txBody>
      </p:sp>
      <p:sp>
        <p:nvSpPr>
          <p:cNvPr id="7" name="Rectangle 2">
            <a:extLst>
              <a:ext uri="{FF2B5EF4-FFF2-40B4-BE49-F238E27FC236}">
                <a16:creationId xmlns:a16="http://schemas.microsoft.com/office/drawing/2014/main" id="{7FC3890D-834D-A6AC-B54A-AE20CF6CF3F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F550BD78-8E30-6B99-D63A-3DAF9300FE9F}"/>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err="1"/>
              <a:t>Miniserver</a:t>
            </a:r>
            <a:r>
              <a:rPr lang="pl-PL" dirty="0"/>
              <a:t> występuje w 3-ch odmianach.</a:t>
            </a:r>
          </a:p>
          <a:p>
            <a:r>
              <a:rPr lang="pl-PL" dirty="0" err="1"/>
              <a:t>Miniserver</a:t>
            </a:r>
            <a:endParaRPr lang="pl-PL" dirty="0"/>
          </a:p>
          <a:p>
            <a:r>
              <a:rPr lang="pl-PL" dirty="0" err="1"/>
              <a:t>Miniserver</a:t>
            </a:r>
            <a:r>
              <a:rPr lang="pl-PL" dirty="0"/>
              <a:t> Compact</a:t>
            </a:r>
          </a:p>
          <a:p>
            <a:r>
              <a:rPr lang="pl-PL" dirty="0" err="1"/>
              <a:t>Miniserver</a:t>
            </a:r>
            <a:r>
              <a:rPr lang="pl-PL" dirty="0"/>
              <a:t> Go</a:t>
            </a:r>
          </a:p>
          <a:p>
            <a:endParaRPr lang="pl-PL" dirty="0"/>
          </a:p>
          <a:p>
            <a:pPr marL="0" indent="0">
              <a:buNone/>
            </a:pPr>
            <a:r>
              <a:rPr lang="pl-PL" dirty="0" err="1"/>
              <a:t>Miniserver</a:t>
            </a:r>
            <a:r>
              <a:rPr lang="pl-PL" dirty="0"/>
              <a:t> jest największą jednostką. Integruje wszystkie elementy inteligentnego budynku</a:t>
            </a:r>
          </a:p>
        </p:txBody>
      </p:sp>
    </p:spTree>
    <p:extLst>
      <p:ext uri="{BB962C8B-B14F-4D97-AF65-F5344CB8AC3E}">
        <p14:creationId xmlns:p14="http://schemas.microsoft.com/office/powerpoint/2010/main" val="605779064"/>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0B2A84B-8EB2-57DC-0D92-BFEAD1C196E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48D7370-BE11-300D-34EC-5EE7B2506D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C2D670D-AA0F-2164-CCED-9542465AF8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DFFAAB8-3980-04F4-895C-878A42FB0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90E5FC1-D101-0CAD-8833-E556126700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FCACAE8-0146-ECB3-D74E-B44BD4F46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E098390C-6E4E-6AF0-C61F-2AD02CB2F321}"/>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5BC4A096-FA17-3031-AEC5-03633DEAC41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err="1">
                <a:solidFill>
                  <a:srgbClr val="FFFFFF"/>
                </a:solidFill>
                <a:latin typeface="Aptos Display" panose="02110004020202020204"/>
              </a:rPr>
              <a:t>Miniserver</a:t>
            </a:r>
            <a:endParaRPr lang="pl-PL" sz="3600" dirty="0">
              <a:solidFill>
                <a:srgbClr val="FFFFFF"/>
              </a:solidFill>
              <a:latin typeface="Aptos Display" panose="02110004020202020204"/>
            </a:endParaRPr>
          </a:p>
        </p:txBody>
      </p:sp>
      <p:sp>
        <p:nvSpPr>
          <p:cNvPr id="7" name="Rectangle 2">
            <a:extLst>
              <a:ext uri="{FF2B5EF4-FFF2-40B4-BE49-F238E27FC236}">
                <a16:creationId xmlns:a16="http://schemas.microsoft.com/office/drawing/2014/main" id="{996D7A89-270B-8D5B-4BE1-50C50B51CAD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F1DDAE90-0BAF-256C-B3DC-41FCF13D74D2}"/>
              </a:ext>
            </a:extLst>
          </p:cNvPr>
          <p:cNvSpPr>
            <a:spLocks noGrp="1"/>
          </p:cNvSpPr>
          <p:nvPr>
            <p:ph idx="4294967295"/>
          </p:nvPr>
        </p:nvSpPr>
        <p:spPr>
          <a:xfrm>
            <a:off x="152399" y="1771048"/>
            <a:ext cx="6952593" cy="4937759"/>
          </a:xfrm>
          <a:prstGeom prst="rect">
            <a:avLst/>
          </a:prstGeom>
        </p:spPr>
        <p:txBody>
          <a:bodyPr anchor="ctr">
            <a:noAutofit/>
          </a:bodyPr>
          <a:lstStyle/>
          <a:p>
            <a:pPr marL="0" indent="0">
              <a:buNone/>
            </a:pPr>
            <a:r>
              <a:rPr lang="pl-PL" dirty="0" err="1"/>
              <a:t>Miniserver</a:t>
            </a:r>
            <a:r>
              <a:rPr lang="pl-PL" dirty="0"/>
              <a:t> w największej wersji umożliwia łączenie się z urządzeniami poprzez </a:t>
            </a:r>
            <a:r>
              <a:rPr lang="pl-PL" dirty="0" err="1"/>
              <a:t>Loxone</a:t>
            </a:r>
            <a:r>
              <a:rPr lang="pl-PL" dirty="0"/>
              <a:t> </a:t>
            </a:r>
            <a:r>
              <a:rPr lang="pl-PL" dirty="0" err="1"/>
              <a:t>Tree</a:t>
            </a:r>
            <a:r>
              <a:rPr lang="pl-PL" dirty="0"/>
              <a:t> (magistrala przewodowa) </a:t>
            </a:r>
            <a:r>
              <a:rPr lang="pl-PL" dirty="0" err="1"/>
              <a:t>Loxone</a:t>
            </a:r>
            <a:r>
              <a:rPr lang="pl-PL" dirty="0"/>
              <a:t> </a:t>
            </a:r>
            <a:r>
              <a:rPr lang="pl-PL" dirty="0" err="1"/>
              <a:t>Air</a:t>
            </a:r>
            <a:r>
              <a:rPr lang="pl-PL" dirty="0"/>
              <a:t> (magistrala bezprzewodowa po rozbudowie) oraz </a:t>
            </a:r>
            <a:r>
              <a:rPr lang="pl-PL" dirty="0" err="1"/>
              <a:t>Loxone</a:t>
            </a:r>
            <a:r>
              <a:rPr lang="pl-PL" dirty="0"/>
              <a:t> Link (magistrala dla podłączenia rozszerzeń jednostki głównej)</a:t>
            </a:r>
          </a:p>
          <a:p>
            <a:pPr marL="0" indent="0">
              <a:buNone/>
            </a:pPr>
            <a:r>
              <a:rPr lang="pl-PL" dirty="0"/>
              <a:t>Montowany na szynie TH35 zajmuje 9 modułów, ale jest wyposażony w bogate możliwości rozbudowy</a:t>
            </a:r>
          </a:p>
        </p:txBody>
      </p:sp>
      <p:pic>
        <p:nvPicPr>
          <p:cNvPr id="8" name="Obraz 7">
            <a:extLst>
              <a:ext uri="{FF2B5EF4-FFF2-40B4-BE49-F238E27FC236}">
                <a16:creationId xmlns:a16="http://schemas.microsoft.com/office/drawing/2014/main" id="{84B18457-608C-3738-D839-ABF90CBC76B7}"/>
              </a:ext>
            </a:extLst>
          </p:cNvPr>
          <p:cNvPicPr>
            <a:picLocks noChangeAspect="1"/>
          </p:cNvPicPr>
          <p:nvPr/>
        </p:nvPicPr>
        <p:blipFill>
          <a:blip r:embed="rId3"/>
          <a:stretch>
            <a:fillRect/>
          </a:stretch>
        </p:blipFill>
        <p:spPr>
          <a:xfrm>
            <a:off x="5951571" y="1771048"/>
            <a:ext cx="7630421" cy="5086947"/>
          </a:xfrm>
          <a:prstGeom prst="rect">
            <a:avLst/>
          </a:prstGeom>
        </p:spPr>
      </p:pic>
    </p:spTree>
    <p:extLst>
      <p:ext uri="{BB962C8B-B14F-4D97-AF65-F5344CB8AC3E}">
        <p14:creationId xmlns:p14="http://schemas.microsoft.com/office/powerpoint/2010/main" val="3427467214"/>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21A042-A5C7-C0D9-9758-5A94E446575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0808094-92E1-F418-59F3-0A7A7D323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D92B730-4939-D7AA-F819-5C6F038C1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3F9D8E4-F5DA-4C0C-B772-02983C0C7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F025978-1324-52E1-2748-CB5A49BCC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E755002-C656-68B7-EFC3-7033A6E618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BC377D41-3440-5DF0-E992-CCDD6CC095DD}"/>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BDD03E55-FC69-9471-F304-4CB401FD878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err="1">
                <a:solidFill>
                  <a:srgbClr val="FFFFFF"/>
                </a:solidFill>
                <a:latin typeface="Aptos Display" panose="02110004020202020204"/>
              </a:rPr>
              <a:t>Miniserver</a:t>
            </a:r>
            <a:endParaRPr lang="pl-PL" sz="3600" dirty="0">
              <a:solidFill>
                <a:srgbClr val="FFFFFF"/>
              </a:solidFill>
              <a:latin typeface="Aptos Display" panose="02110004020202020204"/>
            </a:endParaRPr>
          </a:p>
        </p:txBody>
      </p:sp>
      <p:sp>
        <p:nvSpPr>
          <p:cNvPr id="7" name="Rectangle 2">
            <a:extLst>
              <a:ext uri="{FF2B5EF4-FFF2-40B4-BE49-F238E27FC236}">
                <a16:creationId xmlns:a16="http://schemas.microsoft.com/office/drawing/2014/main" id="{A3FA94A7-1C25-D110-9EF6-E570A2F3DE4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69A0E1C6-56FF-5899-F8A4-1233523E0D32}"/>
              </a:ext>
            </a:extLst>
          </p:cNvPr>
          <p:cNvSpPr>
            <a:spLocks noGrp="1"/>
          </p:cNvSpPr>
          <p:nvPr>
            <p:ph idx="4294967295"/>
          </p:nvPr>
        </p:nvSpPr>
        <p:spPr>
          <a:xfrm>
            <a:off x="152399" y="1771048"/>
            <a:ext cx="6952593" cy="4937759"/>
          </a:xfrm>
          <a:prstGeom prst="rect">
            <a:avLst/>
          </a:prstGeom>
        </p:spPr>
        <p:txBody>
          <a:bodyPr anchor="ctr">
            <a:noAutofit/>
          </a:bodyPr>
          <a:lstStyle/>
          <a:p>
            <a:pPr fontAlgn="base"/>
            <a:r>
              <a:rPr lang="pl-PL" dirty="0"/>
              <a:t>8 wejść cyfrowych</a:t>
            </a:r>
          </a:p>
          <a:p>
            <a:pPr fontAlgn="base"/>
            <a:r>
              <a:rPr lang="pl-PL" dirty="0"/>
              <a:t>4 wejścia analogowe</a:t>
            </a:r>
          </a:p>
          <a:p>
            <a:pPr fontAlgn="base"/>
            <a:r>
              <a:rPr lang="pl-PL" dirty="0"/>
              <a:t>8 cyfrowych wyjść przekaźnikowych (</a:t>
            </a:r>
            <a:r>
              <a:rPr lang="pl-PL" dirty="0" err="1"/>
              <a:t>bezpotencjałowych</a:t>
            </a:r>
            <a:r>
              <a:rPr lang="pl-PL" dirty="0"/>
              <a:t>)</a:t>
            </a:r>
          </a:p>
          <a:p>
            <a:pPr fontAlgn="base"/>
            <a:r>
              <a:rPr lang="pl-PL" dirty="0" err="1"/>
              <a:t>Loxone</a:t>
            </a:r>
            <a:r>
              <a:rPr lang="pl-PL" dirty="0"/>
              <a:t> Link: do 30 rozszerzeń </a:t>
            </a:r>
          </a:p>
          <a:p>
            <a:pPr fontAlgn="base"/>
            <a:r>
              <a:rPr lang="pl-PL" dirty="0" err="1"/>
              <a:t>Loxone</a:t>
            </a:r>
            <a:r>
              <a:rPr lang="pl-PL" dirty="0"/>
              <a:t> </a:t>
            </a:r>
            <a:r>
              <a:rPr lang="pl-PL" dirty="0" err="1"/>
              <a:t>Tree</a:t>
            </a:r>
            <a:r>
              <a:rPr lang="pl-PL" dirty="0"/>
              <a:t>: do 50 urządzeń w </a:t>
            </a:r>
            <a:r>
              <a:rPr lang="pl-PL" dirty="0" err="1"/>
              <a:t>Tree</a:t>
            </a:r>
            <a:endParaRPr lang="pl-PL" dirty="0"/>
          </a:p>
          <a:p>
            <a:pPr fontAlgn="base"/>
            <a:r>
              <a:rPr lang="pl-PL" dirty="0"/>
              <a:t>Interfejs LAN</a:t>
            </a:r>
          </a:p>
          <a:p>
            <a:pPr fontAlgn="base"/>
            <a:endParaRPr lang="pl-PL" dirty="0"/>
          </a:p>
          <a:p>
            <a:pPr marL="0" indent="0" fontAlgn="base">
              <a:buNone/>
            </a:pPr>
            <a:r>
              <a:rPr lang="pl-PL" dirty="0"/>
              <a:t>Ilość wejść i wyjść można rozbudować za pomocą modułów rozszerzeń</a:t>
            </a:r>
          </a:p>
        </p:txBody>
      </p:sp>
      <p:pic>
        <p:nvPicPr>
          <p:cNvPr id="8" name="Obraz 7">
            <a:extLst>
              <a:ext uri="{FF2B5EF4-FFF2-40B4-BE49-F238E27FC236}">
                <a16:creationId xmlns:a16="http://schemas.microsoft.com/office/drawing/2014/main" id="{D2D9E1C2-A602-5F66-C9DB-1349815D3E8F}"/>
              </a:ext>
            </a:extLst>
          </p:cNvPr>
          <p:cNvPicPr>
            <a:picLocks noChangeAspect="1"/>
          </p:cNvPicPr>
          <p:nvPr/>
        </p:nvPicPr>
        <p:blipFill>
          <a:blip r:embed="rId3"/>
          <a:stretch>
            <a:fillRect/>
          </a:stretch>
        </p:blipFill>
        <p:spPr>
          <a:xfrm>
            <a:off x="5951571" y="1771048"/>
            <a:ext cx="7630421" cy="5086947"/>
          </a:xfrm>
          <a:prstGeom prst="rect">
            <a:avLst/>
          </a:prstGeom>
        </p:spPr>
      </p:pic>
    </p:spTree>
    <p:extLst>
      <p:ext uri="{BB962C8B-B14F-4D97-AF65-F5344CB8AC3E}">
        <p14:creationId xmlns:p14="http://schemas.microsoft.com/office/powerpoint/2010/main" val="1377925431"/>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954DBF-36D6-5462-EA0F-B14EC44188A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3CEF55C-EB8F-8EA6-BE20-9693775CA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Obraz 4">
            <a:extLst>
              <a:ext uri="{FF2B5EF4-FFF2-40B4-BE49-F238E27FC236}">
                <a16:creationId xmlns:a16="http://schemas.microsoft.com/office/drawing/2014/main" id="{F49309E0-70F4-C372-DB00-2047A8A57B80}"/>
              </a:ext>
            </a:extLst>
          </p:cNvPr>
          <p:cNvPicPr>
            <a:picLocks noChangeAspect="1"/>
          </p:cNvPicPr>
          <p:nvPr/>
        </p:nvPicPr>
        <p:blipFill>
          <a:blip r:embed="rId3"/>
          <a:stretch>
            <a:fillRect/>
          </a:stretch>
        </p:blipFill>
        <p:spPr>
          <a:xfrm>
            <a:off x="5071237" y="990478"/>
            <a:ext cx="9748347" cy="6498898"/>
          </a:xfrm>
          <a:prstGeom prst="rect">
            <a:avLst/>
          </a:prstGeom>
        </p:spPr>
      </p:pic>
      <p:sp>
        <p:nvSpPr>
          <p:cNvPr id="17" name="Rectangle 9">
            <a:extLst>
              <a:ext uri="{FF2B5EF4-FFF2-40B4-BE49-F238E27FC236}">
                <a16:creationId xmlns:a16="http://schemas.microsoft.com/office/drawing/2014/main" id="{22D80103-F021-DA59-7ABB-BEC2375E31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076D64E-71BD-D089-6FCA-8414AA4445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405130C-AA8B-C5A6-CC7F-5E0C0165DA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80A34BC-CFDD-AA0F-141C-CE8DF6FF6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D26B914-6094-515A-C17B-78CCFE57C63C}"/>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E2E24A97-3928-9D5C-FBFD-6FFFA2A01C0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err="1">
                <a:solidFill>
                  <a:srgbClr val="FFFFFF"/>
                </a:solidFill>
                <a:latin typeface="Aptos Display" panose="02110004020202020204"/>
              </a:rPr>
              <a:t>Miniserver</a:t>
            </a:r>
            <a:r>
              <a:rPr lang="pl-PL" sz="3600" dirty="0">
                <a:solidFill>
                  <a:srgbClr val="FFFFFF"/>
                </a:solidFill>
                <a:latin typeface="Aptos Display" panose="02110004020202020204"/>
              </a:rPr>
              <a:t> Compact</a:t>
            </a:r>
          </a:p>
        </p:txBody>
      </p:sp>
      <p:sp>
        <p:nvSpPr>
          <p:cNvPr id="7" name="Rectangle 2">
            <a:extLst>
              <a:ext uri="{FF2B5EF4-FFF2-40B4-BE49-F238E27FC236}">
                <a16:creationId xmlns:a16="http://schemas.microsoft.com/office/drawing/2014/main" id="{43537577-329E-A21E-C822-5580BB5A542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1F800B92-F936-4AED-E851-9041B3B3A604}"/>
              </a:ext>
            </a:extLst>
          </p:cNvPr>
          <p:cNvSpPr>
            <a:spLocks noGrp="1"/>
          </p:cNvSpPr>
          <p:nvPr>
            <p:ph idx="4294967295"/>
          </p:nvPr>
        </p:nvSpPr>
        <p:spPr>
          <a:xfrm>
            <a:off x="152399" y="1771048"/>
            <a:ext cx="6952593" cy="4937759"/>
          </a:xfrm>
          <a:prstGeom prst="rect">
            <a:avLst/>
          </a:prstGeom>
        </p:spPr>
        <p:txBody>
          <a:bodyPr anchor="ctr">
            <a:noAutofit/>
          </a:bodyPr>
          <a:lstStyle/>
          <a:p>
            <a:pPr marL="0" indent="0">
              <a:buNone/>
            </a:pPr>
            <a:r>
              <a:rPr lang="pl-PL" dirty="0" err="1"/>
              <a:t>Miniserver</a:t>
            </a:r>
            <a:r>
              <a:rPr lang="pl-PL" dirty="0"/>
              <a:t> w wersji compact umożliwia łączenie się z urządzeniami poprzez </a:t>
            </a:r>
            <a:r>
              <a:rPr lang="pl-PL" dirty="0" err="1"/>
              <a:t>Loxone</a:t>
            </a:r>
            <a:r>
              <a:rPr lang="pl-PL" dirty="0"/>
              <a:t> </a:t>
            </a:r>
            <a:r>
              <a:rPr lang="pl-PL" dirty="0" err="1"/>
              <a:t>Tree</a:t>
            </a:r>
            <a:r>
              <a:rPr lang="pl-PL" dirty="0"/>
              <a:t> (magistrala przewodowa) </a:t>
            </a:r>
            <a:r>
              <a:rPr lang="pl-PL" dirty="0" err="1"/>
              <a:t>Loxone</a:t>
            </a:r>
            <a:r>
              <a:rPr lang="pl-PL" dirty="0"/>
              <a:t> </a:t>
            </a:r>
            <a:r>
              <a:rPr lang="pl-PL" dirty="0" err="1"/>
              <a:t>Air</a:t>
            </a:r>
            <a:r>
              <a:rPr lang="pl-PL" dirty="0"/>
              <a:t> (magistrala bezprzewodowa) oraz </a:t>
            </a:r>
            <a:r>
              <a:rPr lang="pl-PL" dirty="0" err="1"/>
              <a:t>Loxone</a:t>
            </a:r>
            <a:r>
              <a:rPr lang="pl-PL" dirty="0"/>
              <a:t> Link (magistrala dla podłączenia rozszerzeń jednostki głównej)</a:t>
            </a:r>
          </a:p>
          <a:p>
            <a:pPr marL="0" indent="0">
              <a:buNone/>
            </a:pPr>
            <a:r>
              <a:rPr lang="pl-PL" dirty="0"/>
              <a:t>Montowany na szynie TH35 zajmuje 6 modułów, ale jest wyposażony w bogate możliwości rozbudowy</a:t>
            </a:r>
          </a:p>
        </p:txBody>
      </p:sp>
    </p:spTree>
    <p:extLst>
      <p:ext uri="{BB962C8B-B14F-4D97-AF65-F5344CB8AC3E}">
        <p14:creationId xmlns:p14="http://schemas.microsoft.com/office/powerpoint/2010/main" val="3821370930"/>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D2FABF7-6053-DE1B-64FC-EEC993E2F32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8812471-BD91-8ED1-1547-D05190C9C5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Obraz 4">
            <a:extLst>
              <a:ext uri="{FF2B5EF4-FFF2-40B4-BE49-F238E27FC236}">
                <a16:creationId xmlns:a16="http://schemas.microsoft.com/office/drawing/2014/main" id="{E3399283-C300-33CB-AB93-3E9A36DA4791}"/>
              </a:ext>
            </a:extLst>
          </p:cNvPr>
          <p:cNvPicPr>
            <a:picLocks noChangeAspect="1"/>
          </p:cNvPicPr>
          <p:nvPr/>
        </p:nvPicPr>
        <p:blipFill>
          <a:blip r:embed="rId3"/>
          <a:stretch>
            <a:fillRect/>
          </a:stretch>
        </p:blipFill>
        <p:spPr>
          <a:xfrm>
            <a:off x="5071237" y="990478"/>
            <a:ext cx="9748347" cy="6498898"/>
          </a:xfrm>
          <a:prstGeom prst="rect">
            <a:avLst/>
          </a:prstGeom>
        </p:spPr>
      </p:pic>
      <p:sp>
        <p:nvSpPr>
          <p:cNvPr id="17" name="Rectangle 9">
            <a:extLst>
              <a:ext uri="{FF2B5EF4-FFF2-40B4-BE49-F238E27FC236}">
                <a16:creationId xmlns:a16="http://schemas.microsoft.com/office/drawing/2014/main" id="{05622A08-6CD3-7E28-4FB2-50CE2ED50C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4320F71-68BB-C424-D48C-C4FE38C3D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EB34EE5-8D33-10F2-E08D-C8D1FFB007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CDDAE10-6BB4-2E14-E7B5-AEBDBC6F53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6BC5082C-00D9-FCDD-D5C5-657DAA12677F}"/>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AA96B598-33F7-581D-DF25-E74701C7A3E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err="1">
                <a:solidFill>
                  <a:srgbClr val="FFFFFF"/>
                </a:solidFill>
                <a:latin typeface="Aptos Display" panose="02110004020202020204"/>
              </a:rPr>
              <a:t>Miniserver</a:t>
            </a:r>
            <a:r>
              <a:rPr lang="pl-PL" sz="3600" dirty="0">
                <a:solidFill>
                  <a:srgbClr val="FFFFFF"/>
                </a:solidFill>
                <a:latin typeface="Aptos Display" panose="02110004020202020204"/>
              </a:rPr>
              <a:t> Compact</a:t>
            </a:r>
          </a:p>
        </p:txBody>
      </p:sp>
      <p:sp>
        <p:nvSpPr>
          <p:cNvPr id="7" name="Rectangle 2">
            <a:extLst>
              <a:ext uri="{FF2B5EF4-FFF2-40B4-BE49-F238E27FC236}">
                <a16:creationId xmlns:a16="http://schemas.microsoft.com/office/drawing/2014/main" id="{E44856AD-72F0-AB9C-4E97-98A51F8E3B1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9B622E58-FF0D-3319-958D-B2388184B0BC}"/>
              </a:ext>
            </a:extLst>
          </p:cNvPr>
          <p:cNvSpPr>
            <a:spLocks noGrp="1"/>
          </p:cNvSpPr>
          <p:nvPr>
            <p:ph idx="4294967295"/>
          </p:nvPr>
        </p:nvSpPr>
        <p:spPr>
          <a:xfrm>
            <a:off x="152399" y="1771048"/>
            <a:ext cx="6952593" cy="4937759"/>
          </a:xfrm>
          <a:prstGeom prst="rect">
            <a:avLst/>
          </a:prstGeom>
        </p:spPr>
        <p:txBody>
          <a:bodyPr anchor="ctr">
            <a:noAutofit/>
          </a:bodyPr>
          <a:lstStyle/>
          <a:p>
            <a:pPr fontAlgn="base"/>
            <a:r>
              <a:rPr lang="pl-PL" dirty="0"/>
              <a:t>4 wejścia cyfrowe</a:t>
            </a:r>
          </a:p>
          <a:p>
            <a:pPr fontAlgn="base"/>
            <a:r>
              <a:rPr lang="pl-PL" dirty="0"/>
              <a:t>2x wyjścia przekaźnikowe 16A (</a:t>
            </a:r>
            <a:r>
              <a:rPr lang="pl-PL" dirty="0" err="1"/>
              <a:t>bezpotencjałowe</a:t>
            </a:r>
            <a:r>
              <a:rPr lang="pl-PL" dirty="0"/>
              <a:t>)</a:t>
            </a:r>
          </a:p>
          <a:p>
            <a:pPr fontAlgn="base"/>
            <a:r>
              <a:rPr lang="pl-PL" dirty="0" err="1"/>
              <a:t>Loxone</a:t>
            </a:r>
            <a:r>
              <a:rPr lang="pl-PL" dirty="0"/>
              <a:t> </a:t>
            </a:r>
            <a:r>
              <a:rPr lang="pl-PL" dirty="0" err="1"/>
              <a:t>Tree</a:t>
            </a:r>
            <a:r>
              <a:rPr lang="pl-PL" dirty="0"/>
              <a:t>: do 50 urządzeń w </a:t>
            </a:r>
            <a:r>
              <a:rPr lang="pl-PL" dirty="0" err="1"/>
              <a:t>Tree</a:t>
            </a:r>
            <a:endParaRPr lang="pl-PL" dirty="0"/>
          </a:p>
          <a:p>
            <a:pPr fontAlgn="base"/>
            <a:r>
              <a:rPr lang="pl-PL" dirty="0" err="1"/>
              <a:t>Loxone</a:t>
            </a:r>
            <a:r>
              <a:rPr lang="pl-PL" dirty="0"/>
              <a:t> Link: do 30 rozszerzeń </a:t>
            </a:r>
          </a:p>
          <a:p>
            <a:pPr fontAlgn="base"/>
            <a:r>
              <a:rPr lang="pl-PL" dirty="0" err="1"/>
              <a:t>Loxone</a:t>
            </a:r>
            <a:r>
              <a:rPr lang="pl-PL" dirty="0"/>
              <a:t> </a:t>
            </a:r>
            <a:r>
              <a:rPr lang="pl-PL" dirty="0" err="1"/>
              <a:t>Tree</a:t>
            </a:r>
            <a:r>
              <a:rPr lang="pl-PL" dirty="0"/>
              <a:t> Turbo: do 10 urządzeń </a:t>
            </a:r>
            <a:r>
              <a:rPr lang="pl-PL" dirty="0" err="1"/>
              <a:t>Tree</a:t>
            </a:r>
            <a:r>
              <a:rPr lang="pl-PL" dirty="0"/>
              <a:t> Turbo</a:t>
            </a:r>
          </a:p>
          <a:p>
            <a:pPr fontAlgn="base"/>
            <a:r>
              <a:rPr lang="pl-PL" dirty="0" err="1"/>
              <a:t>Loxone</a:t>
            </a:r>
            <a:r>
              <a:rPr lang="pl-PL" dirty="0"/>
              <a:t> </a:t>
            </a:r>
            <a:r>
              <a:rPr lang="pl-PL" dirty="0" err="1"/>
              <a:t>Air</a:t>
            </a:r>
            <a:r>
              <a:rPr lang="pl-PL" dirty="0"/>
              <a:t>: do 128 urządzeń </a:t>
            </a:r>
            <a:r>
              <a:rPr lang="pl-PL" dirty="0" err="1"/>
              <a:t>Air</a:t>
            </a:r>
            <a:endParaRPr lang="pl-PL" dirty="0"/>
          </a:p>
          <a:p>
            <a:pPr fontAlgn="base"/>
            <a:r>
              <a:rPr lang="pl-PL" dirty="0" err="1"/>
              <a:t>AudioServer</a:t>
            </a:r>
            <a:endParaRPr lang="pl-PL" dirty="0"/>
          </a:p>
        </p:txBody>
      </p:sp>
    </p:spTree>
    <p:extLst>
      <p:ext uri="{BB962C8B-B14F-4D97-AF65-F5344CB8AC3E}">
        <p14:creationId xmlns:p14="http://schemas.microsoft.com/office/powerpoint/2010/main" val="762005672"/>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FAA448-02AB-5A2D-E214-B22BDAAA732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6B6CEE6-A5EB-B7D4-A1C9-238B4C2A6E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8788EB4-54C0-5423-877A-58FE7B7861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B19602B-6C9D-57D8-9AF0-045DD2DF6E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AE225F1-0783-BD21-7A89-28D7A9AF36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BC56909-3BFD-C40A-4A76-7DB0966E1D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BE54604-CD18-DBC7-5A48-B1778F086742}"/>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92BA3D67-F7C7-C0E3-B596-F08C93AC744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err="1">
                <a:solidFill>
                  <a:srgbClr val="FFFFFF"/>
                </a:solidFill>
                <a:latin typeface="Aptos Display" panose="02110004020202020204"/>
              </a:rPr>
              <a:t>Miniserver</a:t>
            </a:r>
            <a:r>
              <a:rPr lang="pl-PL" sz="3600" dirty="0">
                <a:solidFill>
                  <a:srgbClr val="FFFFFF"/>
                </a:solidFill>
                <a:latin typeface="Aptos Display" panose="02110004020202020204"/>
              </a:rPr>
              <a:t> Go</a:t>
            </a:r>
          </a:p>
        </p:txBody>
      </p:sp>
      <p:sp>
        <p:nvSpPr>
          <p:cNvPr id="7" name="Rectangle 2">
            <a:extLst>
              <a:ext uri="{FF2B5EF4-FFF2-40B4-BE49-F238E27FC236}">
                <a16:creationId xmlns:a16="http://schemas.microsoft.com/office/drawing/2014/main" id="{ADA9311C-A844-AA32-D4E5-09C9B6875A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8" name="Obraz 7">
            <a:extLst>
              <a:ext uri="{FF2B5EF4-FFF2-40B4-BE49-F238E27FC236}">
                <a16:creationId xmlns:a16="http://schemas.microsoft.com/office/drawing/2014/main" id="{282BEF1B-3FB2-8825-D8DE-226923C8F280}"/>
              </a:ext>
            </a:extLst>
          </p:cNvPr>
          <p:cNvPicPr>
            <a:picLocks noChangeAspect="1"/>
          </p:cNvPicPr>
          <p:nvPr/>
        </p:nvPicPr>
        <p:blipFill>
          <a:blip r:embed="rId3"/>
          <a:stretch>
            <a:fillRect/>
          </a:stretch>
        </p:blipFill>
        <p:spPr>
          <a:xfrm>
            <a:off x="5470635" y="2908300"/>
            <a:ext cx="7620000" cy="3949700"/>
          </a:xfrm>
          <a:prstGeom prst="rect">
            <a:avLst/>
          </a:prstGeom>
        </p:spPr>
      </p:pic>
      <p:sp>
        <p:nvSpPr>
          <p:cNvPr id="3" name="Symbol zastępczy zawartości 2">
            <a:extLst>
              <a:ext uri="{FF2B5EF4-FFF2-40B4-BE49-F238E27FC236}">
                <a16:creationId xmlns:a16="http://schemas.microsoft.com/office/drawing/2014/main" id="{77C12F56-E95E-59BE-6804-70FD24C6B2DF}"/>
              </a:ext>
            </a:extLst>
          </p:cNvPr>
          <p:cNvSpPr>
            <a:spLocks noGrp="1"/>
          </p:cNvSpPr>
          <p:nvPr>
            <p:ph idx="4294967295"/>
          </p:nvPr>
        </p:nvSpPr>
        <p:spPr>
          <a:xfrm>
            <a:off x="152400" y="1771048"/>
            <a:ext cx="6469118" cy="4937759"/>
          </a:xfrm>
          <a:prstGeom prst="rect">
            <a:avLst/>
          </a:prstGeom>
        </p:spPr>
        <p:txBody>
          <a:bodyPr anchor="ctr">
            <a:noAutofit/>
          </a:bodyPr>
          <a:lstStyle/>
          <a:p>
            <a:pPr marL="0" indent="0">
              <a:buNone/>
            </a:pPr>
            <a:r>
              <a:rPr lang="pl-PL" dirty="0" err="1"/>
              <a:t>Miniserver</a:t>
            </a:r>
            <a:r>
              <a:rPr lang="pl-PL" dirty="0"/>
              <a:t> w wersji Go umożliwia łączenie się z urządzeniami poprzez </a:t>
            </a:r>
            <a:r>
              <a:rPr lang="pl-PL" dirty="0" err="1"/>
              <a:t>Loxone</a:t>
            </a:r>
            <a:r>
              <a:rPr lang="pl-PL" dirty="0"/>
              <a:t> </a:t>
            </a:r>
            <a:r>
              <a:rPr lang="pl-PL" dirty="0" err="1"/>
              <a:t>Tree</a:t>
            </a:r>
            <a:r>
              <a:rPr lang="pl-PL" dirty="0"/>
              <a:t> (magistrala przewodowa po rozbudowie) </a:t>
            </a:r>
            <a:r>
              <a:rPr lang="pl-PL" dirty="0" err="1"/>
              <a:t>Loxone</a:t>
            </a:r>
            <a:r>
              <a:rPr lang="pl-PL" dirty="0"/>
              <a:t> </a:t>
            </a:r>
            <a:r>
              <a:rPr lang="pl-PL" dirty="0" err="1"/>
              <a:t>Air</a:t>
            </a:r>
            <a:r>
              <a:rPr lang="pl-PL" dirty="0"/>
              <a:t> (magistrala bezprzewodowa) oraz </a:t>
            </a:r>
            <a:r>
              <a:rPr lang="pl-PL" dirty="0" err="1"/>
              <a:t>Loxone</a:t>
            </a:r>
            <a:r>
              <a:rPr lang="pl-PL" dirty="0"/>
              <a:t> Link (magistrala dla podłączenia rozszerzeń jednostki głównej)</a:t>
            </a:r>
          </a:p>
          <a:p>
            <a:pPr marL="0" indent="0">
              <a:buNone/>
            </a:pPr>
            <a:r>
              <a:rPr lang="pl-PL" dirty="0"/>
              <a:t>Montowany w dowolnym miejscu. Podstawowym założeniem budowy urządzenia jest jego mobilność i kompatybilność z innymi urządzeniami AIR.</a:t>
            </a:r>
          </a:p>
        </p:txBody>
      </p:sp>
    </p:spTree>
    <p:extLst>
      <p:ext uri="{BB962C8B-B14F-4D97-AF65-F5344CB8AC3E}">
        <p14:creationId xmlns:p14="http://schemas.microsoft.com/office/powerpoint/2010/main" val="3790104273"/>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A3C0D3-1925-2E3F-3C47-BAE01C6DAEA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A329E91-2AA7-8348-B9B6-39D99C9A7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97F7975-768B-5B73-D872-523325831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DD70C00D-52E6-66F5-44E3-D964AB522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DB472A2-05F1-7B55-0730-96362844F0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497F958-1F2F-8184-FFBC-81365C44DA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14C2804-4353-5048-4B35-F3391CFC69F3}"/>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39B40BCF-F5E0-39B1-CE38-C938B4A51B4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err="1">
                <a:solidFill>
                  <a:srgbClr val="FFFFFF"/>
                </a:solidFill>
                <a:latin typeface="Aptos Display" panose="02110004020202020204"/>
              </a:rPr>
              <a:t>Miniserver</a:t>
            </a:r>
            <a:r>
              <a:rPr lang="pl-PL" sz="3600" dirty="0">
                <a:solidFill>
                  <a:srgbClr val="FFFFFF"/>
                </a:solidFill>
                <a:latin typeface="Aptos Display" panose="02110004020202020204"/>
              </a:rPr>
              <a:t> Go</a:t>
            </a:r>
          </a:p>
        </p:txBody>
      </p:sp>
      <p:sp>
        <p:nvSpPr>
          <p:cNvPr id="7" name="Rectangle 2">
            <a:extLst>
              <a:ext uri="{FF2B5EF4-FFF2-40B4-BE49-F238E27FC236}">
                <a16:creationId xmlns:a16="http://schemas.microsoft.com/office/drawing/2014/main" id="{C7C91955-89DE-EA48-0EEB-D8AA9F9DEBC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8" name="Obraz 7">
            <a:extLst>
              <a:ext uri="{FF2B5EF4-FFF2-40B4-BE49-F238E27FC236}">
                <a16:creationId xmlns:a16="http://schemas.microsoft.com/office/drawing/2014/main" id="{56F45D17-8D43-3F78-A25B-7EE52EC390DD}"/>
              </a:ext>
            </a:extLst>
          </p:cNvPr>
          <p:cNvPicPr>
            <a:picLocks noChangeAspect="1"/>
          </p:cNvPicPr>
          <p:nvPr/>
        </p:nvPicPr>
        <p:blipFill>
          <a:blip r:embed="rId3"/>
          <a:stretch>
            <a:fillRect/>
          </a:stretch>
        </p:blipFill>
        <p:spPr>
          <a:xfrm>
            <a:off x="5470635" y="2908300"/>
            <a:ext cx="7620000" cy="3949700"/>
          </a:xfrm>
          <a:prstGeom prst="rect">
            <a:avLst/>
          </a:prstGeom>
        </p:spPr>
      </p:pic>
      <p:sp>
        <p:nvSpPr>
          <p:cNvPr id="3" name="Symbol zastępczy zawartości 2">
            <a:extLst>
              <a:ext uri="{FF2B5EF4-FFF2-40B4-BE49-F238E27FC236}">
                <a16:creationId xmlns:a16="http://schemas.microsoft.com/office/drawing/2014/main" id="{CC40FDFF-E98E-1B0A-9F9C-D293D8AE6033}"/>
              </a:ext>
            </a:extLst>
          </p:cNvPr>
          <p:cNvSpPr>
            <a:spLocks noGrp="1"/>
          </p:cNvSpPr>
          <p:nvPr>
            <p:ph idx="4294967295"/>
          </p:nvPr>
        </p:nvSpPr>
        <p:spPr>
          <a:xfrm>
            <a:off x="152400" y="1771048"/>
            <a:ext cx="6469118" cy="4937759"/>
          </a:xfrm>
          <a:prstGeom prst="rect">
            <a:avLst/>
          </a:prstGeom>
        </p:spPr>
        <p:txBody>
          <a:bodyPr anchor="ctr">
            <a:noAutofit/>
          </a:bodyPr>
          <a:lstStyle/>
          <a:p>
            <a:pPr fontAlgn="base"/>
            <a:r>
              <a:rPr lang="pl-PL" dirty="0" err="1"/>
              <a:t>Loxone</a:t>
            </a:r>
            <a:r>
              <a:rPr lang="pl-PL" dirty="0"/>
              <a:t> </a:t>
            </a:r>
            <a:r>
              <a:rPr lang="pl-PL" dirty="0" err="1"/>
              <a:t>Air</a:t>
            </a:r>
            <a:r>
              <a:rPr lang="pl-PL" dirty="0"/>
              <a:t>: do 128 urządzeń </a:t>
            </a:r>
            <a:r>
              <a:rPr lang="pl-PL" dirty="0" err="1"/>
              <a:t>Air</a:t>
            </a:r>
            <a:endParaRPr lang="pl-PL" dirty="0"/>
          </a:p>
          <a:p>
            <a:pPr fontAlgn="base"/>
            <a:r>
              <a:rPr lang="pl-PL" dirty="0" err="1"/>
              <a:t>Loxone</a:t>
            </a:r>
            <a:r>
              <a:rPr lang="pl-PL" dirty="0"/>
              <a:t> Link: do 30 rozszerzeń</a:t>
            </a:r>
          </a:p>
        </p:txBody>
      </p:sp>
    </p:spTree>
    <p:extLst>
      <p:ext uri="{BB962C8B-B14F-4D97-AF65-F5344CB8AC3E}">
        <p14:creationId xmlns:p14="http://schemas.microsoft.com/office/powerpoint/2010/main" val="35973273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ABB3BFC-307B-9EB6-B8B5-4C1CCB70EDC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CF9FEB7-2452-5FBA-BDA4-375DD88B43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166B976-34A4-3758-3BB4-807DAAADA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9136CAF-9F3F-B5B8-7744-46E53ABE23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F9501F8-6E82-ECD7-5BB6-5784A56FB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59AACB8-858C-9A64-320C-763ADD1176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A6C30DA8-91B1-4C27-D41C-C925B45EE989}"/>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0D280B21-EF5D-6429-C69F-EF9DBA35EA6B}"/>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gdzie:</a:t>
            </a:r>
            <a:br>
              <a:rPr lang="pl-PL" dirty="0"/>
            </a:br>
            <a:r>
              <a:rPr lang="pl-PL" dirty="0"/>
              <a:t>I – prąd płynący przez ciało ludzkie na drodze lewa ręka – stopy przedstawiona na grafice,</a:t>
            </a:r>
            <a:br>
              <a:rPr lang="pl-PL" dirty="0"/>
            </a:br>
            <a:r>
              <a:rPr lang="pl-PL" dirty="0"/>
              <a:t>Id – prąd płynący przez ciało ludzkie na drogach przedstawionych w tabeli wywołujący te same skutki jak prąd I,</a:t>
            </a:r>
            <a:br>
              <a:rPr lang="pl-PL" dirty="0"/>
            </a:br>
            <a:r>
              <a:rPr lang="pl-PL" dirty="0"/>
              <a:t>F – współczynnik prądu serca o wartościach dla różnych dróg przepływu prądu Id</a:t>
            </a:r>
          </a:p>
        </p:txBody>
      </p:sp>
      <p:sp>
        <p:nvSpPr>
          <p:cNvPr id="6" name="Tytuł 1">
            <a:extLst>
              <a:ext uri="{FF2B5EF4-FFF2-40B4-BE49-F238E27FC236}">
                <a16:creationId xmlns:a16="http://schemas.microsoft.com/office/drawing/2014/main" id="{4295B0F4-8796-1355-4840-ECCB1A63613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Skutki przepływu przez ciało człowieka</a:t>
            </a:r>
          </a:p>
        </p:txBody>
      </p:sp>
      <p:sp>
        <p:nvSpPr>
          <p:cNvPr id="7" name="Rectangle 2">
            <a:extLst>
              <a:ext uri="{FF2B5EF4-FFF2-40B4-BE49-F238E27FC236}">
                <a16:creationId xmlns:a16="http://schemas.microsoft.com/office/drawing/2014/main" id="{B8480804-6A45-B893-E489-350E6EF4DDA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926B10C9-FE20-4B64-3CE5-77E868B94E6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97606759"/>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2C3557-CB42-5B32-66A4-8ACBA4B4FB3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B93CF2E-5975-FCBA-4949-298587050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7270C25-CC67-51ED-5965-19373E8AEE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135939F-9DE8-9BC3-9BBE-DC19235578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C0E5510-92FA-6D66-2C36-2757784027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2A8D157-9CFF-7368-0981-5B474C1DE3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8F2C172A-5F40-E69E-1EC4-70F2F3490D0E}"/>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15C03A79-4223-0C49-6B79-CAB87281CF9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LINK</a:t>
            </a:r>
          </a:p>
        </p:txBody>
      </p:sp>
      <p:sp>
        <p:nvSpPr>
          <p:cNvPr id="7" name="Rectangle 2">
            <a:extLst>
              <a:ext uri="{FF2B5EF4-FFF2-40B4-BE49-F238E27FC236}">
                <a16:creationId xmlns:a16="http://schemas.microsoft.com/office/drawing/2014/main" id="{D7386BF7-E9E8-F17D-4077-16D2858E687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84F357EC-EB94-6537-50E8-B0E707452CD2}"/>
              </a:ext>
            </a:extLst>
          </p:cNvPr>
          <p:cNvSpPr>
            <a:spLocks noGrp="1"/>
          </p:cNvSpPr>
          <p:nvPr>
            <p:ph idx="4294967295"/>
          </p:nvPr>
        </p:nvSpPr>
        <p:spPr>
          <a:xfrm>
            <a:off x="152400" y="1771048"/>
            <a:ext cx="11860924" cy="4937759"/>
          </a:xfrm>
          <a:prstGeom prst="rect">
            <a:avLst/>
          </a:prstGeom>
        </p:spPr>
        <p:txBody>
          <a:bodyPr anchor="ctr">
            <a:noAutofit/>
          </a:bodyPr>
          <a:lstStyle/>
          <a:p>
            <a:pPr marL="0" indent="0" fontAlgn="base">
              <a:buNone/>
            </a:pPr>
            <a:r>
              <a:rPr lang="pl-PL" dirty="0"/>
              <a:t>Z </a:t>
            </a:r>
            <a:r>
              <a:rPr lang="pl-PL" dirty="0" err="1"/>
              <a:t>MiniServerami</a:t>
            </a:r>
            <a:r>
              <a:rPr lang="pl-PL" dirty="0"/>
              <a:t> łączymy moduły rozszerzeń za pomocą magistrali </a:t>
            </a:r>
            <a:r>
              <a:rPr lang="pl-PL" dirty="0" err="1"/>
              <a:t>Loxone</a:t>
            </a:r>
            <a:r>
              <a:rPr lang="pl-PL" dirty="0"/>
              <a:t> Link. Urządzenia łączone są szeregowo, max 30. Obecne dostępne moduły to:</a:t>
            </a:r>
          </a:p>
          <a:p>
            <a:pPr fontAlgn="base"/>
            <a:r>
              <a:rPr lang="pl-PL" dirty="0" err="1"/>
              <a:t>Relay</a:t>
            </a:r>
            <a:r>
              <a:rPr lang="pl-PL" dirty="0"/>
              <a:t> Extension</a:t>
            </a:r>
          </a:p>
          <a:p>
            <a:pPr fontAlgn="base"/>
            <a:r>
              <a:rPr lang="pl-PL" dirty="0" err="1"/>
              <a:t>Dimmer</a:t>
            </a:r>
            <a:r>
              <a:rPr lang="pl-PL" dirty="0"/>
              <a:t> Extension</a:t>
            </a:r>
          </a:p>
          <a:p>
            <a:pPr fontAlgn="base"/>
            <a:r>
              <a:rPr lang="pl-PL" dirty="0"/>
              <a:t>DALI Extension</a:t>
            </a:r>
          </a:p>
          <a:p>
            <a:pPr fontAlgn="base"/>
            <a:r>
              <a:rPr lang="pl-PL" dirty="0" err="1"/>
              <a:t>Schuco</a:t>
            </a:r>
            <a:r>
              <a:rPr lang="pl-PL" dirty="0"/>
              <a:t> Extension</a:t>
            </a:r>
          </a:p>
          <a:p>
            <a:pPr fontAlgn="base"/>
            <a:r>
              <a:rPr lang="pl-PL" dirty="0"/>
              <a:t>M-</a:t>
            </a:r>
            <a:r>
              <a:rPr lang="pl-PL" dirty="0" err="1"/>
              <a:t>bus</a:t>
            </a:r>
            <a:r>
              <a:rPr lang="pl-PL" dirty="0"/>
              <a:t> Extension</a:t>
            </a:r>
          </a:p>
          <a:p>
            <a:pPr fontAlgn="base"/>
            <a:r>
              <a:rPr lang="pl-PL" dirty="0" err="1"/>
              <a:t>Froling</a:t>
            </a:r>
            <a:r>
              <a:rPr lang="pl-PL" dirty="0"/>
              <a:t> Extension</a:t>
            </a:r>
          </a:p>
          <a:p>
            <a:pPr fontAlgn="base"/>
            <a:r>
              <a:rPr lang="pl-PL" dirty="0"/>
              <a:t>RS485 Extension</a:t>
            </a:r>
          </a:p>
          <a:p>
            <a:pPr fontAlgn="base"/>
            <a:r>
              <a:rPr lang="pl-PL" dirty="0" err="1"/>
              <a:t>Internorm</a:t>
            </a:r>
            <a:r>
              <a:rPr lang="pl-PL" dirty="0"/>
              <a:t> Extension</a:t>
            </a:r>
          </a:p>
        </p:txBody>
      </p:sp>
    </p:spTree>
    <p:extLst>
      <p:ext uri="{BB962C8B-B14F-4D97-AF65-F5344CB8AC3E}">
        <p14:creationId xmlns:p14="http://schemas.microsoft.com/office/powerpoint/2010/main" val="116622080"/>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C676FF-5F4E-7466-0A41-FD62DAE12FB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21285E6-5673-D845-ACEB-1568D26073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1138DD1D-7CF1-20B9-1DFD-936B6BC4D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9438A90-893D-DB08-B596-2DBECD041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FE56429-C1B1-457A-22E6-96321D90C2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5667316-1387-97B9-508C-1920DFF11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70344A4-9F4E-3154-85CC-460E1A77B16F}"/>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84D93355-08E4-8133-1DB3-FADC6A55466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LINK</a:t>
            </a:r>
          </a:p>
        </p:txBody>
      </p:sp>
      <p:sp>
        <p:nvSpPr>
          <p:cNvPr id="7" name="Rectangle 2">
            <a:extLst>
              <a:ext uri="{FF2B5EF4-FFF2-40B4-BE49-F238E27FC236}">
                <a16:creationId xmlns:a16="http://schemas.microsoft.com/office/drawing/2014/main" id="{A6E679B0-0637-884F-F6FF-C0507EC04E1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C7748278-97E0-040E-DA99-F0F0FFDBC4BB}"/>
              </a:ext>
            </a:extLst>
          </p:cNvPr>
          <p:cNvSpPr>
            <a:spLocks noGrp="1"/>
          </p:cNvSpPr>
          <p:nvPr>
            <p:ph idx="4294967295"/>
          </p:nvPr>
        </p:nvSpPr>
        <p:spPr>
          <a:xfrm>
            <a:off x="152400" y="1771048"/>
            <a:ext cx="11860924" cy="4937759"/>
          </a:xfrm>
          <a:prstGeom prst="rect">
            <a:avLst/>
          </a:prstGeom>
        </p:spPr>
        <p:txBody>
          <a:bodyPr anchor="ctr">
            <a:noAutofit/>
          </a:bodyPr>
          <a:lstStyle/>
          <a:p>
            <a:pPr fontAlgn="base"/>
            <a:r>
              <a:rPr lang="pl-PL" dirty="0"/>
              <a:t>1-wire Extension</a:t>
            </a:r>
          </a:p>
          <a:p>
            <a:pPr fontAlgn="base"/>
            <a:r>
              <a:rPr lang="pl-PL" dirty="0"/>
              <a:t>RS232 Extension</a:t>
            </a:r>
          </a:p>
          <a:p>
            <a:pPr fontAlgn="base"/>
            <a:r>
              <a:rPr lang="pl-PL" dirty="0"/>
              <a:t>DI Extension</a:t>
            </a:r>
          </a:p>
          <a:p>
            <a:pPr fontAlgn="base"/>
            <a:r>
              <a:rPr lang="pl-PL" dirty="0"/>
              <a:t>AI Extension</a:t>
            </a:r>
          </a:p>
          <a:p>
            <a:pPr fontAlgn="base"/>
            <a:r>
              <a:rPr lang="pl-PL" dirty="0"/>
              <a:t>KNX Extension</a:t>
            </a:r>
          </a:p>
          <a:p>
            <a:pPr fontAlgn="base"/>
            <a:r>
              <a:rPr lang="pl-PL" dirty="0" err="1"/>
              <a:t>EnOcean</a:t>
            </a:r>
            <a:r>
              <a:rPr lang="pl-PL" dirty="0"/>
              <a:t> Extension</a:t>
            </a:r>
          </a:p>
          <a:p>
            <a:pPr fontAlgn="base"/>
            <a:r>
              <a:rPr lang="pl-PL" dirty="0"/>
              <a:t>DMX Extension</a:t>
            </a:r>
          </a:p>
          <a:p>
            <a:pPr fontAlgn="base"/>
            <a:r>
              <a:rPr lang="pl-PL" dirty="0" err="1"/>
              <a:t>Modbus</a:t>
            </a:r>
            <a:r>
              <a:rPr lang="pl-PL" dirty="0"/>
              <a:t> Extension</a:t>
            </a:r>
          </a:p>
        </p:txBody>
      </p:sp>
    </p:spTree>
    <p:extLst>
      <p:ext uri="{BB962C8B-B14F-4D97-AF65-F5344CB8AC3E}">
        <p14:creationId xmlns:p14="http://schemas.microsoft.com/office/powerpoint/2010/main" val="1133464870"/>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404BF7-A8D0-6C11-7CED-C9A50968A746}"/>
            </a:ext>
          </a:extLst>
        </p:cNvPr>
        <p:cNvGrpSpPr/>
        <p:nvPr/>
      </p:nvGrpSpPr>
      <p:grpSpPr>
        <a:xfrm>
          <a:off x="0" y="0"/>
          <a:ext cx="0" cy="0"/>
          <a:chOff x="0" y="0"/>
          <a:chExt cx="0" cy="0"/>
        </a:xfrm>
      </p:grpSpPr>
      <p:pic>
        <p:nvPicPr>
          <p:cNvPr id="8" name="Obraz 7">
            <a:extLst>
              <a:ext uri="{FF2B5EF4-FFF2-40B4-BE49-F238E27FC236}">
                <a16:creationId xmlns:a16="http://schemas.microsoft.com/office/drawing/2014/main" id="{10F9341F-AC5E-1793-DDEF-0019B9F9B815}"/>
              </a:ext>
            </a:extLst>
          </p:cNvPr>
          <p:cNvPicPr>
            <a:picLocks noChangeAspect="1"/>
          </p:cNvPicPr>
          <p:nvPr/>
        </p:nvPicPr>
        <p:blipFill>
          <a:blip r:embed="rId3"/>
          <a:stretch>
            <a:fillRect/>
          </a:stretch>
        </p:blipFill>
        <p:spPr>
          <a:xfrm>
            <a:off x="5870027" y="1707988"/>
            <a:ext cx="7620000" cy="5080000"/>
          </a:xfrm>
          <a:prstGeom prst="rect">
            <a:avLst/>
          </a:prstGeom>
        </p:spPr>
      </p:pic>
      <p:sp useBgFill="1">
        <p:nvSpPr>
          <p:cNvPr id="15" name="Rectangle 7">
            <a:extLst>
              <a:ext uri="{FF2B5EF4-FFF2-40B4-BE49-F238E27FC236}">
                <a16:creationId xmlns:a16="http://schemas.microsoft.com/office/drawing/2014/main" id="{3A7FE97A-243D-EE8A-5D0B-9F6B910B6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Obraz 4">
            <a:extLst>
              <a:ext uri="{FF2B5EF4-FFF2-40B4-BE49-F238E27FC236}">
                <a16:creationId xmlns:a16="http://schemas.microsoft.com/office/drawing/2014/main" id="{CBE8AEEF-F4BB-5CFE-866B-A47EE3AE2C60}"/>
              </a:ext>
            </a:extLst>
          </p:cNvPr>
          <p:cNvPicPr>
            <a:picLocks noChangeAspect="1"/>
          </p:cNvPicPr>
          <p:nvPr/>
        </p:nvPicPr>
        <p:blipFill>
          <a:blip r:embed="rId3"/>
          <a:stretch>
            <a:fillRect/>
          </a:stretch>
        </p:blipFill>
        <p:spPr>
          <a:xfrm>
            <a:off x="5859517" y="1699927"/>
            <a:ext cx="7620000" cy="5080000"/>
          </a:xfrm>
          <a:prstGeom prst="rect">
            <a:avLst/>
          </a:prstGeom>
        </p:spPr>
      </p:pic>
      <p:sp>
        <p:nvSpPr>
          <p:cNvPr id="17" name="Rectangle 9">
            <a:extLst>
              <a:ext uri="{FF2B5EF4-FFF2-40B4-BE49-F238E27FC236}">
                <a16:creationId xmlns:a16="http://schemas.microsoft.com/office/drawing/2014/main" id="{BDA272E6-8366-6543-E423-9556E6CC15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0CA208E-82E7-1A00-37E2-A82A3F6C40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AC2CB54-30F3-4BE6-B81D-2A8C6933A8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C1A95D7-090F-2997-340A-3507D194A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0F46F69-FBB0-7EE2-D256-709DD73EC998}"/>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09F0860D-51C1-E5BB-B0F5-F92547AA745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LINK</a:t>
            </a:r>
          </a:p>
          <a:p>
            <a:pPr>
              <a:defRPr/>
            </a:pPr>
            <a:r>
              <a:rPr lang="pl-PL" sz="3600" dirty="0" err="1">
                <a:solidFill>
                  <a:srgbClr val="FFFFFF"/>
                </a:solidFill>
                <a:latin typeface="Aptos Display" panose="02110004020202020204"/>
              </a:rPr>
              <a:t>Relay</a:t>
            </a:r>
            <a:r>
              <a:rPr lang="pl-PL" sz="3600" dirty="0">
                <a:solidFill>
                  <a:srgbClr val="FFFFFF"/>
                </a:solidFill>
                <a:latin typeface="Aptos Display" panose="02110004020202020204"/>
              </a:rPr>
              <a:t> Extension</a:t>
            </a:r>
          </a:p>
        </p:txBody>
      </p:sp>
      <p:sp>
        <p:nvSpPr>
          <p:cNvPr id="7" name="Rectangle 2">
            <a:extLst>
              <a:ext uri="{FF2B5EF4-FFF2-40B4-BE49-F238E27FC236}">
                <a16:creationId xmlns:a16="http://schemas.microsoft.com/office/drawing/2014/main" id="{479F9DF1-2216-A098-088D-4E4006915B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820B8D92-4A71-9A01-77B1-3EC20994B50C}"/>
              </a:ext>
            </a:extLst>
          </p:cNvPr>
          <p:cNvSpPr>
            <a:spLocks noGrp="1"/>
          </p:cNvSpPr>
          <p:nvPr>
            <p:ph idx="4294967295"/>
          </p:nvPr>
        </p:nvSpPr>
        <p:spPr>
          <a:xfrm>
            <a:off x="152400" y="1771048"/>
            <a:ext cx="6826469" cy="4937759"/>
          </a:xfrm>
          <a:prstGeom prst="rect">
            <a:avLst/>
          </a:prstGeom>
        </p:spPr>
        <p:txBody>
          <a:bodyPr anchor="ctr">
            <a:noAutofit/>
          </a:bodyPr>
          <a:lstStyle/>
          <a:p>
            <a:pPr marL="0" indent="0" fontAlgn="base">
              <a:buNone/>
            </a:pPr>
            <a:r>
              <a:rPr lang="pl-PL" dirty="0" err="1"/>
              <a:t>Relay</a:t>
            </a:r>
            <a:r>
              <a:rPr lang="pl-PL" dirty="0"/>
              <a:t> Extension to moduł łączący się z </a:t>
            </a:r>
            <a:r>
              <a:rPr lang="pl-PL" dirty="0" err="1"/>
              <a:t>MiniServerem</a:t>
            </a:r>
            <a:r>
              <a:rPr lang="pl-PL" dirty="0"/>
              <a:t> za pomocą magistrali LINK, zarezerwowanej do komunikacji z modułami. Jak wszystkie moduły montowany jest na szynie TH35.</a:t>
            </a:r>
          </a:p>
          <a:p>
            <a:pPr marL="0" indent="0" fontAlgn="base">
              <a:buNone/>
            </a:pPr>
            <a:r>
              <a:rPr lang="pl-PL" dirty="0"/>
              <a:t>Zapewnia dostęp do dodatkowych 14 wyjść przekaźnikowych bez potencjałowych. </a:t>
            </a:r>
            <a:r>
              <a:rPr lang="pl-PL" dirty="0" err="1"/>
              <a:t>Umożliwa</a:t>
            </a:r>
            <a:r>
              <a:rPr lang="pl-PL" dirty="0"/>
              <a:t> sterowanie binarne urządzeń zasilanych dowolnym napięciem. Możliwe jest podłączanie lamp i innego typu urządzeń nienależących do systemu. Można go także wykorzystać do przekazania informacji logicznych do innych urządzeń.</a:t>
            </a:r>
          </a:p>
        </p:txBody>
      </p:sp>
    </p:spTree>
    <p:extLst>
      <p:ext uri="{BB962C8B-B14F-4D97-AF65-F5344CB8AC3E}">
        <p14:creationId xmlns:p14="http://schemas.microsoft.com/office/powerpoint/2010/main" val="2191051682"/>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791B2C-A8EF-522F-43DE-6AEB4B24E57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64527AE-A082-D5DD-2321-84E4902A8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E1C0AAB-1503-83AC-2323-6CD75D4875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0862CA3F-D3DB-B13E-2AEF-D541F483DA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2617AEC-0F3E-34CF-D327-1DB64CAA23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CCD9F1F-5682-E895-D9DC-32144B8F72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E03AFB0A-D1DA-2376-A424-B1A13942F4EC}"/>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EB053A89-BBB4-4146-4761-8C71572A2E9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LINK</a:t>
            </a:r>
          </a:p>
          <a:p>
            <a:pPr>
              <a:defRPr/>
            </a:pPr>
            <a:r>
              <a:rPr lang="pl-PL" sz="3600" dirty="0" err="1">
                <a:solidFill>
                  <a:srgbClr val="FFFFFF"/>
                </a:solidFill>
                <a:latin typeface="Aptos Display" panose="02110004020202020204"/>
              </a:rPr>
              <a:t>Dimmer</a:t>
            </a:r>
            <a:r>
              <a:rPr lang="pl-PL" sz="3600" dirty="0">
                <a:solidFill>
                  <a:srgbClr val="FFFFFF"/>
                </a:solidFill>
                <a:latin typeface="Aptos Display" panose="02110004020202020204"/>
              </a:rPr>
              <a:t> Extension</a:t>
            </a:r>
          </a:p>
        </p:txBody>
      </p:sp>
      <p:sp>
        <p:nvSpPr>
          <p:cNvPr id="7" name="Rectangle 2">
            <a:extLst>
              <a:ext uri="{FF2B5EF4-FFF2-40B4-BE49-F238E27FC236}">
                <a16:creationId xmlns:a16="http://schemas.microsoft.com/office/drawing/2014/main" id="{013F4BFC-3CF6-521E-56A5-D764E380874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9" name="Obraz 8">
            <a:extLst>
              <a:ext uri="{FF2B5EF4-FFF2-40B4-BE49-F238E27FC236}">
                <a16:creationId xmlns:a16="http://schemas.microsoft.com/office/drawing/2014/main" id="{7CDCB5F9-3B54-B818-DC9C-8232785523CB}"/>
              </a:ext>
            </a:extLst>
          </p:cNvPr>
          <p:cNvPicPr>
            <a:picLocks noChangeAspect="1"/>
          </p:cNvPicPr>
          <p:nvPr/>
        </p:nvPicPr>
        <p:blipFill>
          <a:blip r:embed="rId3"/>
          <a:stretch>
            <a:fillRect/>
          </a:stretch>
        </p:blipFill>
        <p:spPr>
          <a:xfrm>
            <a:off x="5849005" y="1699927"/>
            <a:ext cx="7620000" cy="5080000"/>
          </a:xfrm>
          <a:prstGeom prst="rect">
            <a:avLst/>
          </a:prstGeom>
        </p:spPr>
      </p:pic>
      <p:sp>
        <p:nvSpPr>
          <p:cNvPr id="3" name="Symbol zastępczy zawartości 2">
            <a:extLst>
              <a:ext uri="{FF2B5EF4-FFF2-40B4-BE49-F238E27FC236}">
                <a16:creationId xmlns:a16="http://schemas.microsoft.com/office/drawing/2014/main" id="{8801E631-2440-264A-12D3-469CC09B1500}"/>
              </a:ext>
            </a:extLst>
          </p:cNvPr>
          <p:cNvSpPr>
            <a:spLocks noGrp="1"/>
          </p:cNvSpPr>
          <p:nvPr>
            <p:ph idx="4294967295"/>
          </p:nvPr>
        </p:nvSpPr>
        <p:spPr>
          <a:xfrm>
            <a:off x="152400" y="1771048"/>
            <a:ext cx="6973614" cy="4937759"/>
          </a:xfrm>
          <a:prstGeom prst="rect">
            <a:avLst/>
          </a:prstGeom>
        </p:spPr>
        <p:txBody>
          <a:bodyPr anchor="ctr">
            <a:noAutofit/>
          </a:bodyPr>
          <a:lstStyle/>
          <a:p>
            <a:pPr marL="0" indent="0" fontAlgn="base">
              <a:buNone/>
            </a:pPr>
            <a:r>
              <a:rPr lang="pl-PL" dirty="0" err="1"/>
              <a:t>Dimmer</a:t>
            </a:r>
            <a:r>
              <a:rPr lang="pl-PL" dirty="0"/>
              <a:t> Extension zapewnia 4 wyjścia ściemniacza dla lamp (230V), oraz 8 wejść cyfrowych logicznych (0 do 24V).</a:t>
            </a:r>
          </a:p>
          <a:p>
            <a:pPr marL="0" indent="0" fontAlgn="base">
              <a:buNone/>
            </a:pPr>
            <a:r>
              <a:rPr lang="pl-PL" dirty="0"/>
              <a:t>Wyjścia ściemniacza pozawalają nam na przyciemnianie dowolnych lamp kompatybilnych ze ściemniaczami, lub sterowanie urządzeń kompatybilnych z regulatorami mocy (np. silniki komutatorowe szeregowe).</a:t>
            </a:r>
          </a:p>
          <a:p>
            <a:pPr marL="0" indent="0" fontAlgn="base">
              <a:buNone/>
            </a:pPr>
            <a:r>
              <a:rPr lang="pl-PL" dirty="0"/>
              <a:t>Wejścia analogowe pozwalają na odbiór informacji sterujących z innych urządzeń z wyjściami np. przekaźnikowymi lub standardowych przycisków </a:t>
            </a:r>
            <a:r>
              <a:rPr lang="pl-PL" dirty="0" err="1"/>
              <a:t>instalacyjncych</a:t>
            </a:r>
            <a:r>
              <a:rPr lang="pl-PL" dirty="0"/>
              <a:t>.</a:t>
            </a:r>
          </a:p>
        </p:txBody>
      </p:sp>
    </p:spTree>
    <p:extLst>
      <p:ext uri="{BB962C8B-B14F-4D97-AF65-F5344CB8AC3E}">
        <p14:creationId xmlns:p14="http://schemas.microsoft.com/office/powerpoint/2010/main" val="1707816808"/>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727E46D-F211-3F8A-77E0-431786812AC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1132279-89CF-E209-9223-1850F394D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056CC556-6F73-8475-717C-BB8BB16113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F4CD3D0-C649-D955-AB5D-B9B41E4B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37AD1AF-84F4-FC81-7FFD-CD8FC172AA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C5831CC-874B-41EC-2FE1-97AA3056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E9C5670-775A-7088-6E04-519E928A1305}"/>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F2BF98AB-AC38-D5F7-5582-41A6C38BF58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LINK</a:t>
            </a:r>
          </a:p>
          <a:p>
            <a:pPr>
              <a:defRPr/>
            </a:pPr>
            <a:r>
              <a:rPr lang="pl-PL" sz="3600" dirty="0">
                <a:solidFill>
                  <a:srgbClr val="FFFFFF"/>
                </a:solidFill>
                <a:latin typeface="Aptos Display" panose="02110004020202020204"/>
              </a:rPr>
              <a:t>DALI Extension</a:t>
            </a:r>
          </a:p>
        </p:txBody>
      </p:sp>
      <p:sp>
        <p:nvSpPr>
          <p:cNvPr id="7" name="Rectangle 2">
            <a:extLst>
              <a:ext uri="{FF2B5EF4-FFF2-40B4-BE49-F238E27FC236}">
                <a16:creationId xmlns:a16="http://schemas.microsoft.com/office/drawing/2014/main" id="{04C608C9-5471-6A52-6480-A7C5E80A53F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29A37F12-1FA2-2D3D-68A7-3A9ECA275353}"/>
              </a:ext>
            </a:extLst>
          </p:cNvPr>
          <p:cNvSpPr>
            <a:spLocks noGrp="1"/>
          </p:cNvSpPr>
          <p:nvPr>
            <p:ph idx="4294967295"/>
          </p:nvPr>
        </p:nvSpPr>
        <p:spPr>
          <a:xfrm>
            <a:off x="152399" y="1771048"/>
            <a:ext cx="10368455" cy="4937759"/>
          </a:xfrm>
          <a:prstGeom prst="rect">
            <a:avLst/>
          </a:prstGeom>
        </p:spPr>
        <p:txBody>
          <a:bodyPr anchor="ctr">
            <a:noAutofit/>
          </a:bodyPr>
          <a:lstStyle/>
          <a:p>
            <a:pPr marL="0" indent="0" fontAlgn="base">
              <a:buNone/>
            </a:pPr>
            <a:r>
              <a:rPr lang="pl-PL" dirty="0"/>
              <a:t>DALI Extension łączy się z </a:t>
            </a:r>
            <a:r>
              <a:rPr lang="pl-PL" dirty="0" err="1"/>
              <a:t>Miniserverem</a:t>
            </a:r>
            <a:r>
              <a:rPr lang="pl-PL" dirty="0"/>
              <a:t> za pomocą </a:t>
            </a:r>
            <a:r>
              <a:rPr lang="pl-PL" dirty="0" err="1"/>
              <a:t>Loxone</a:t>
            </a:r>
            <a:r>
              <a:rPr lang="pl-PL" dirty="0"/>
              <a:t> Link rozszerzając możliwości komunikacyjne. Rozszerzenie pozwala na komunikacje z urządzeniami w standardzie komunikacyjnym DALI. Dzięki temu za pomocą systemu </a:t>
            </a:r>
            <a:r>
              <a:rPr lang="pl-PL" dirty="0" err="1"/>
              <a:t>Loxone</a:t>
            </a:r>
            <a:r>
              <a:rPr lang="pl-PL" dirty="0"/>
              <a:t> można sterować do 64 oprawami z systemu DALI</a:t>
            </a:r>
          </a:p>
        </p:txBody>
      </p:sp>
      <p:pic>
        <p:nvPicPr>
          <p:cNvPr id="10" name="Obraz 9">
            <a:extLst>
              <a:ext uri="{FF2B5EF4-FFF2-40B4-BE49-F238E27FC236}">
                <a16:creationId xmlns:a16="http://schemas.microsoft.com/office/drawing/2014/main" id="{92E5FF2D-C37E-D0F8-A003-0216197B3894}"/>
              </a:ext>
            </a:extLst>
          </p:cNvPr>
          <p:cNvPicPr>
            <a:picLocks noChangeAspect="1"/>
          </p:cNvPicPr>
          <p:nvPr/>
        </p:nvPicPr>
        <p:blipFill>
          <a:blip r:embed="rId3"/>
          <a:srcRect l="41034" r="41035"/>
          <a:stretch>
            <a:fillRect/>
          </a:stretch>
        </p:blipFill>
        <p:spPr>
          <a:xfrm>
            <a:off x="10673253" y="1628807"/>
            <a:ext cx="1366348" cy="5080000"/>
          </a:xfrm>
          <a:prstGeom prst="rect">
            <a:avLst/>
          </a:prstGeom>
        </p:spPr>
      </p:pic>
    </p:spTree>
    <p:extLst>
      <p:ext uri="{BB962C8B-B14F-4D97-AF65-F5344CB8AC3E}">
        <p14:creationId xmlns:p14="http://schemas.microsoft.com/office/powerpoint/2010/main" val="902654350"/>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209A9B-BC2B-2AB5-6392-565BE751BCA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DE4E255-C52D-9F4B-1A47-59110A9FDC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C5FF8331-82D3-9201-D692-0F4D218FBA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B0ACAD9-3D28-341C-109F-739076F467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02833E5-7ACC-66EE-7BB7-8213827CA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4A8A29C-FC89-DBAB-A226-6F5E07319A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1F5FCAF-B765-FC94-9D2F-3660D1159B57}"/>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A56262C0-6777-BBC4-7DA9-DA65D947BF7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LINK</a:t>
            </a:r>
          </a:p>
          <a:p>
            <a:pPr>
              <a:defRPr/>
            </a:pPr>
            <a:r>
              <a:rPr lang="pl-PL" sz="3600" dirty="0">
                <a:solidFill>
                  <a:srgbClr val="FFFFFF"/>
                </a:solidFill>
                <a:latin typeface="Aptos Display" panose="02110004020202020204"/>
              </a:rPr>
              <a:t>AI Extension</a:t>
            </a:r>
          </a:p>
        </p:txBody>
      </p:sp>
      <p:sp>
        <p:nvSpPr>
          <p:cNvPr id="7" name="Rectangle 2">
            <a:extLst>
              <a:ext uri="{FF2B5EF4-FFF2-40B4-BE49-F238E27FC236}">
                <a16:creationId xmlns:a16="http://schemas.microsoft.com/office/drawing/2014/main" id="{1A2915F4-64CF-2843-5E46-65D9DB5CD01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BDAD4245-211B-4F36-8D5B-626D808D75C2}"/>
              </a:ext>
            </a:extLst>
          </p:cNvPr>
          <p:cNvSpPr>
            <a:spLocks noGrp="1"/>
          </p:cNvSpPr>
          <p:nvPr>
            <p:ph idx="4294967295"/>
          </p:nvPr>
        </p:nvSpPr>
        <p:spPr>
          <a:xfrm>
            <a:off x="152399" y="1771048"/>
            <a:ext cx="10368455" cy="4937759"/>
          </a:xfrm>
          <a:prstGeom prst="rect">
            <a:avLst/>
          </a:prstGeom>
        </p:spPr>
        <p:txBody>
          <a:bodyPr anchor="ctr">
            <a:noAutofit/>
          </a:bodyPr>
          <a:lstStyle/>
          <a:p>
            <a:pPr marL="0" indent="0" fontAlgn="base">
              <a:buNone/>
            </a:pPr>
            <a:r>
              <a:rPr lang="pl-PL" dirty="0"/>
              <a:t>AI Extension łączy się z </a:t>
            </a:r>
            <a:r>
              <a:rPr lang="pl-PL" dirty="0" err="1"/>
              <a:t>Miniserverem</a:t>
            </a:r>
            <a:r>
              <a:rPr lang="pl-PL" dirty="0"/>
              <a:t> za pomocą </a:t>
            </a:r>
            <a:r>
              <a:rPr lang="pl-PL" dirty="0" err="1"/>
              <a:t>Loxone</a:t>
            </a:r>
            <a:r>
              <a:rPr lang="pl-PL" dirty="0"/>
              <a:t> Link rozszerzając jego możliwości o pomiar czterech sygnałów analogowych 0-10V lub 0/4-20mA. </a:t>
            </a:r>
          </a:p>
          <a:p>
            <a:pPr marL="0" indent="0" fontAlgn="base">
              <a:buNone/>
            </a:pPr>
            <a:r>
              <a:rPr lang="pl-PL" dirty="0"/>
              <a:t>Przetwarzanie takich informacji pozwala na interpretowanie różnorodnych czujników analogowych w systemie </a:t>
            </a:r>
            <a:r>
              <a:rPr lang="pl-PL" dirty="0" err="1"/>
              <a:t>Loxone</a:t>
            </a:r>
            <a:r>
              <a:rPr lang="pl-PL" dirty="0"/>
              <a:t>. Pozwala także na komunikację z urządzeniami nie posiadającymi magistral komunikacyjnych właśnie za pomocą sygnałów analogowych.</a:t>
            </a:r>
          </a:p>
        </p:txBody>
      </p:sp>
      <p:pic>
        <p:nvPicPr>
          <p:cNvPr id="5" name="Obraz 4">
            <a:extLst>
              <a:ext uri="{FF2B5EF4-FFF2-40B4-BE49-F238E27FC236}">
                <a16:creationId xmlns:a16="http://schemas.microsoft.com/office/drawing/2014/main" id="{F7AD5E90-68FB-D3F0-0D4C-9206B77910EB}"/>
              </a:ext>
            </a:extLst>
          </p:cNvPr>
          <p:cNvPicPr>
            <a:picLocks noChangeAspect="1"/>
          </p:cNvPicPr>
          <p:nvPr/>
        </p:nvPicPr>
        <p:blipFill>
          <a:blip r:embed="rId3"/>
          <a:srcRect l="39697" r="39529"/>
          <a:stretch>
            <a:fillRect/>
          </a:stretch>
        </p:blipFill>
        <p:spPr>
          <a:xfrm>
            <a:off x="10455459" y="1681025"/>
            <a:ext cx="1584142" cy="5080000"/>
          </a:xfrm>
          <a:prstGeom prst="rect">
            <a:avLst/>
          </a:prstGeom>
        </p:spPr>
      </p:pic>
    </p:spTree>
    <p:extLst>
      <p:ext uri="{BB962C8B-B14F-4D97-AF65-F5344CB8AC3E}">
        <p14:creationId xmlns:p14="http://schemas.microsoft.com/office/powerpoint/2010/main" val="1490620113"/>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532948-B6A6-B99F-E1E1-EA915625CA6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862EE8E-AACE-F1F8-9D94-6B7F20CE2D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0C5A1F6A-5E66-839D-22E2-016CFFFBF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1639C37-4078-7687-6139-E99FEF8B1E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FDE33A7-B5E6-E90D-672C-3921E475A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CFD6E28-B24A-2A1B-3F79-9E5EEE53C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9FFEE52-B1FC-ED94-E2A9-52F59D6F8033}"/>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F95492F5-2115-054A-94A8-28647C32557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LINK</a:t>
            </a:r>
          </a:p>
          <a:p>
            <a:pPr>
              <a:defRPr/>
            </a:pPr>
            <a:r>
              <a:rPr lang="pl-PL" sz="3600" dirty="0">
                <a:solidFill>
                  <a:srgbClr val="FFFFFF"/>
                </a:solidFill>
                <a:latin typeface="Aptos Display" panose="02110004020202020204"/>
              </a:rPr>
              <a:t>AO Extension</a:t>
            </a:r>
          </a:p>
        </p:txBody>
      </p:sp>
      <p:sp>
        <p:nvSpPr>
          <p:cNvPr id="7" name="Rectangle 2">
            <a:extLst>
              <a:ext uri="{FF2B5EF4-FFF2-40B4-BE49-F238E27FC236}">
                <a16:creationId xmlns:a16="http://schemas.microsoft.com/office/drawing/2014/main" id="{C2DA9954-AD19-6B6F-7026-D69B07B66A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3F7FDE45-F236-BCB3-514F-9F3CDE41DC1E}"/>
              </a:ext>
            </a:extLst>
          </p:cNvPr>
          <p:cNvSpPr>
            <a:spLocks noGrp="1"/>
          </p:cNvSpPr>
          <p:nvPr>
            <p:ph idx="4294967295"/>
          </p:nvPr>
        </p:nvSpPr>
        <p:spPr>
          <a:xfrm>
            <a:off x="152399" y="1771048"/>
            <a:ext cx="10368455" cy="4937759"/>
          </a:xfrm>
          <a:prstGeom prst="rect">
            <a:avLst/>
          </a:prstGeom>
        </p:spPr>
        <p:txBody>
          <a:bodyPr anchor="ctr">
            <a:noAutofit/>
          </a:bodyPr>
          <a:lstStyle/>
          <a:p>
            <a:pPr marL="0" indent="0" fontAlgn="base">
              <a:buNone/>
            </a:pPr>
            <a:r>
              <a:rPr lang="pl-PL" dirty="0"/>
              <a:t>AO Extension łączy się z </a:t>
            </a:r>
            <a:r>
              <a:rPr lang="pl-PL" dirty="0" err="1"/>
              <a:t>Miniserverem</a:t>
            </a:r>
            <a:r>
              <a:rPr lang="pl-PL" dirty="0"/>
              <a:t> za pomocą </a:t>
            </a:r>
            <a:r>
              <a:rPr lang="pl-PL" dirty="0" err="1"/>
              <a:t>Loxone</a:t>
            </a:r>
            <a:r>
              <a:rPr lang="pl-PL" dirty="0"/>
              <a:t> Link rozszerzając jego możliwości o wyjście czterech sygnałów analogowych 0-10V. </a:t>
            </a:r>
            <a:br>
              <a:rPr lang="pl-PL" dirty="0"/>
            </a:br>
            <a:r>
              <a:rPr lang="pl-PL" dirty="0"/>
              <a:t>Informacja w tej postaci może być odebrana przez urządzenie nie posiadające możliwości komunikacji przez magistrale/protokoły. Zazwyczaj może to dotyczyć prostych technicznie urządzeń HVAC itp. Sterowanie takich urządzeń możliwe jest w oparciu o zmianę poziomu wartości sygnału</a:t>
            </a:r>
          </a:p>
        </p:txBody>
      </p:sp>
      <p:pic>
        <p:nvPicPr>
          <p:cNvPr id="8" name="Obraz 7">
            <a:extLst>
              <a:ext uri="{FF2B5EF4-FFF2-40B4-BE49-F238E27FC236}">
                <a16:creationId xmlns:a16="http://schemas.microsoft.com/office/drawing/2014/main" id="{AA6BF088-66FA-C966-BF6D-37CBDB906ABA}"/>
              </a:ext>
            </a:extLst>
          </p:cNvPr>
          <p:cNvPicPr>
            <a:picLocks noChangeAspect="1"/>
          </p:cNvPicPr>
          <p:nvPr/>
        </p:nvPicPr>
        <p:blipFill>
          <a:blip r:embed="rId3"/>
          <a:srcRect l="39517" r="39556"/>
          <a:stretch>
            <a:fillRect/>
          </a:stretch>
        </p:blipFill>
        <p:spPr>
          <a:xfrm>
            <a:off x="10597348" y="1771048"/>
            <a:ext cx="1594652" cy="5080000"/>
          </a:xfrm>
          <a:prstGeom prst="rect">
            <a:avLst/>
          </a:prstGeom>
        </p:spPr>
      </p:pic>
    </p:spTree>
    <p:extLst>
      <p:ext uri="{BB962C8B-B14F-4D97-AF65-F5344CB8AC3E}">
        <p14:creationId xmlns:p14="http://schemas.microsoft.com/office/powerpoint/2010/main" val="3630895152"/>
      </p:ext>
    </p:extLst>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589333-92BF-0976-468D-66708DF9E13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3797B63-7443-162F-FD3C-5FD0995CC5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8945B20-5E87-5705-F421-91C6B161E2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41F2FCEF-0123-D9C3-E52D-CC1A2E42D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9B8D513-95F8-8854-6D8F-F74F45C41C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EE81066-A1A9-5AB4-5680-E838D0213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F263937-B48C-5448-4793-9F3D77E062CF}"/>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712FD235-3FA6-7E18-C938-6C90B7B60D5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LINK</a:t>
            </a:r>
          </a:p>
          <a:p>
            <a:pPr>
              <a:defRPr/>
            </a:pPr>
            <a:r>
              <a:rPr lang="pl-PL" sz="3600" dirty="0">
                <a:solidFill>
                  <a:srgbClr val="FFFFFF"/>
                </a:solidFill>
                <a:latin typeface="Aptos Display" panose="02110004020202020204"/>
              </a:rPr>
              <a:t>KNX Extension</a:t>
            </a:r>
          </a:p>
        </p:txBody>
      </p:sp>
      <p:sp>
        <p:nvSpPr>
          <p:cNvPr id="7" name="Rectangle 2">
            <a:extLst>
              <a:ext uri="{FF2B5EF4-FFF2-40B4-BE49-F238E27FC236}">
                <a16:creationId xmlns:a16="http://schemas.microsoft.com/office/drawing/2014/main" id="{8C5EC147-A82C-1F1D-2CF5-41F04F17A04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956D357D-98FB-950E-BFCD-974083AB02FA}"/>
              </a:ext>
            </a:extLst>
          </p:cNvPr>
          <p:cNvSpPr>
            <a:spLocks noGrp="1"/>
          </p:cNvSpPr>
          <p:nvPr>
            <p:ph idx="4294967295"/>
          </p:nvPr>
        </p:nvSpPr>
        <p:spPr>
          <a:xfrm>
            <a:off x="152399" y="1771048"/>
            <a:ext cx="10368455" cy="4937759"/>
          </a:xfrm>
          <a:prstGeom prst="rect">
            <a:avLst/>
          </a:prstGeom>
        </p:spPr>
        <p:txBody>
          <a:bodyPr anchor="ctr">
            <a:noAutofit/>
          </a:bodyPr>
          <a:lstStyle/>
          <a:p>
            <a:pPr marL="0" indent="0" fontAlgn="base">
              <a:buNone/>
            </a:pPr>
            <a:r>
              <a:rPr lang="pl-PL" dirty="0"/>
              <a:t>KNX Extension łączy się z </a:t>
            </a:r>
            <a:r>
              <a:rPr lang="pl-PL" dirty="0" err="1"/>
              <a:t>Miniserverem</a:t>
            </a:r>
            <a:r>
              <a:rPr lang="pl-PL" dirty="0"/>
              <a:t> za pomocą </a:t>
            </a:r>
            <a:r>
              <a:rPr lang="pl-PL" dirty="0" err="1"/>
              <a:t>Loxone</a:t>
            </a:r>
            <a:r>
              <a:rPr lang="pl-PL" dirty="0"/>
              <a:t> Link rozszerzając jego możliwości o komunikacje z urządzeniami pracującymi z użyciem standardu KNX (EIB). </a:t>
            </a:r>
            <a:br>
              <a:rPr lang="pl-PL" dirty="0"/>
            </a:br>
            <a:r>
              <a:rPr lang="pl-PL" dirty="0"/>
              <a:t>Rozszerzenie pozwala na komunikacje z 500 adresami KNX. Integracja z jednym z najpopularniejszych systemów daje komfort i elastyczność systemu </a:t>
            </a:r>
            <a:r>
              <a:rPr lang="pl-PL" dirty="0" err="1"/>
              <a:t>Loxone</a:t>
            </a:r>
            <a:r>
              <a:rPr lang="pl-PL" dirty="0"/>
              <a:t>. Standard komunikacyjny KNX stosowany jest w wielu urządzeniach automatyki budynkowej.</a:t>
            </a:r>
          </a:p>
        </p:txBody>
      </p:sp>
      <p:pic>
        <p:nvPicPr>
          <p:cNvPr id="8" name="Obraz 7">
            <a:extLst>
              <a:ext uri="{FF2B5EF4-FFF2-40B4-BE49-F238E27FC236}">
                <a16:creationId xmlns:a16="http://schemas.microsoft.com/office/drawing/2014/main" id="{0EBAA64F-B942-3A6A-46C7-41639CB746A6}"/>
              </a:ext>
            </a:extLst>
          </p:cNvPr>
          <p:cNvPicPr>
            <a:picLocks noChangeAspect="1"/>
          </p:cNvPicPr>
          <p:nvPr/>
        </p:nvPicPr>
        <p:blipFill>
          <a:blip r:embed="rId3"/>
          <a:srcRect l="40483" r="40758"/>
          <a:stretch>
            <a:fillRect/>
          </a:stretch>
        </p:blipFill>
        <p:spPr>
          <a:xfrm>
            <a:off x="10641723" y="1590741"/>
            <a:ext cx="1429407" cy="5080000"/>
          </a:xfrm>
          <a:prstGeom prst="rect">
            <a:avLst/>
          </a:prstGeom>
        </p:spPr>
      </p:pic>
    </p:spTree>
    <p:extLst>
      <p:ext uri="{BB962C8B-B14F-4D97-AF65-F5344CB8AC3E}">
        <p14:creationId xmlns:p14="http://schemas.microsoft.com/office/powerpoint/2010/main" val="2201118976"/>
      </p:ext>
    </p:ext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7731F6-BF2B-82A2-C3CB-64D08188330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A6E21F9-FFFC-F141-F434-5AD881AEA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61821B4-D6BE-996A-594E-6FC069164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DF227D40-9BE8-BED8-4529-23AC9FDB2B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FCAF11E-4D0A-7A25-1433-1E34A0DF44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61C968B-E280-DBF7-B48C-7D9631DC44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68633E75-B992-0E80-8FCA-3EF5EAD23EE5}"/>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6B35DBD7-B068-1162-D131-05950CF3381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LINK</a:t>
            </a:r>
          </a:p>
          <a:p>
            <a:pPr>
              <a:defRPr/>
            </a:pPr>
            <a:r>
              <a:rPr lang="pl-PL" sz="3600" dirty="0" err="1">
                <a:solidFill>
                  <a:srgbClr val="FFFFFF"/>
                </a:solidFill>
                <a:latin typeface="Aptos Display" panose="02110004020202020204"/>
              </a:rPr>
              <a:t>EnOclean</a:t>
            </a:r>
            <a:r>
              <a:rPr lang="pl-PL" sz="3600" dirty="0">
                <a:solidFill>
                  <a:srgbClr val="FFFFFF"/>
                </a:solidFill>
                <a:latin typeface="Aptos Display" panose="02110004020202020204"/>
              </a:rPr>
              <a:t> Extension</a:t>
            </a:r>
          </a:p>
        </p:txBody>
      </p:sp>
      <p:sp>
        <p:nvSpPr>
          <p:cNvPr id="7" name="Rectangle 2">
            <a:extLst>
              <a:ext uri="{FF2B5EF4-FFF2-40B4-BE49-F238E27FC236}">
                <a16:creationId xmlns:a16="http://schemas.microsoft.com/office/drawing/2014/main" id="{4219A82E-88C0-0E9E-2ECE-FFA5BEA98F9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AF639FDF-0C0B-E851-C577-B86E1CA70317}"/>
              </a:ext>
            </a:extLst>
          </p:cNvPr>
          <p:cNvSpPr>
            <a:spLocks noGrp="1"/>
          </p:cNvSpPr>
          <p:nvPr>
            <p:ph idx="4294967295"/>
          </p:nvPr>
        </p:nvSpPr>
        <p:spPr>
          <a:xfrm>
            <a:off x="152399" y="1771048"/>
            <a:ext cx="10368455" cy="4937759"/>
          </a:xfrm>
          <a:prstGeom prst="rect">
            <a:avLst/>
          </a:prstGeom>
        </p:spPr>
        <p:txBody>
          <a:bodyPr anchor="ctr">
            <a:noAutofit/>
          </a:bodyPr>
          <a:lstStyle/>
          <a:p>
            <a:pPr marL="0" indent="0" fontAlgn="base">
              <a:buNone/>
            </a:pPr>
            <a:r>
              <a:rPr lang="pl-PL" dirty="0" err="1"/>
              <a:t>EnOclean</a:t>
            </a:r>
            <a:r>
              <a:rPr lang="pl-PL" dirty="0"/>
              <a:t> Extension łączy się z </a:t>
            </a:r>
            <a:r>
              <a:rPr lang="pl-PL" dirty="0" err="1"/>
              <a:t>Miniserverem</a:t>
            </a:r>
            <a:r>
              <a:rPr lang="pl-PL" dirty="0"/>
              <a:t> za pomocą </a:t>
            </a:r>
            <a:r>
              <a:rPr lang="pl-PL" dirty="0" err="1"/>
              <a:t>Loxone</a:t>
            </a:r>
            <a:r>
              <a:rPr lang="pl-PL" dirty="0"/>
              <a:t> Link rozszerzając jego możliwości o komunikacje z urządzeniami pracującymi z użyciem technologii </a:t>
            </a:r>
            <a:r>
              <a:rPr lang="pl-PL" dirty="0" err="1"/>
              <a:t>EnOclean</a:t>
            </a:r>
            <a:r>
              <a:rPr lang="pl-PL" dirty="0"/>
              <a:t>, radiowo. </a:t>
            </a:r>
            <a:br>
              <a:rPr lang="pl-PL" dirty="0"/>
            </a:br>
            <a:r>
              <a:rPr lang="pl-PL" dirty="0"/>
              <a:t>Rozszerzenie pozwala na komunikacje z 128 urządzeniami </a:t>
            </a:r>
            <a:r>
              <a:rPr lang="pl-PL" dirty="0" err="1"/>
              <a:t>EnOclean</a:t>
            </a:r>
            <a:r>
              <a:rPr lang="pl-PL" dirty="0"/>
              <a:t>. Umożliwia integracje z już istniejącymi rozwiązaniami w tym systemie, ale także dołożenie specyficznych urządzeń tego systemu. Urządzenia pracujące w systemie </a:t>
            </a:r>
            <a:r>
              <a:rPr lang="pl-PL" dirty="0" err="1"/>
              <a:t>EnOclean</a:t>
            </a:r>
            <a:r>
              <a:rPr lang="pl-PL" dirty="0"/>
              <a:t> cechują się pracą w technologii pozyskiwania energii, zatem nie wymagają dodatkowego zasilania. Powoduje to ich znaczną popularność w urządzeniach takich jak przełączniki, czujniki zamknięcia okien i drzwi, czujniki temperatury, czujniki ruchu (zasilane energią słoneczną)</a:t>
            </a:r>
          </a:p>
        </p:txBody>
      </p:sp>
      <p:pic>
        <p:nvPicPr>
          <p:cNvPr id="5" name="Obraz 4">
            <a:extLst>
              <a:ext uri="{FF2B5EF4-FFF2-40B4-BE49-F238E27FC236}">
                <a16:creationId xmlns:a16="http://schemas.microsoft.com/office/drawing/2014/main" id="{3E630BD1-DE0A-D532-C26B-85D6660C17B8}"/>
              </a:ext>
            </a:extLst>
          </p:cNvPr>
          <p:cNvPicPr>
            <a:picLocks noChangeAspect="1"/>
          </p:cNvPicPr>
          <p:nvPr/>
        </p:nvPicPr>
        <p:blipFill>
          <a:blip r:embed="rId3"/>
          <a:srcRect l="41374" r="40764"/>
          <a:stretch>
            <a:fillRect/>
          </a:stretch>
        </p:blipFill>
        <p:spPr>
          <a:xfrm>
            <a:off x="10761045" y="1699927"/>
            <a:ext cx="1361919" cy="5080000"/>
          </a:xfrm>
          <a:prstGeom prst="rect">
            <a:avLst/>
          </a:prstGeom>
        </p:spPr>
      </p:pic>
    </p:spTree>
    <p:extLst>
      <p:ext uri="{BB962C8B-B14F-4D97-AF65-F5344CB8AC3E}">
        <p14:creationId xmlns:p14="http://schemas.microsoft.com/office/powerpoint/2010/main" val="2016616382"/>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A3FA01-991C-F0BA-6D3E-16FD92AA1EA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4D3DEA0-3443-E1A9-5BE0-D756A82FAF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5813C77-D728-E917-88A7-4420947E3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425271F-084D-3824-EABF-B30BDD381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59537FB-0FA6-8AE1-C8C7-6BA1ACD17B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D8D5B44-5E3D-63B3-CE00-FFCB753DA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9FA0D4A-3334-86A1-A7ED-EA13760BB787}"/>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F16A59CF-7FE2-75B4-A2E6-D85D5CF2DA4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LINK</a:t>
            </a:r>
          </a:p>
          <a:p>
            <a:pPr>
              <a:defRPr/>
            </a:pPr>
            <a:r>
              <a:rPr lang="pl-PL" sz="3600" dirty="0" err="1">
                <a:solidFill>
                  <a:srgbClr val="FFFFFF"/>
                </a:solidFill>
                <a:latin typeface="Aptos Display" panose="02110004020202020204"/>
              </a:rPr>
              <a:t>Schüco</a:t>
            </a:r>
            <a:r>
              <a:rPr lang="pl-PL" sz="3600" dirty="0">
                <a:solidFill>
                  <a:srgbClr val="FFFFFF"/>
                </a:solidFill>
                <a:latin typeface="Aptos Display" panose="02110004020202020204"/>
              </a:rPr>
              <a:t> Extension</a:t>
            </a:r>
          </a:p>
        </p:txBody>
      </p:sp>
      <p:sp>
        <p:nvSpPr>
          <p:cNvPr id="7" name="Rectangle 2">
            <a:extLst>
              <a:ext uri="{FF2B5EF4-FFF2-40B4-BE49-F238E27FC236}">
                <a16:creationId xmlns:a16="http://schemas.microsoft.com/office/drawing/2014/main" id="{6A8A36CA-CC5D-593A-BD57-10942DB2C69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AC8F5BA4-D87A-319D-ECEB-3533F0C46669}"/>
              </a:ext>
            </a:extLst>
          </p:cNvPr>
          <p:cNvSpPr>
            <a:spLocks noGrp="1"/>
          </p:cNvSpPr>
          <p:nvPr>
            <p:ph idx="4294967295"/>
          </p:nvPr>
        </p:nvSpPr>
        <p:spPr>
          <a:xfrm>
            <a:off x="152399" y="1771048"/>
            <a:ext cx="10368455" cy="4937759"/>
          </a:xfrm>
          <a:prstGeom prst="rect">
            <a:avLst/>
          </a:prstGeom>
        </p:spPr>
        <p:txBody>
          <a:bodyPr anchor="ctr">
            <a:noAutofit/>
          </a:bodyPr>
          <a:lstStyle/>
          <a:p>
            <a:pPr marL="0" indent="0" fontAlgn="base">
              <a:buNone/>
            </a:pPr>
            <a:r>
              <a:rPr lang="pl-PL" dirty="0" err="1"/>
              <a:t>Schüco</a:t>
            </a:r>
            <a:r>
              <a:rPr lang="pl-PL" dirty="0"/>
              <a:t> Extension łączy się z </a:t>
            </a:r>
            <a:r>
              <a:rPr lang="pl-PL" dirty="0" err="1"/>
              <a:t>Miniserverem</a:t>
            </a:r>
            <a:r>
              <a:rPr lang="pl-PL" dirty="0"/>
              <a:t> za pomocą </a:t>
            </a:r>
            <a:r>
              <a:rPr lang="pl-PL" dirty="0" err="1"/>
              <a:t>Loxone</a:t>
            </a:r>
            <a:r>
              <a:rPr lang="pl-PL" dirty="0"/>
              <a:t> Link rozszerzając jego możliwości o komunikacje z urządzeniami </a:t>
            </a:r>
            <a:r>
              <a:rPr lang="pl-PL" dirty="0" err="1"/>
              <a:t>Schüco</a:t>
            </a:r>
            <a:r>
              <a:rPr lang="pl-PL" dirty="0"/>
              <a:t>. </a:t>
            </a:r>
          </a:p>
          <a:p>
            <a:pPr marL="0" indent="0" fontAlgn="base">
              <a:buNone/>
            </a:pPr>
            <a:br>
              <a:rPr lang="pl-PL" dirty="0"/>
            </a:br>
            <a:r>
              <a:rPr lang="pl-PL" dirty="0"/>
              <a:t>Rozszerzenie pozwala na komunikacje z 30 urządzeniami. Dzięki rozszerzeniu możliwa jest pełna integracja okien i drzwi przesuwnych </a:t>
            </a:r>
            <a:r>
              <a:rPr lang="pl-PL" dirty="0" err="1"/>
              <a:t>Schüco</a:t>
            </a:r>
            <a:r>
              <a:rPr lang="pl-PL" dirty="0"/>
              <a:t> </a:t>
            </a:r>
            <a:r>
              <a:rPr lang="pl-PL" dirty="0" err="1"/>
              <a:t>TipTronic</a:t>
            </a:r>
            <a:r>
              <a:rPr lang="pl-PL" dirty="0"/>
              <a:t> </a:t>
            </a:r>
            <a:r>
              <a:rPr lang="pl-PL" dirty="0" err="1"/>
              <a:t>SimplySmart</a:t>
            </a:r>
            <a:r>
              <a:rPr lang="pl-PL" dirty="0"/>
              <a:t> z inteligentnym budynkiem. Dzięki temu możesz automatycznie otwierać, zamykać, zatrzymywać oraz uchylać te elementy. System zapewnia również informacje zwrotne o aktualnej szerokości otwarcia i stanie zaryglowania.</a:t>
            </a:r>
          </a:p>
        </p:txBody>
      </p:sp>
      <p:pic>
        <p:nvPicPr>
          <p:cNvPr id="8" name="Obraz 7">
            <a:extLst>
              <a:ext uri="{FF2B5EF4-FFF2-40B4-BE49-F238E27FC236}">
                <a16:creationId xmlns:a16="http://schemas.microsoft.com/office/drawing/2014/main" id="{43A8DD77-BF3E-7028-0FD1-26659707E300}"/>
              </a:ext>
            </a:extLst>
          </p:cNvPr>
          <p:cNvPicPr>
            <a:picLocks noChangeAspect="1"/>
          </p:cNvPicPr>
          <p:nvPr/>
        </p:nvPicPr>
        <p:blipFill>
          <a:blip r:embed="rId3"/>
          <a:srcRect l="39347" r="39556"/>
          <a:stretch>
            <a:fillRect/>
          </a:stretch>
        </p:blipFill>
        <p:spPr>
          <a:xfrm>
            <a:off x="10492964" y="1621855"/>
            <a:ext cx="1607597" cy="5080000"/>
          </a:xfrm>
          <a:prstGeom prst="rect">
            <a:avLst/>
          </a:prstGeom>
        </p:spPr>
      </p:pic>
    </p:spTree>
    <p:extLst>
      <p:ext uri="{BB962C8B-B14F-4D97-AF65-F5344CB8AC3E}">
        <p14:creationId xmlns:p14="http://schemas.microsoft.com/office/powerpoint/2010/main" val="20529829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D6E1BB-91AA-7E02-F5B8-199DF09BB99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D116600-047D-1EE7-1F9A-E22468E41B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C6CCD88-0EA0-33D2-0CE8-8151E8163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AF8EC73-65C6-5D83-E3C9-F0BFC68321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1E416BF-6A52-4EE0-AA15-99C4781E9D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4EEB55B-785A-4F52-41B7-E11395F56E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EAD5679-890C-2641-643B-FE100C292603}"/>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CC212FF3-AFD5-1450-4A19-E68162E57858}"/>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endParaRPr lang="pl-PL" dirty="0"/>
          </a:p>
        </p:txBody>
      </p:sp>
      <p:sp>
        <p:nvSpPr>
          <p:cNvPr id="6" name="Tytuł 1">
            <a:extLst>
              <a:ext uri="{FF2B5EF4-FFF2-40B4-BE49-F238E27FC236}">
                <a16:creationId xmlns:a16="http://schemas.microsoft.com/office/drawing/2014/main" id="{8F4F189B-3481-EE81-2D75-CA6E2484B47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Skutki przepływu przez ciało człowieka</a:t>
            </a:r>
          </a:p>
        </p:txBody>
      </p:sp>
      <p:sp>
        <p:nvSpPr>
          <p:cNvPr id="7" name="Rectangle 2">
            <a:extLst>
              <a:ext uri="{FF2B5EF4-FFF2-40B4-BE49-F238E27FC236}">
                <a16:creationId xmlns:a16="http://schemas.microsoft.com/office/drawing/2014/main" id="{9226447D-3C75-4602-3DD8-90370AF13E3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A57791AE-4D31-AAD5-7F00-A6484587B29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 name="Symbol zastępczy zawartości 7">
            <a:extLst>
              <a:ext uri="{FF2B5EF4-FFF2-40B4-BE49-F238E27FC236}">
                <a16:creationId xmlns:a16="http://schemas.microsoft.com/office/drawing/2014/main" id="{FAED33EA-0125-38F6-6A09-ABE5153A726B}"/>
              </a:ext>
            </a:extLst>
          </p:cNvPr>
          <p:cNvPicPr>
            <a:picLocks noChangeAspect="1"/>
          </p:cNvPicPr>
          <p:nvPr/>
        </p:nvPicPr>
        <p:blipFill>
          <a:blip r:embed="rId3"/>
          <a:stretch>
            <a:fillRect/>
          </a:stretch>
        </p:blipFill>
        <p:spPr>
          <a:xfrm>
            <a:off x="257553" y="2381983"/>
            <a:ext cx="11676893" cy="3715887"/>
          </a:xfrm>
          <a:prstGeom prst="rect">
            <a:avLst/>
          </a:prstGeom>
        </p:spPr>
      </p:pic>
    </p:spTree>
    <p:extLst>
      <p:ext uri="{BB962C8B-B14F-4D97-AF65-F5344CB8AC3E}">
        <p14:creationId xmlns:p14="http://schemas.microsoft.com/office/powerpoint/2010/main" val="4137584294"/>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EEF2EE-C8AD-50AD-9C85-741B735EE31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43413B8-A692-D326-F9AB-EE16D0727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DAB5C090-CCB2-B15A-4871-F5E1D49D40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D402C157-A635-3F3E-951A-84F96FC99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1586CC0-453F-8250-27C4-C62497A888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783D77B-557F-64F6-B11B-882A474808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5B4B0D6B-1866-4113-965A-E1F3A66CB1A5}"/>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6B01BB35-09AC-5A2F-8437-B857FF445CC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LINK</a:t>
            </a:r>
          </a:p>
          <a:p>
            <a:pPr>
              <a:defRPr/>
            </a:pPr>
            <a:r>
              <a:rPr lang="pl-PL" sz="3600" dirty="0">
                <a:solidFill>
                  <a:srgbClr val="FFFFFF"/>
                </a:solidFill>
                <a:latin typeface="Aptos Display" panose="02110004020202020204"/>
              </a:rPr>
              <a:t>M-Bus Extension</a:t>
            </a:r>
          </a:p>
        </p:txBody>
      </p:sp>
      <p:sp>
        <p:nvSpPr>
          <p:cNvPr id="7" name="Rectangle 2">
            <a:extLst>
              <a:ext uri="{FF2B5EF4-FFF2-40B4-BE49-F238E27FC236}">
                <a16:creationId xmlns:a16="http://schemas.microsoft.com/office/drawing/2014/main" id="{79DD903D-7A7E-3995-3F30-999854EBEA6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7D1B72DC-CE7B-677A-570D-7E4C1FFFE58D}"/>
              </a:ext>
            </a:extLst>
          </p:cNvPr>
          <p:cNvSpPr>
            <a:spLocks noGrp="1"/>
          </p:cNvSpPr>
          <p:nvPr>
            <p:ph idx="4294967295"/>
          </p:nvPr>
        </p:nvSpPr>
        <p:spPr>
          <a:xfrm>
            <a:off x="152399" y="1771048"/>
            <a:ext cx="10368455" cy="4937759"/>
          </a:xfrm>
          <a:prstGeom prst="rect">
            <a:avLst/>
          </a:prstGeom>
        </p:spPr>
        <p:txBody>
          <a:bodyPr anchor="ctr">
            <a:noAutofit/>
          </a:bodyPr>
          <a:lstStyle/>
          <a:p>
            <a:pPr marL="0" indent="0" fontAlgn="base">
              <a:buNone/>
            </a:pPr>
            <a:r>
              <a:rPr lang="pl-PL" dirty="0"/>
              <a:t>M-Bus Extension łączy się z </a:t>
            </a:r>
            <a:r>
              <a:rPr lang="pl-PL" dirty="0" err="1"/>
              <a:t>Miniserverem</a:t>
            </a:r>
            <a:r>
              <a:rPr lang="pl-PL" dirty="0"/>
              <a:t> za pomocą </a:t>
            </a:r>
            <a:r>
              <a:rPr lang="pl-PL" dirty="0" err="1"/>
              <a:t>Loxone</a:t>
            </a:r>
            <a:r>
              <a:rPr lang="pl-PL" dirty="0"/>
              <a:t> Link rozszerzając jego możliwości o komunikacje z urządzeniami pracującymi z użyciem protokołu M-Bus. </a:t>
            </a:r>
          </a:p>
          <a:p>
            <a:pPr marL="0" indent="0" fontAlgn="base">
              <a:buNone/>
            </a:pPr>
            <a:br>
              <a:rPr lang="pl-PL" dirty="0"/>
            </a:br>
            <a:r>
              <a:rPr lang="pl-PL" dirty="0"/>
              <a:t>Rozszerzenie pozwala na odczyt do 30 urządzeń. M-Bus to standard europejski popularny jest w licznikach gazu, wody czy energii. Uzyskane dane mogą być wykorzystane w zarządzaniu energią, rejestrowaniu zużycia i wielu innych zastosowaniach.</a:t>
            </a:r>
          </a:p>
        </p:txBody>
      </p:sp>
      <p:pic>
        <p:nvPicPr>
          <p:cNvPr id="5" name="Obraz 4">
            <a:extLst>
              <a:ext uri="{FF2B5EF4-FFF2-40B4-BE49-F238E27FC236}">
                <a16:creationId xmlns:a16="http://schemas.microsoft.com/office/drawing/2014/main" id="{6D50BE7B-CE6B-6EF4-931D-A4C35F551A79}"/>
              </a:ext>
            </a:extLst>
          </p:cNvPr>
          <p:cNvPicPr>
            <a:picLocks noChangeAspect="1"/>
          </p:cNvPicPr>
          <p:nvPr/>
        </p:nvPicPr>
        <p:blipFill>
          <a:blip r:embed="rId3"/>
          <a:srcRect l="39347" r="39556"/>
          <a:stretch>
            <a:fillRect/>
          </a:stretch>
        </p:blipFill>
        <p:spPr>
          <a:xfrm>
            <a:off x="10520854" y="1597432"/>
            <a:ext cx="1607597" cy="5080000"/>
          </a:xfrm>
          <a:prstGeom prst="rect">
            <a:avLst/>
          </a:prstGeom>
        </p:spPr>
      </p:pic>
    </p:spTree>
    <p:extLst>
      <p:ext uri="{BB962C8B-B14F-4D97-AF65-F5344CB8AC3E}">
        <p14:creationId xmlns:p14="http://schemas.microsoft.com/office/powerpoint/2010/main" val="301416446"/>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BC4AD0-1BC2-6AEE-CA2E-B5B3BF69B69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6E16FB1-D68C-7F36-C589-232D7DD63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0C00F4F-DA86-53C3-8D4C-DF3CE5F677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57DEB6F-CB9A-1DE2-7256-819EA1ED1A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6C43B05-35F1-CCFE-C694-55D5165F75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581B5C9-D76B-A0B1-0D8E-B4CBB2A872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72B6532-83FB-BCAA-FB58-10F2B4BFD020}"/>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9BD22645-DDD4-E998-99DF-C2A4F7BB8DD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LINK</a:t>
            </a:r>
          </a:p>
          <a:p>
            <a:pPr>
              <a:defRPr/>
            </a:pPr>
            <a:r>
              <a:rPr lang="pl-PL" sz="3600" dirty="0" err="1">
                <a:solidFill>
                  <a:srgbClr val="FFFFFF"/>
                </a:solidFill>
                <a:latin typeface="Aptos Display" panose="02110004020202020204"/>
              </a:rPr>
              <a:t>Fröling</a:t>
            </a:r>
            <a:r>
              <a:rPr lang="pl-PL" sz="3600" dirty="0">
                <a:solidFill>
                  <a:srgbClr val="FFFFFF"/>
                </a:solidFill>
                <a:latin typeface="Aptos Display" panose="02110004020202020204"/>
              </a:rPr>
              <a:t> Extension</a:t>
            </a:r>
          </a:p>
        </p:txBody>
      </p:sp>
      <p:sp>
        <p:nvSpPr>
          <p:cNvPr id="7" name="Rectangle 2">
            <a:extLst>
              <a:ext uri="{FF2B5EF4-FFF2-40B4-BE49-F238E27FC236}">
                <a16:creationId xmlns:a16="http://schemas.microsoft.com/office/drawing/2014/main" id="{AB376045-4AC1-8085-A7B2-1A9B2733B58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672C857F-54CC-FEEC-548D-354E7AE2AAA9}"/>
              </a:ext>
            </a:extLst>
          </p:cNvPr>
          <p:cNvSpPr>
            <a:spLocks noGrp="1"/>
          </p:cNvSpPr>
          <p:nvPr>
            <p:ph idx="4294967295"/>
          </p:nvPr>
        </p:nvSpPr>
        <p:spPr>
          <a:xfrm>
            <a:off x="152399" y="1771048"/>
            <a:ext cx="10368455" cy="4937759"/>
          </a:xfrm>
          <a:prstGeom prst="rect">
            <a:avLst/>
          </a:prstGeom>
        </p:spPr>
        <p:txBody>
          <a:bodyPr anchor="ctr">
            <a:noAutofit/>
          </a:bodyPr>
          <a:lstStyle/>
          <a:p>
            <a:pPr marL="0" indent="0" fontAlgn="base">
              <a:buNone/>
            </a:pPr>
            <a:r>
              <a:rPr lang="pl-PL" dirty="0" err="1"/>
              <a:t>Fröling</a:t>
            </a:r>
            <a:r>
              <a:rPr lang="pl-PL" dirty="0"/>
              <a:t> Extension łączy się z </a:t>
            </a:r>
            <a:r>
              <a:rPr lang="pl-PL" dirty="0" err="1"/>
              <a:t>Miniserverem</a:t>
            </a:r>
            <a:r>
              <a:rPr lang="pl-PL" dirty="0"/>
              <a:t> za pomocą </a:t>
            </a:r>
            <a:r>
              <a:rPr lang="pl-PL" dirty="0" err="1"/>
              <a:t>Loxone</a:t>
            </a:r>
            <a:r>
              <a:rPr lang="pl-PL" dirty="0"/>
              <a:t> Link rozszerzając jego możliwości o komunikacje z urządzeniami </a:t>
            </a:r>
            <a:r>
              <a:rPr lang="pl-PL" dirty="0" err="1"/>
              <a:t>Fröling</a:t>
            </a:r>
            <a:r>
              <a:rPr lang="pl-PL" dirty="0"/>
              <a:t>. </a:t>
            </a:r>
          </a:p>
          <a:p>
            <a:pPr marL="0" indent="0" fontAlgn="base">
              <a:buNone/>
            </a:pPr>
            <a:br>
              <a:rPr lang="pl-PL" dirty="0"/>
            </a:br>
            <a:r>
              <a:rPr lang="pl-PL" dirty="0"/>
              <a:t>Rozszerzenie pozwala integrację systemów grzewczych producenta.</a:t>
            </a:r>
          </a:p>
        </p:txBody>
      </p:sp>
      <p:pic>
        <p:nvPicPr>
          <p:cNvPr id="8" name="Obraz 7">
            <a:extLst>
              <a:ext uri="{FF2B5EF4-FFF2-40B4-BE49-F238E27FC236}">
                <a16:creationId xmlns:a16="http://schemas.microsoft.com/office/drawing/2014/main" id="{35F23FFD-62AF-ABEF-287F-993AD089393C}"/>
              </a:ext>
            </a:extLst>
          </p:cNvPr>
          <p:cNvPicPr>
            <a:picLocks noChangeAspect="1"/>
          </p:cNvPicPr>
          <p:nvPr/>
        </p:nvPicPr>
        <p:blipFill>
          <a:blip r:embed="rId3"/>
          <a:srcRect l="39221" r="39556"/>
          <a:stretch>
            <a:fillRect/>
          </a:stretch>
        </p:blipFill>
        <p:spPr>
          <a:xfrm>
            <a:off x="10547816" y="1699927"/>
            <a:ext cx="1617222" cy="5080000"/>
          </a:xfrm>
          <a:prstGeom prst="rect">
            <a:avLst/>
          </a:prstGeom>
        </p:spPr>
      </p:pic>
    </p:spTree>
    <p:extLst>
      <p:ext uri="{BB962C8B-B14F-4D97-AF65-F5344CB8AC3E}">
        <p14:creationId xmlns:p14="http://schemas.microsoft.com/office/powerpoint/2010/main" val="2983024130"/>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9CE9AC-289B-FC50-90A8-F8352CD294D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6E01521-713B-DE8E-07CA-274E95786B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108064E4-A11B-0A73-A408-E4B8836B15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71B97F8B-FF64-9228-1763-3A49D2DA79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EDF4CDD-5A5C-246F-4F92-A9FE856CAE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852A20E-5F2E-1919-0933-0FEF351120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635BC2F-1C4D-22ED-C716-B189B88BC120}"/>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5E0ED493-E049-812C-B3B8-E1395A41845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LINK</a:t>
            </a:r>
          </a:p>
          <a:p>
            <a:pPr>
              <a:defRPr/>
            </a:pPr>
            <a:r>
              <a:rPr lang="pl-PL" sz="3600" dirty="0">
                <a:solidFill>
                  <a:srgbClr val="FFFFFF"/>
                </a:solidFill>
                <a:latin typeface="Aptos Display" panose="02110004020202020204"/>
              </a:rPr>
              <a:t>RS-485 Extension</a:t>
            </a:r>
          </a:p>
        </p:txBody>
      </p:sp>
      <p:sp>
        <p:nvSpPr>
          <p:cNvPr id="7" name="Rectangle 2">
            <a:extLst>
              <a:ext uri="{FF2B5EF4-FFF2-40B4-BE49-F238E27FC236}">
                <a16:creationId xmlns:a16="http://schemas.microsoft.com/office/drawing/2014/main" id="{6B801E14-0FBA-80ED-347A-8E04B18AC18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BAFE49DB-9E56-E60C-C07F-F4E6C33D1E87}"/>
              </a:ext>
            </a:extLst>
          </p:cNvPr>
          <p:cNvSpPr>
            <a:spLocks noGrp="1"/>
          </p:cNvSpPr>
          <p:nvPr>
            <p:ph idx="4294967295"/>
          </p:nvPr>
        </p:nvSpPr>
        <p:spPr>
          <a:xfrm>
            <a:off x="152399" y="1771048"/>
            <a:ext cx="10368455" cy="4937759"/>
          </a:xfrm>
          <a:prstGeom prst="rect">
            <a:avLst/>
          </a:prstGeom>
        </p:spPr>
        <p:txBody>
          <a:bodyPr anchor="ctr">
            <a:noAutofit/>
          </a:bodyPr>
          <a:lstStyle/>
          <a:p>
            <a:pPr marL="0" indent="0" fontAlgn="base">
              <a:buNone/>
            </a:pPr>
            <a:r>
              <a:rPr lang="pl-PL" dirty="0"/>
              <a:t>RS-485 Extension łączy się z </a:t>
            </a:r>
            <a:r>
              <a:rPr lang="pl-PL" dirty="0" err="1"/>
              <a:t>Miniserverem</a:t>
            </a:r>
            <a:r>
              <a:rPr lang="pl-PL" dirty="0"/>
              <a:t> za pomocą </a:t>
            </a:r>
            <a:r>
              <a:rPr lang="pl-PL" dirty="0" err="1"/>
              <a:t>Loxone</a:t>
            </a:r>
            <a:r>
              <a:rPr lang="pl-PL" dirty="0"/>
              <a:t> Link rozszerzając jego możliwości o komunikacje z urządzeniami pracującymi z użyciem standardu RS-485. </a:t>
            </a:r>
          </a:p>
          <a:p>
            <a:pPr marL="0" indent="0" fontAlgn="base">
              <a:buNone/>
            </a:pPr>
            <a:br>
              <a:rPr lang="pl-PL" dirty="0"/>
            </a:br>
            <a:r>
              <a:rPr lang="pl-PL" dirty="0"/>
              <a:t>Rozszerzenie pozwala integrację urządzeń dysponujących komunikacją z wykorzystaniem RS-485. Interfejs ten jest bardzo popularny w szerokiej gamie urządzeń, od rozwiązań inteligentnych budynków kończąc na urządzeniach automatyki przemysłowej typu sterowniki PLC, napędy itp..</a:t>
            </a:r>
          </a:p>
        </p:txBody>
      </p:sp>
      <p:pic>
        <p:nvPicPr>
          <p:cNvPr id="5" name="Obraz 4">
            <a:extLst>
              <a:ext uri="{FF2B5EF4-FFF2-40B4-BE49-F238E27FC236}">
                <a16:creationId xmlns:a16="http://schemas.microsoft.com/office/drawing/2014/main" id="{9E98A201-6EF6-4ED7-9FB3-27D58073FD43}"/>
              </a:ext>
            </a:extLst>
          </p:cNvPr>
          <p:cNvPicPr>
            <a:picLocks noChangeAspect="1"/>
          </p:cNvPicPr>
          <p:nvPr/>
        </p:nvPicPr>
        <p:blipFill>
          <a:blip r:embed="rId3"/>
          <a:srcRect l="39979" r="39556"/>
          <a:stretch>
            <a:fillRect/>
          </a:stretch>
        </p:blipFill>
        <p:spPr>
          <a:xfrm>
            <a:off x="10576692" y="1681025"/>
            <a:ext cx="1559470" cy="5080000"/>
          </a:xfrm>
          <a:prstGeom prst="rect">
            <a:avLst/>
          </a:prstGeom>
        </p:spPr>
      </p:pic>
    </p:spTree>
    <p:extLst>
      <p:ext uri="{BB962C8B-B14F-4D97-AF65-F5344CB8AC3E}">
        <p14:creationId xmlns:p14="http://schemas.microsoft.com/office/powerpoint/2010/main" val="2795266355"/>
      </p:ext>
    </p:ext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5CFE619-1D92-8FC6-67C6-6BF7454AB8A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9BE793D-5F93-C7FA-52F0-D3A2753696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F7E3782-2CA3-D34F-45F9-B8B452085F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0344CC63-5FE3-F4AC-7D06-2C11DCA2CC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D373330-E81D-D492-CF06-97E7060A8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98A05FD-6C5A-3AC7-DDCD-2EFB47271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8A97FAA-568F-5BAB-EE6B-EC6EEBCD60FB}"/>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BB24D83D-025E-4379-A378-61C7B664229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LINK</a:t>
            </a:r>
          </a:p>
          <a:p>
            <a:pPr>
              <a:defRPr/>
            </a:pPr>
            <a:r>
              <a:rPr lang="pl-PL" sz="3600" dirty="0" err="1">
                <a:solidFill>
                  <a:srgbClr val="FFFFFF"/>
                </a:solidFill>
                <a:latin typeface="Aptos Display" panose="02110004020202020204"/>
              </a:rPr>
              <a:t>Internorm</a:t>
            </a:r>
            <a:r>
              <a:rPr lang="pl-PL" sz="3600" dirty="0">
                <a:solidFill>
                  <a:srgbClr val="FFFFFF"/>
                </a:solidFill>
                <a:latin typeface="Aptos Display" panose="02110004020202020204"/>
              </a:rPr>
              <a:t> Extension</a:t>
            </a:r>
          </a:p>
        </p:txBody>
      </p:sp>
      <p:sp>
        <p:nvSpPr>
          <p:cNvPr id="7" name="Rectangle 2">
            <a:extLst>
              <a:ext uri="{FF2B5EF4-FFF2-40B4-BE49-F238E27FC236}">
                <a16:creationId xmlns:a16="http://schemas.microsoft.com/office/drawing/2014/main" id="{FD51A866-4C92-0AC0-EC50-ACA444A91C3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3EE42F2F-0ADF-025E-D8D5-F83E3B667699}"/>
              </a:ext>
            </a:extLst>
          </p:cNvPr>
          <p:cNvSpPr>
            <a:spLocks noGrp="1"/>
          </p:cNvSpPr>
          <p:nvPr>
            <p:ph idx="4294967295"/>
          </p:nvPr>
        </p:nvSpPr>
        <p:spPr>
          <a:xfrm>
            <a:off x="152399" y="1771048"/>
            <a:ext cx="10368455" cy="4937759"/>
          </a:xfrm>
          <a:prstGeom prst="rect">
            <a:avLst/>
          </a:prstGeom>
        </p:spPr>
        <p:txBody>
          <a:bodyPr anchor="ctr">
            <a:noAutofit/>
          </a:bodyPr>
          <a:lstStyle/>
          <a:p>
            <a:pPr marL="0" indent="0" fontAlgn="base">
              <a:buNone/>
            </a:pPr>
            <a:r>
              <a:rPr lang="pl-PL" dirty="0" err="1"/>
              <a:t>Internorm</a:t>
            </a:r>
            <a:r>
              <a:rPr lang="pl-PL" dirty="0"/>
              <a:t> Extension łączy się z </a:t>
            </a:r>
            <a:r>
              <a:rPr lang="pl-PL" dirty="0" err="1"/>
              <a:t>Miniserverem</a:t>
            </a:r>
            <a:r>
              <a:rPr lang="pl-PL" dirty="0"/>
              <a:t> za pomocą </a:t>
            </a:r>
            <a:r>
              <a:rPr lang="pl-PL" dirty="0" err="1"/>
              <a:t>Loxone</a:t>
            </a:r>
            <a:r>
              <a:rPr lang="pl-PL" dirty="0"/>
              <a:t> Link rozszerzając jego możliwości o komunikacje z urządzeniami pracującymi z użyciem protokołu I-</a:t>
            </a:r>
            <a:r>
              <a:rPr lang="pl-PL" dirty="0" err="1"/>
              <a:t>tec</a:t>
            </a:r>
            <a:r>
              <a:rPr lang="pl-PL" dirty="0"/>
              <a:t>. </a:t>
            </a:r>
          </a:p>
          <a:p>
            <a:pPr marL="0" indent="0" fontAlgn="base">
              <a:buNone/>
            </a:pPr>
            <a:br>
              <a:rPr lang="pl-PL" dirty="0"/>
            </a:br>
            <a:r>
              <a:rPr lang="pl-PL" dirty="0"/>
              <a:t>Rozszerzenie pozwala integrację urządzeń producenta </a:t>
            </a:r>
            <a:r>
              <a:rPr lang="pl-PL" dirty="0" err="1"/>
              <a:t>Internorm</a:t>
            </a:r>
            <a:r>
              <a:rPr lang="pl-PL" dirty="0"/>
              <a:t>, czyli systemów wentylacji, okien i drzwi wyposażonych w rozwiązania automatyki budynkowej, rolet i żaluzji.</a:t>
            </a:r>
          </a:p>
          <a:p>
            <a:pPr marL="0" indent="0" fontAlgn="base">
              <a:buNone/>
            </a:pPr>
            <a:r>
              <a:rPr lang="pl-PL" dirty="0"/>
              <a:t>Integracja w/w rozwiązań pozwala na bardzo istotne z perspektywy oszczędności energii zarządzanie budynkiem. Odpowiednie sterowanie żaluzjami, roletami, oknami i wentylacją pozwala na minimalizowanie niepotrzebnych strat energii.</a:t>
            </a:r>
          </a:p>
        </p:txBody>
      </p:sp>
      <p:pic>
        <p:nvPicPr>
          <p:cNvPr id="8" name="Obraz 7">
            <a:extLst>
              <a:ext uri="{FF2B5EF4-FFF2-40B4-BE49-F238E27FC236}">
                <a16:creationId xmlns:a16="http://schemas.microsoft.com/office/drawing/2014/main" id="{2FBC6D3C-F6E4-4B23-9633-73506B8CB6F4}"/>
              </a:ext>
            </a:extLst>
          </p:cNvPr>
          <p:cNvPicPr>
            <a:picLocks noChangeAspect="1"/>
          </p:cNvPicPr>
          <p:nvPr/>
        </p:nvPicPr>
        <p:blipFill>
          <a:blip r:embed="rId3"/>
          <a:srcRect l="40231" r="39556"/>
          <a:stretch>
            <a:fillRect/>
          </a:stretch>
        </p:blipFill>
        <p:spPr>
          <a:xfrm>
            <a:off x="10520854" y="1763829"/>
            <a:ext cx="1540220" cy="5080000"/>
          </a:xfrm>
          <a:prstGeom prst="rect">
            <a:avLst/>
          </a:prstGeom>
        </p:spPr>
      </p:pic>
    </p:spTree>
    <p:extLst>
      <p:ext uri="{BB962C8B-B14F-4D97-AF65-F5344CB8AC3E}">
        <p14:creationId xmlns:p14="http://schemas.microsoft.com/office/powerpoint/2010/main" val="340555216"/>
      </p:ext>
    </p:ext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0929A5-6820-F08C-CD14-818E7E80E64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797DC50-9B70-2840-9864-88D09D7C5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DC7B3BCF-74E0-2731-C3AC-8A8E75457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523A9C0-958D-3F0F-A5DA-92C8BDBD12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97FB02A-61F8-9109-18FF-6E38285259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99991BC-849E-13A7-02D2-E46F8054C3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69A0EEE6-E024-E764-06ED-6C1559917FB9}"/>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E3306514-A6DC-8D03-6A3A-0E75B6E5923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LINK</a:t>
            </a:r>
          </a:p>
          <a:p>
            <a:pPr>
              <a:defRPr/>
            </a:pPr>
            <a:r>
              <a:rPr lang="pl-PL" sz="3600" dirty="0">
                <a:solidFill>
                  <a:srgbClr val="FFFFFF"/>
                </a:solidFill>
                <a:latin typeface="Aptos Display" panose="02110004020202020204"/>
              </a:rPr>
              <a:t>1-Wire Extension</a:t>
            </a:r>
          </a:p>
        </p:txBody>
      </p:sp>
      <p:sp>
        <p:nvSpPr>
          <p:cNvPr id="7" name="Rectangle 2">
            <a:extLst>
              <a:ext uri="{FF2B5EF4-FFF2-40B4-BE49-F238E27FC236}">
                <a16:creationId xmlns:a16="http://schemas.microsoft.com/office/drawing/2014/main" id="{C2ED7FA0-E897-EAF5-EC5D-54F87122E9F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1D990DDB-BF1E-B1AB-DFC6-5D680AF45930}"/>
              </a:ext>
            </a:extLst>
          </p:cNvPr>
          <p:cNvSpPr>
            <a:spLocks noGrp="1"/>
          </p:cNvSpPr>
          <p:nvPr>
            <p:ph idx="4294967295"/>
          </p:nvPr>
        </p:nvSpPr>
        <p:spPr>
          <a:xfrm>
            <a:off x="152399" y="1771048"/>
            <a:ext cx="10368455" cy="4937759"/>
          </a:xfrm>
          <a:prstGeom prst="rect">
            <a:avLst/>
          </a:prstGeom>
        </p:spPr>
        <p:txBody>
          <a:bodyPr anchor="ctr">
            <a:noAutofit/>
          </a:bodyPr>
          <a:lstStyle/>
          <a:p>
            <a:pPr marL="0" indent="0" fontAlgn="base">
              <a:buNone/>
            </a:pPr>
            <a:r>
              <a:rPr lang="pl-PL" dirty="0"/>
              <a:t>1-Wire Extension łączy się z </a:t>
            </a:r>
            <a:r>
              <a:rPr lang="pl-PL" dirty="0" err="1"/>
              <a:t>Miniserverem</a:t>
            </a:r>
            <a:r>
              <a:rPr lang="pl-PL" dirty="0"/>
              <a:t> za pomocą </a:t>
            </a:r>
            <a:r>
              <a:rPr lang="pl-PL" dirty="0" err="1"/>
              <a:t>Loxone</a:t>
            </a:r>
            <a:r>
              <a:rPr lang="pl-PL" dirty="0"/>
              <a:t> Link rozszerzając jego możliwości o komunikacje z urządzeniami pracującymi z użyciem standardu 1-Wire. </a:t>
            </a:r>
          </a:p>
          <a:p>
            <a:pPr marL="0" indent="0" fontAlgn="base">
              <a:buNone/>
            </a:pPr>
            <a:br>
              <a:rPr lang="pl-PL" dirty="0"/>
            </a:br>
            <a:r>
              <a:rPr lang="pl-PL" dirty="0"/>
              <a:t>Rozszerzenie pozwala integrację urządzeń obsługujących standard 1-Wire, który jest popularny w czujnikach do pomiaru temperatury, napięcia, prądu, itp. Urządzenia 1-Wire to często rozwiązania bardzo proste i małe. Cechują się bardzo niską ceną, co umożliwia obniżenie kosztów automatyzacji, czy też pozyskiwanie większej ilości informacji dla BMS nie zwiększając radykalnie kosztów.</a:t>
            </a:r>
          </a:p>
        </p:txBody>
      </p:sp>
      <p:pic>
        <p:nvPicPr>
          <p:cNvPr id="5" name="Obraz 4">
            <a:extLst>
              <a:ext uri="{FF2B5EF4-FFF2-40B4-BE49-F238E27FC236}">
                <a16:creationId xmlns:a16="http://schemas.microsoft.com/office/drawing/2014/main" id="{A512E2D3-C39C-8AB4-690E-B93FD1E035AD}"/>
              </a:ext>
            </a:extLst>
          </p:cNvPr>
          <p:cNvPicPr>
            <a:picLocks noChangeAspect="1"/>
          </p:cNvPicPr>
          <p:nvPr/>
        </p:nvPicPr>
        <p:blipFill>
          <a:blip r:embed="rId3"/>
          <a:srcRect l="40064" r="39726"/>
          <a:stretch>
            <a:fillRect/>
          </a:stretch>
        </p:blipFill>
        <p:spPr>
          <a:xfrm>
            <a:off x="10687854" y="1771047"/>
            <a:ext cx="1429807" cy="4716379"/>
          </a:xfrm>
          <a:prstGeom prst="rect">
            <a:avLst/>
          </a:prstGeom>
        </p:spPr>
      </p:pic>
    </p:spTree>
    <p:extLst>
      <p:ext uri="{BB962C8B-B14F-4D97-AF65-F5344CB8AC3E}">
        <p14:creationId xmlns:p14="http://schemas.microsoft.com/office/powerpoint/2010/main" val="2047384789"/>
      </p:ext>
    </p:ext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81956C-6DC2-C158-5CAF-52C834DF386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1F4CF43-7FF6-077F-B237-63EFE0215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2ED17A1-B4FF-7A67-27F1-901AC2379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876EABB-E574-FA30-C87C-E31DE8F527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B2D7603-5158-89FA-D5E3-BFDA58CCDF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5E2C805-813C-FD10-67B4-05F08B876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C818A64-D1A5-FE91-F9C1-BC8E3FC392DB}"/>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B199F109-D7BD-EEA3-DB60-E74EF614232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LINK</a:t>
            </a:r>
          </a:p>
          <a:p>
            <a:pPr>
              <a:defRPr/>
            </a:pPr>
            <a:r>
              <a:rPr lang="pl-PL" sz="3600" dirty="0">
                <a:solidFill>
                  <a:srgbClr val="FFFFFF"/>
                </a:solidFill>
                <a:latin typeface="Aptos Display" panose="02110004020202020204"/>
              </a:rPr>
              <a:t>RS-232 Extension</a:t>
            </a:r>
          </a:p>
        </p:txBody>
      </p:sp>
      <p:sp>
        <p:nvSpPr>
          <p:cNvPr id="7" name="Rectangle 2">
            <a:extLst>
              <a:ext uri="{FF2B5EF4-FFF2-40B4-BE49-F238E27FC236}">
                <a16:creationId xmlns:a16="http://schemas.microsoft.com/office/drawing/2014/main" id="{D9214FAA-F280-8F67-8899-8E347F5C081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42244B83-6D68-AA74-1907-A49F4C5096A2}"/>
              </a:ext>
            </a:extLst>
          </p:cNvPr>
          <p:cNvSpPr>
            <a:spLocks noGrp="1"/>
          </p:cNvSpPr>
          <p:nvPr>
            <p:ph idx="4294967295"/>
          </p:nvPr>
        </p:nvSpPr>
        <p:spPr>
          <a:xfrm>
            <a:off x="152399" y="1771048"/>
            <a:ext cx="10368455" cy="4937759"/>
          </a:xfrm>
          <a:prstGeom prst="rect">
            <a:avLst/>
          </a:prstGeom>
        </p:spPr>
        <p:txBody>
          <a:bodyPr anchor="ctr">
            <a:noAutofit/>
          </a:bodyPr>
          <a:lstStyle/>
          <a:p>
            <a:pPr marL="0" indent="0" fontAlgn="base">
              <a:buNone/>
            </a:pPr>
            <a:r>
              <a:rPr lang="pl-PL" dirty="0"/>
              <a:t>RS-232 Extension łączy się z </a:t>
            </a:r>
            <a:r>
              <a:rPr lang="pl-PL" dirty="0" err="1"/>
              <a:t>Miniserverem</a:t>
            </a:r>
            <a:r>
              <a:rPr lang="pl-PL" dirty="0"/>
              <a:t> za pomocą </a:t>
            </a:r>
            <a:r>
              <a:rPr lang="pl-PL" dirty="0" err="1"/>
              <a:t>Loxone</a:t>
            </a:r>
            <a:r>
              <a:rPr lang="pl-PL" dirty="0"/>
              <a:t> Link rozszerzając jego możliwości o komunikacje z urządzeniem pracującymi z użyciem interfejsu RS-232. </a:t>
            </a:r>
          </a:p>
          <a:p>
            <a:pPr marL="0" indent="0" fontAlgn="base">
              <a:buNone/>
            </a:pPr>
            <a:br>
              <a:rPr lang="pl-PL" dirty="0"/>
            </a:br>
            <a:r>
              <a:rPr lang="pl-PL" dirty="0"/>
              <a:t>Rozszerzenie pozwala integrację urządzenia RS-232 z </a:t>
            </a:r>
            <a:r>
              <a:rPr lang="pl-PL" dirty="0" err="1"/>
              <a:t>Loxone</a:t>
            </a:r>
            <a:r>
              <a:rPr lang="pl-PL" dirty="0"/>
              <a:t>. Należy pamiętać że RS232 jest interfejsem szeregowym. Oznacza to że występuje możliwość komunikacji tylko z jednym urządzeniem. RS-232 wykorzystywany jest często w urządzeniach automatyki przemysłowej, np. sterownikach PLC.</a:t>
            </a:r>
          </a:p>
        </p:txBody>
      </p:sp>
      <p:pic>
        <p:nvPicPr>
          <p:cNvPr id="8" name="Obraz 7">
            <a:extLst>
              <a:ext uri="{FF2B5EF4-FFF2-40B4-BE49-F238E27FC236}">
                <a16:creationId xmlns:a16="http://schemas.microsoft.com/office/drawing/2014/main" id="{9E8EF1B9-43BE-D6EB-701D-5A1AA568F26F}"/>
              </a:ext>
            </a:extLst>
          </p:cNvPr>
          <p:cNvPicPr>
            <a:picLocks noChangeAspect="1"/>
          </p:cNvPicPr>
          <p:nvPr/>
        </p:nvPicPr>
        <p:blipFill>
          <a:blip r:embed="rId3"/>
          <a:srcRect l="39727" r="40758"/>
          <a:stretch>
            <a:fillRect/>
          </a:stretch>
        </p:blipFill>
        <p:spPr>
          <a:xfrm>
            <a:off x="10673253" y="1699927"/>
            <a:ext cx="1487048" cy="5080000"/>
          </a:xfrm>
          <a:prstGeom prst="rect">
            <a:avLst/>
          </a:prstGeom>
        </p:spPr>
      </p:pic>
    </p:spTree>
    <p:extLst>
      <p:ext uri="{BB962C8B-B14F-4D97-AF65-F5344CB8AC3E}">
        <p14:creationId xmlns:p14="http://schemas.microsoft.com/office/powerpoint/2010/main" val="566364076"/>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4F219B-2207-6F6A-1947-15A6D29386E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7A4358F-557B-E796-2FE4-1E3BDB14F9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4F0916D4-9D58-0E50-2BB0-D3605C558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5A9CCDB-8987-4947-AD3A-11E38EEBAA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EF0FE91-6C85-FA82-01E7-3528319F37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6E4CCD5-3C84-9D3F-4315-49B79574CB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E756A13D-F804-52CB-2B28-B0042204E510}"/>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B258BBED-1689-E8AC-34E0-0C09A7AF60E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LINK</a:t>
            </a:r>
          </a:p>
          <a:p>
            <a:pPr>
              <a:defRPr/>
            </a:pPr>
            <a:r>
              <a:rPr lang="pl-PL" sz="3600" dirty="0">
                <a:solidFill>
                  <a:srgbClr val="FFFFFF"/>
                </a:solidFill>
                <a:latin typeface="Aptos Display" panose="02110004020202020204"/>
              </a:rPr>
              <a:t>DI Extension</a:t>
            </a:r>
          </a:p>
        </p:txBody>
      </p:sp>
      <p:sp>
        <p:nvSpPr>
          <p:cNvPr id="7" name="Rectangle 2">
            <a:extLst>
              <a:ext uri="{FF2B5EF4-FFF2-40B4-BE49-F238E27FC236}">
                <a16:creationId xmlns:a16="http://schemas.microsoft.com/office/drawing/2014/main" id="{15DB58C5-8F27-566D-4D25-5A4E52C7349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B248140E-2D8A-6DFE-4FD0-49792F228328}"/>
              </a:ext>
            </a:extLst>
          </p:cNvPr>
          <p:cNvSpPr>
            <a:spLocks noGrp="1"/>
          </p:cNvSpPr>
          <p:nvPr>
            <p:ph idx="4294967295"/>
          </p:nvPr>
        </p:nvSpPr>
        <p:spPr>
          <a:xfrm>
            <a:off x="152399" y="1771048"/>
            <a:ext cx="10368455" cy="4937759"/>
          </a:xfrm>
          <a:prstGeom prst="rect">
            <a:avLst/>
          </a:prstGeom>
        </p:spPr>
        <p:txBody>
          <a:bodyPr anchor="ctr">
            <a:noAutofit/>
          </a:bodyPr>
          <a:lstStyle/>
          <a:p>
            <a:pPr marL="0" indent="0" fontAlgn="base">
              <a:buNone/>
            </a:pPr>
            <a:r>
              <a:rPr lang="pl-PL" dirty="0"/>
              <a:t>DI Extension łączy się z </a:t>
            </a:r>
            <a:r>
              <a:rPr lang="pl-PL" dirty="0" err="1"/>
              <a:t>Miniserverem</a:t>
            </a:r>
            <a:r>
              <a:rPr lang="pl-PL" dirty="0"/>
              <a:t> za pomocą </a:t>
            </a:r>
            <a:r>
              <a:rPr lang="pl-PL" dirty="0" err="1"/>
              <a:t>Loxone</a:t>
            </a:r>
            <a:r>
              <a:rPr lang="pl-PL" dirty="0"/>
              <a:t> Link rozszerzając jego możliwości o odczyt 20 stanów cyfrowych z urządzeń. </a:t>
            </a:r>
          </a:p>
          <a:p>
            <a:pPr marL="0" indent="0" fontAlgn="base">
              <a:buNone/>
            </a:pPr>
            <a:br>
              <a:rPr lang="pl-PL" dirty="0"/>
            </a:br>
            <a:r>
              <a:rPr lang="pl-PL" dirty="0"/>
              <a:t>Rozszerzenie jest idealne do przełączników, przycisków, czujników posiadających wyjście binarne. Rozwiązanie to pozwala na podłączenie tanich i prostych urządzeń w celu sterowania automatyką budynkową. Na przykład można podłączyć standardowy przycisk/łącznik instalacyjny do sterowania oświetleniem, przez co nadać mu zaawansowane możliwości sterowania.</a:t>
            </a:r>
          </a:p>
        </p:txBody>
      </p:sp>
      <p:pic>
        <p:nvPicPr>
          <p:cNvPr id="8" name="Obraz 7">
            <a:extLst>
              <a:ext uri="{FF2B5EF4-FFF2-40B4-BE49-F238E27FC236}">
                <a16:creationId xmlns:a16="http://schemas.microsoft.com/office/drawing/2014/main" id="{1C695BEE-C689-B49C-50DA-2F492701EE9B}"/>
              </a:ext>
            </a:extLst>
          </p:cNvPr>
          <p:cNvPicPr>
            <a:picLocks noChangeAspect="1"/>
          </p:cNvPicPr>
          <p:nvPr/>
        </p:nvPicPr>
        <p:blipFill>
          <a:blip r:embed="rId3"/>
          <a:srcRect l="39852" r="39556"/>
          <a:stretch>
            <a:fillRect/>
          </a:stretch>
        </p:blipFill>
        <p:spPr>
          <a:xfrm>
            <a:off x="10470506" y="1628807"/>
            <a:ext cx="1569095" cy="5080000"/>
          </a:xfrm>
          <a:prstGeom prst="rect">
            <a:avLst/>
          </a:prstGeom>
        </p:spPr>
      </p:pic>
    </p:spTree>
    <p:extLst>
      <p:ext uri="{BB962C8B-B14F-4D97-AF65-F5344CB8AC3E}">
        <p14:creationId xmlns:p14="http://schemas.microsoft.com/office/powerpoint/2010/main" val="2478189391"/>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EE74EF-DC45-9B3B-8A2E-E716C9ED47E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A361E4A-1B4F-7A50-7DC4-F057DB8BD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58F21CB-FB31-EB09-88BC-79661F3975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1EB6AE6-E4C5-DF6B-9117-996E3EA81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B21E986-7E8A-676A-83EF-A2943C8743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801659A-B8CB-3FAC-BB1F-7603EDD74B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5D2D9314-BB67-0F1A-112E-BA1841DC66A9}"/>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C2B11B97-C134-9EC5-0582-8D312D1E5CE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LINK</a:t>
            </a:r>
          </a:p>
          <a:p>
            <a:pPr>
              <a:defRPr/>
            </a:pPr>
            <a:r>
              <a:rPr lang="pl-PL" sz="3600" dirty="0">
                <a:solidFill>
                  <a:srgbClr val="FFFFFF"/>
                </a:solidFill>
                <a:latin typeface="Aptos Display" panose="02110004020202020204"/>
              </a:rPr>
              <a:t>DMX Extension</a:t>
            </a:r>
          </a:p>
        </p:txBody>
      </p:sp>
      <p:sp>
        <p:nvSpPr>
          <p:cNvPr id="7" name="Rectangle 2">
            <a:extLst>
              <a:ext uri="{FF2B5EF4-FFF2-40B4-BE49-F238E27FC236}">
                <a16:creationId xmlns:a16="http://schemas.microsoft.com/office/drawing/2014/main" id="{90F3A8FA-D29A-1109-C02C-D1A04592DFD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E8A4C83E-E5E0-B975-A66D-0297EDD61CFF}"/>
              </a:ext>
            </a:extLst>
          </p:cNvPr>
          <p:cNvSpPr>
            <a:spLocks noGrp="1"/>
          </p:cNvSpPr>
          <p:nvPr>
            <p:ph idx="4294967295"/>
          </p:nvPr>
        </p:nvSpPr>
        <p:spPr>
          <a:xfrm>
            <a:off x="152399" y="1771048"/>
            <a:ext cx="10368455" cy="4937759"/>
          </a:xfrm>
          <a:prstGeom prst="rect">
            <a:avLst/>
          </a:prstGeom>
        </p:spPr>
        <p:txBody>
          <a:bodyPr anchor="ctr">
            <a:noAutofit/>
          </a:bodyPr>
          <a:lstStyle/>
          <a:p>
            <a:pPr marL="0" indent="0" fontAlgn="base">
              <a:buNone/>
            </a:pPr>
            <a:r>
              <a:rPr lang="pl-PL" dirty="0"/>
              <a:t>DMX Extension łączy się z </a:t>
            </a:r>
            <a:r>
              <a:rPr lang="pl-PL" dirty="0" err="1"/>
              <a:t>Miniserverem</a:t>
            </a:r>
            <a:r>
              <a:rPr lang="pl-PL" dirty="0"/>
              <a:t> za pomocą </a:t>
            </a:r>
            <a:r>
              <a:rPr lang="pl-PL" dirty="0" err="1"/>
              <a:t>Loxone</a:t>
            </a:r>
            <a:r>
              <a:rPr lang="pl-PL" dirty="0"/>
              <a:t> Link rozszerzając jego możliwości o sterowanie urządzeniami DMX</a:t>
            </a:r>
          </a:p>
          <a:p>
            <a:pPr marL="0" indent="0" fontAlgn="base">
              <a:buNone/>
            </a:pPr>
            <a:br>
              <a:rPr lang="pl-PL" dirty="0"/>
            </a:br>
            <a:r>
              <a:rPr lang="pl-PL" dirty="0"/>
              <a:t>DMX jest popularnym interfejsem umożliwiającym sterowania oświetleniem scenicznym/estradowym. Oświetlenie tego typu ale i też sam interfejs DMX stosowany jest do tworzenia scen świetlnych w budynkach, oświetleniu architektonicznym itp. </a:t>
            </a:r>
          </a:p>
          <a:p>
            <a:pPr marL="0" indent="0" fontAlgn="base">
              <a:buNone/>
            </a:pPr>
            <a:r>
              <a:rPr lang="pl-PL" dirty="0"/>
              <a:t>Rozszerzenie pozwala nam sterować 128 urządzeniami (</a:t>
            </a:r>
            <a:r>
              <a:rPr lang="pl-PL" dirty="0" err="1"/>
              <a:t>fixturami</a:t>
            </a:r>
            <a:r>
              <a:rPr lang="pl-PL" dirty="0"/>
              <a:t>) z użyciem 512 kanałów.</a:t>
            </a:r>
          </a:p>
        </p:txBody>
      </p:sp>
      <p:pic>
        <p:nvPicPr>
          <p:cNvPr id="11" name="Obraz 10">
            <a:extLst>
              <a:ext uri="{FF2B5EF4-FFF2-40B4-BE49-F238E27FC236}">
                <a16:creationId xmlns:a16="http://schemas.microsoft.com/office/drawing/2014/main" id="{869C35D1-C110-6823-E5A9-394D13E9CD08}"/>
              </a:ext>
            </a:extLst>
          </p:cNvPr>
          <p:cNvPicPr>
            <a:picLocks noChangeAspect="1"/>
          </p:cNvPicPr>
          <p:nvPr/>
        </p:nvPicPr>
        <p:blipFill>
          <a:blip r:embed="rId3"/>
          <a:srcRect l="39973" r="40369"/>
          <a:stretch>
            <a:fillRect/>
          </a:stretch>
        </p:blipFill>
        <p:spPr>
          <a:xfrm>
            <a:off x="10566936" y="1722293"/>
            <a:ext cx="1472665" cy="4986514"/>
          </a:xfrm>
          <a:prstGeom prst="rect">
            <a:avLst/>
          </a:prstGeom>
        </p:spPr>
      </p:pic>
    </p:spTree>
    <p:extLst>
      <p:ext uri="{BB962C8B-B14F-4D97-AF65-F5344CB8AC3E}">
        <p14:creationId xmlns:p14="http://schemas.microsoft.com/office/powerpoint/2010/main" val="1107899030"/>
      </p:ext>
    </p:extLst>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561BC6-94F1-4CA3-7FAB-0FB6DD7473D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5CE9A73-09DE-1A47-BD9D-35165BF778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D40D38C5-5D62-67F0-7EF3-6E244F3BF7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55DCB23-BCE3-D3EB-EC10-6258A29387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D01B269-61AF-DD51-7EEB-03680C756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8E213C3-DE27-CC9B-01B3-0B065E750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81B3A5C-44F6-75FD-DB85-0D076C517CF1}"/>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4687C02F-E709-1CA9-6CD9-1593864070B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LINK</a:t>
            </a:r>
          </a:p>
          <a:p>
            <a:pPr>
              <a:defRPr/>
            </a:pPr>
            <a:r>
              <a:rPr lang="pl-PL" sz="3600" dirty="0" err="1">
                <a:solidFill>
                  <a:srgbClr val="FFFFFF"/>
                </a:solidFill>
                <a:latin typeface="Aptos Display" panose="02110004020202020204"/>
              </a:rPr>
              <a:t>Modbus</a:t>
            </a:r>
            <a:r>
              <a:rPr lang="pl-PL" sz="3600" dirty="0">
                <a:solidFill>
                  <a:srgbClr val="FFFFFF"/>
                </a:solidFill>
                <a:latin typeface="Aptos Display" panose="02110004020202020204"/>
              </a:rPr>
              <a:t> Extension</a:t>
            </a:r>
          </a:p>
        </p:txBody>
      </p:sp>
      <p:sp>
        <p:nvSpPr>
          <p:cNvPr id="7" name="Rectangle 2">
            <a:extLst>
              <a:ext uri="{FF2B5EF4-FFF2-40B4-BE49-F238E27FC236}">
                <a16:creationId xmlns:a16="http://schemas.microsoft.com/office/drawing/2014/main" id="{FC2F6875-757C-4584-2851-D1B0912316C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3A13C178-FFB9-42A2-1F51-24DF4B2ECCB8}"/>
              </a:ext>
            </a:extLst>
          </p:cNvPr>
          <p:cNvSpPr>
            <a:spLocks noGrp="1"/>
          </p:cNvSpPr>
          <p:nvPr>
            <p:ph idx="4294967295"/>
          </p:nvPr>
        </p:nvSpPr>
        <p:spPr>
          <a:xfrm>
            <a:off x="152399" y="1771048"/>
            <a:ext cx="10368455" cy="4937759"/>
          </a:xfrm>
          <a:prstGeom prst="rect">
            <a:avLst/>
          </a:prstGeom>
        </p:spPr>
        <p:txBody>
          <a:bodyPr anchor="ctr">
            <a:noAutofit/>
          </a:bodyPr>
          <a:lstStyle/>
          <a:p>
            <a:pPr marL="0" indent="0" fontAlgn="base">
              <a:buNone/>
            </a:pPr>
            <a:r>
              <a:rPr lang="pl-PL" dirty="0" err="1"/>
              <a:t>Modbus</a:t>
            </a:r>
            <a:r>
              <a:rPr lang="pl-PL" dirty="0"/>
              <a:t> Extension łączy się z </a:t>
            </a:r>
            <a:r>
              <a:rPr lang="pl-PL" dirty="0" err="1"/>
              <a:t>Miniserverem</a:t>
            </a:r>
            <a:r>
              <a:rPr lang="pl-PL" dirty="0"/>
              <a:t> za pomocą </a:t>
            </a:r>
            <a:r>
              <a:rPr lang="pl-PL" dirty="0" err="1"/>
              <a:t>Loxone</a:t>
            </a:r>
            <a:r>
              <a:rPr lang="pl-PL" dirty="0"/>
              <a:t> Link rozszerzając jego możliwości o komunikacje z urządzeniami z protokołem </a:t>
            </a:r>
            <a:r>
              <a:rPr lang="pl-PL" dirty="0" err="1"/>
              <a:t>Modbus</a:t>
            </a:r>
            <a:endParaRPr lang="pl-PL" dirty="0"/>
          </a:p>
          <a:p>
            <a:pPr marL="0" indent="0" fontAlgn="base">
              <a:buNone/>
            </a:pPr>
            <a:br>
              <a:rPr lang="pl-PL" dirty="0"/>
            </a:br>
            <a:r>
              <a:rPr lang="pl-PL" dirty="0" err="1"/>
              <a:t>Modbus</a:t>
            </a:r>
            <a:r>
              <a:rPr lang="pl-PL" dirty="0"/>
              <a:t> RTU jest popularnym protokołem komunikacji w sieciach przemysłowych ale także z urządzeniami automatyki budynkowej. Rozszerzenie pozwala na połączenie z 32 urządzeniami, 253 czujnikami.</a:t>
            </a:r>
          </a:p>
          <a:p>
            <a:pPr marL="0" indent="0" fontAlgn="base">
              <a:buNone/>
            </a:pPr>
            <a:r>
              <a:rPr lang="pl-PL" dirty="0"/>
              <a:t>Rozszerzenie to może być niezbędne do komunikacji z wieloma urządzeniami które nie zostały wyposażone w inny interfejs komunikacyjny.</a:t>
            </a:r>
          </a:p>
        </p:txBody>
      </p:sp>
      <p:pic>
        <p:nvPicPr>
          <p:cNvPr id="5" name="Obraz 4">
            <a:extLst>
              <a:ext uri="{FF2B5EF4-FFF2-40B4-BE49-F238E27FC236}">
                <a16:creationId xmlns:a16="http://schemas.microsoft.com/office/drawing/2014/main" id="{B3576752-EC25-884E-1657-82CBB4367B7A}"/>
              </a:ext>
            </a:extLst>
          </p:cNvPr>
          <p:cNvPicPr>
            <a:picLocks noChangeAspect="1"/>
          </p:cNvPicPr>
          <p:nvPr/>
        </p:nvPicPr>
        <p:blipFill>
          <a:blip r:embed="rId3"/>
          <a:srcRect l="39347" r="39556"/>
          <a:stretch>
            <a:fillRect/>
          </a:stretch>
        </p:blipFill>
        <p:spPr>
          <a:xfrm>
            <a:off x="10529860" y="1771048"/>
            <a:ext cx="1607597" cy="5080000"/>
          </a:xfrm>
          <a:prstGeom prst="rect">
            <a:avLst/>
          </a:prstGeom>
        </p:spPr>
      </p:pic>
    </p:spTree>
    <p:extLst>
      <p:ext uri="{BB962C8B-B14F-4D97-AF65-F5344CB8AC3E}">
        <p14:creationId xmlns:p14="http://schemas.microsoft.com/office/powerpoint/2010/main" val="295244417"/>
      </p:ext>
    </p:ext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5D42C7-0F96-4D9B-C4C9-E8FEF0A3877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0DBACDF-F759-4644-BB76-A37C654BF6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C11F8076-30AC-2D22-63C9-18F5A68308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793875D-C67D-AB72-EF4D-CE898C9E83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185C54E-E382-1758-4E2A-A856B978DE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FE2F04C-5C14-E0CE-938A-D20B414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0AC7125-BA9A-92CA-AFC6-809A634D550D}"/>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C2F75566-60A9-E10B-044F-C6E291B0891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p:txBody>
      </p:sp>
      <p:sp>
        <p:nvSpPr>
          <p:cNvPr id="7" name="Rectangle 2">
            <a:extLst>
              <a:ext uri="{FF2B5EF4-FFF2-40B4-BE49-F238E27FC236}">
                <a16:creationId xmlns:a16="http://schemas.microsoft.com/office/drawing/2014/main" id="{DD0347FC-7FE2-F37E-96DF-52F0E451D47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5950A624-1670-F227-5A9F-BC770AD52763}"/>
              </a:ext>
            </a:extLst>
          </p:cNvPr>
          <p:cNvSpPr>
            <a:spLocks noGrp="1"/>
          </p:cNvSpPr>
          <p:nvPr>
            <p:ph idx="4294967295"/>
          </p:nvPr>
        </p:nvSpPr>
        <p:spPr>
          <a:xfrm>
            <a:off x="152400" y="1771048"/>
            <a:ext cx="11860924" cy="4937759"/>
          </a:xfrm>
          <a:prstGeom prst="rect">
            <a:avLst/>
          </a:prstGeom>
        </p:spPr>
        <p:txBody>
          <a:bodyPr anchor="ctr">
            <a:noAutofit/>
          </a:bodyPr>
          <a:lstStyle/>
          <a:p>
            <a:pPr marL="0" indent="0" fontAlgn="base">
              <a:buNone/>
            </a:pPr>
            <a:r>
              <a:rPr lang="pl-PL" dirty="0"/>
              <a:t>Inna możliwością połączenia z </a:t>
            </a:r>
            <a:r>
              <a:rPr lang="pl-PL" dirty="0" err="1"/>
              <a:t>miniserverem</a:t>
            </a:r>
            <a:r>
              <a:rPr lang="pl-PL" dirty="0"/>
              <a:t> to użycie technologii </a:t>
            </a:r>
            <a:r>
              <a:rPr lang="pl-PL" dirty="0" err="1"/>
              <a:t>Loxone</a:t>
            </a:r>
            <a:r>
              <a:rPr lang="pl-PL" dirty="0"/>
              <a:t> </a:t>
            </a:r>
            <a:r>
              <a:rPr lang="pl-PL" dirty="0" err="1"/>
              <a:t>Tree</a:t>
            </a:r>
            <a:r>
              <a:rPr lang="pl-PL" dirty="0"/>
              <a:t>. Maksymalna ilość urządzeń w tej technologii to 50. Możemy łączyć urządzenia szeregowo ale także tworzyć rozgałęzienia.</a:t>
            </a:r>
          </a:p>
          <a:p>
            <a:pPr marL="0" indent="0" fontAlgn="base">
              <a:buNone/>
            </a:pPr>
            <a:r>
              <a:rPr lang="pl-PL" dirty="0"/>
              <a:t>Dostępne moduły:</a:t>
            </a:r>
          </a:p>
          <a:p>
            <a:pPr fontAlgn="base"/>
            <a:r>
              <a:rPr lang="pl-PL" dirty="0" err="1"/>
              <a:t>Tree</a:t>
            </a:r>
            <a:r>
              <a:rPr lang="pl-PL" dirty="0"/>
              <a:t> Extension</a:t>
            </a:r>
          </a:p>
          <a:p>
            <a:pPr fontAlgn="base"/>
            <a:r>
              <a:rPr lang="pl-PL" dirty="0"/>
              <a:t>Nano DI </a:t>
            </a:r>
            <a:r>
              <a:rPr lang="pl-PL" dirty="0" err="1"/>
              <a:t>Tree</a:t>
            </a:r>
            <a:endParaRPr lang="pl-PL" dirty="0"/>
          </a:p>
          <a:p>
            <a:pPr fontAlgn="base"/>
            <a:r>
              <a:rPr lang="pl-PL" dirty="0" err="1"/>
              <a:t>Tree</a:t>
            </a:r>
            <a:r>
              <a:rPr lang="pl-PL" dirty="0"/>
              <a:t> to AIR </a:t>
            </a:r>
            <a:r>
              <a:rPr lang="pl-PL" dirty="0" err="1"/>
              <a:t>bridge</a:t>
            </a:r>
            <a:endParaRPr lang="pl-PL" dirty="0"/>
          </a:p>
          <a:p>
            <a:pPr fontAlgn="base"/>
            <a:r>
              <a:rPr lang="pl-PL" dirty="0"/>
              <a:t>Nano 2 </a:t>
            </a:r>
            <a:r>
              <a:rPr lang="pl-PL" dirty="0" err="1"/>
              <a:t>Relay</a:t>
            </a:r>
            <a:r>
              <a:rPr lang="pl-PL" dirty="0"/>
              <a:t> </a:t>
            </a:r>
            <a:r>
              <a:rPr lang="pl-PL" dirty="0" err="1"/>
              <a:t>Tree</a:t>
            </a:r>
            <a:endParaRPr lang="pl-PL" dirty="0"/>
          </a:p>
          <a:p>
            <a:pPr fontAlgn="base"/>
            <a:r>
              <a:rPr lang="pl-PL" dirty="0" err="1"/>
              <a:t>Belimo</a:t>
            </a:r>
            <a:r>
              <a:rPr lang="pl-PL" dirty="0"/>
              <a:t> </a:t>
            </a:r>
            <a:r>
              <a:rPr lang="pl-PL" dirty="0" err="1"/>
              <a:t>Tree</a:t>
            </a:r>
            <a:endParaRPr lang="pl-PL" dirty="0"/>
          </a:p>
        </p:txBody>
      </p:sp>
    </p:spTree>
    <p:extLst>
      <p:ext uri="{BB962C8B-B14F-4D97-AF65-F5344CB8AC3E}">
        <p14:creationId xmlns:p14="http://schemas.microsoft.com/office/powerpoint/2010/main" val="26827969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2E4D75-BBED-DC44-E2CE-C29FEFA2428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D13A55A-9775-D32F-9B02-A620E61E4E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D216E693-D777-0C13-BF42-03F34667C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2607166-40B7-2534-C674-AF83186953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999AAFF-279E-85EF-9D33-E0E3D86535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5454BBC-16D6-74E3-B323-FC1B58E953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6286CE63-8F14-E1EA-6970-01A5435D3A13}"/>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9599B481-4C2D-3202-F8EB-C69146F26B36}"/>
              </a:ext>
            </a:extLst>
          </p:cNvPr>
          <p:cNvSpPr>
            <a:spLocks noGrp="1"/>
          </p:cNvSpPr>
          <p:nvPr>
            <p:ph idx="4294967295"/>
          </p:nvPr>
        </p:nvSpPr>
        <p:spPr>
          <a:xfrm>
            <a:off x="152400" y="1771048"/>
            <a:ext cx="5105845" cy="4937759"/>
          </a:xfrm>
          <a:prstGeom prst="rect">
            <a:avLst/>
          </a:prstGeom>
        </p:spPr>
        <p:txBody>
          <a:bodyPr anchor="ctr">
            <a:noAutofit/>
          </a:bodyPr>
          <a:lstStyle/>
          <a:p>
            <a:pPr marL="0" indent="0">
              <a:buNone/>
            </a:pPr>
            <a:r>
              <a:rPr lang="pl-PL" dirty="0"/>
              <a:t>Podział na strefy skutków oddziaływania prądu stałego na ciało ludzkie, na drodze lewa ręka.</a:t>
            </a:r>
          </a:p>
        </p:txBody>
      </p:sp>
      <p:sp>
        <p:nvSpPr>
          <p:cNvPr id="6" name="Tytuł 1">
            <a:extLst>
              <a:ext uri="{FF2B5EF4-FFF2-40B4-BE49-F238E27FC236}">
                <a16:creationId xmlns:a16="http://schemas.microsoft.com/office/drawing/2014/main" id="{BA0B9924-4F71-46DD-B1E2-9FC37087559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Skutki przepływu przez ciało człowieka</a:t>
            </a:r>
          </a:p>
        </p:txBody>
      </p:sp>
      <p:sp>
        <p:nvSpPr>
          <p:cNvPr id="7" name="Rectangle 2">
            <a:extLst>
              <a:ext uri="{FF2B5EF4-FFF2-40B4-BE49-F238E27FC236}">
                <a16:creationId xmlns:a16="http://schemas.microsoft.com/office/drawing/2014/main" id="{59089338-96C9-71AB-E400-C867E7E4E63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18A4694A-0264-CA5B-C140-C40670B9DEA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5" name="Obraz 4">
            <a:extLst>
              <a:ext uri="{FF2B5EF4-FFF2-40B4-BE49-F238E27FC236}">
                <a16:creationId xmlns:a16="http://schemas.microsoft.com/office/drawing/2014/main" id="{EEC5B153-84F9-7362-8FDF-5B09E0848BD2}"/>
              </a:ext>
            </a:extLst>
          </p:cNvPr>
          <p:cNvPicPr/>
          <p:nvPr/>
        </p:nvPicPr>
        <p:blipFill>
          <a:blip r:embed="rId3"/>
          <a:stretch>
            <a:fillRect/>
          </a:stretch>
        </p:blipFill>
        <p:spPr>
          <a:xfrm>
            <a:off x="5258245" y="2089384"/>
            <a:ext cx="6933755" cy="4263281"/>
          </a:xfrm>
          <a:prstGeom prst="rect">
            <a:avLst/>
          </a:prstGeom>
        </p:spPr>
      </p:pic>
    </p:spTree>
    <p:extLst>
      <p:ext uri="{BB962C8B-B14F-4D97-AF65-F5344CB8AC3E}">
        <p14:creationId xmlns:p14="http://schemas.microsoft.com/office/powerpoint/2010/main" val="2881986249"/>
      </p:ext>
    </p:ext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8D49D9-67A3-87DA-2582-F70022B3951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441A733-D1EB-14A0-9241-E9956AD041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31DD11F-8FEA-6C5B-A659-A56D97AD2C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96BF67C-B870-6390-7A09-F070C1DD63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BBC9A86-23B2-B68D-C7C8-19153C4091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A593306-451D-6792-4A46-ECE98DEB9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6BCFB413-C3E7-C1BF-3833-F38A9A2BD634}"/>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090944CF-9A68-CE70-8409-E08F18BA75F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a:p>
            <a:pPr>
              <a:defRPr/>
            </a:pPr>
            <a:r>
              <a:rPr lang="pl-PL" sz="3600" dirty="0" err="1">
                <a:solidFill>
                  <a:srgbClr val="FFFFFF"/>
                </a:solidFill>
                <a:latin typeface="Aptos Display" panose="02110004020202020204"/>
              </a:rPr>
              <a:t>Tree</a:t>
            </a:r>
            <a:r>
              <a:rPr lang="pl-PL" sz="3600" dirty="0">
                <a:solidFill>
                  <a:srgbClr val="FFFFFF"/>
                </a:solidFill>
                <a:latin typeface="Aptos Display" panose="02110004020202020204"/>
              </a:rPr>
              <a:t> Extension</a:t>
            </a:r>
          </a:p>
        </p:txBody>
      </p:sp>
      <p:sp>
        <p:nvSpPr>
          <p:cNvPr id="7" name="Rectangle 2">
            <a:extLst>
              <a:ext uri="{FF2B5EF4-FFF2-40B4-BE49-F238E27FC236}">
                <a16:creationId xmlns:a16="http://schemas.microsoft.com/office/drawing/2014/main" id="{E7DB5378-1252-B000-E0E9-C0B364F18F0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5" name="Obraz 4">
            <a:extLst>
              <a:ext uri="{FF2B5EF4-FFF2-40B4-BE49-F238E27FC236}">
                <a16:creationId xmlns:a16="http://schemas.microsoft.com/office/drawing/2014/main" id="{781588BA-6EA4-3DA0-EEF2-8FE574C59EBE}"/>
              </a:ext>
            </a:extLst>
          </p:cNvPr>
          <p:cNvPicPr>
            <a:picLocks noChangeAspect="1"/>
          </p:cNvPicPr>
          <p:nvPr/>
        </p:nvPicPr>
        <p:blipFill>
          <a:blip r:embed="rId3"/>
          <a:srcRect l="40524" r="39545"/>
          <a:stretch>
            <a:fillRect/>
          </a:stretch>
        </p:blipFill>
        <p:spPr>
          <a:xfrm>
            <a:off x="10673253" y="1590741"/>
            <a:ext cx="1518744" cy="5080000"/>
          </a:xfrm>
          <a:prstGeom prst="rect">
            <a:avLst/>
          </a:prstGeom>
        </p:spPr>
      </p:pic>
      <p:sp>
        <p:nvSpPr>
          <p:cNvPr id="3" name="Symbol zastępczy zawartości 2">
            <a:extLst>
              <a:ext uri="{FF2B5EF4-FFF2-40B4-BE49-F238E27FC236}">
                <a16:creationId xmlns:a16="http://schemas.microsoft.com/office/drawing/2014/main" id="{5C2D3C70-908B-BAD7-8CD3-7C7EDE2E9147}"/>
              </a:ext>
            </a:extLst>
          </p:cNvPr>
          <p:cNvSpPr>
            <a:spLocks noGrp="1"/>
          </p:cNvSpPr>
          <p:nvPr>
            <p:ph idx="4294967295"/>
          </p:nvPr>
        </p:nvSpPr>
        <p:spPr>
          <a:xfrm>
            <a:off x="152399" y="1771048"/>
            <a:ext cx="10368455" cy="4937759"/>
          </a:xfrm>
          <a:prstGeom prst="rect">
            <a:avLst/>
          </a:prstGeom>
        </p:spPr>
        <p:txBody>
          <a:bodyPr anchor="ctr">
            <a:noAutofit/>
          </a:bodyPr>
          <a:lstStyle/>
          <a:p>
            <a:pPr marL="0" indent="0" fontAlgn="base">
              <a:buNone/>
            </a:pPr>
            <a:r>
              <a:rPr lang="pl-PL" dirty="0" err="1"/>
              <a:t>Tree</a:t>
            </a:r>
            <a:r>
              <a:rPr lang="pl-PL" dirty="0"/>
              <a:t> Extension łączy się z </a:t>
            </a:r>
            <a:r>
              <a:rPr lang="pl-PL" dirty="0" err="1"/>
              <a:t>Miniserverem</a:t>
            </a:r>
            <a:r>
              <a:rPr lang="pl-PL" dirty="0"/>
              <a:t> za pomocą </a:t>
            </a:r>
            <a:r>
              <a:rPr lang="pl-PL" dirty="0" err="1"/>
              <a:t>Loxone</a:t>
            </a:r>
            <a:r>
              <a:rPr lang="pl-PL" dirty="0"/>
              <a:t> Link rozszerzając możliwości komunikacyjne o dodatkowe moduły </a:t>
            </a:r>
            <a:r>
              <a:rPr lang="pl-PL" dirty="0" err="1"/>
              <a:t>Tree</a:t>
            </a:r>
            <a:r>
              <a:rPr lang="pl-PL" dirty="0"/>
              <a:t>. Dzięki temu rozszerzeniu dodajemy do systemu dwie dodatkowe gałęzie </a:t>
            </a:r>
            <a:r>
              <a:rPr lang="pl-PL" dirty="0" err="1"/>
              <a:t>Tree</a:t>
            </a:r>
            <a:r>
              <a:rPr lang="pl-PL" dirty="0"/>
              <a:t>. Do każdej z gałęzi </a:t>
            </a:r>
            <a:r>
              <a:rPr lang="pl-PL" dirty="0" err="1"/>
              <a:t>Tree</a:t>
            </a:r>
            <a:r>
              <a:rPr lang="pl-PL" dirty="0"/>
              <a:t> można dołączyć 50 urządzeń w systemie </a:t>
            </a:r>
            <a:r>
              <a:rPr lang="pl-PL" dirty="0" err="1"/>
              <a:t>Tree</a:t>
            </a:r>
            <a:r>
              <a:rPr lang="pl-PL" dirty="0"/>
              <a:t>.</a:t>
            </a:r>
          </a:p>
        </p:txBody>
      </p:sp>
    </p:spTree>
    <p:extLst>
      <p:ext uri="{BB962C8B-B14F-4D97-AF65-F5344CB8AC3E}">
        <p14:creationId xmlns:p14="http://schemas.microsoft.com/office/powerpoint/2010/main" val="1619833723"/>
      </p:ext>
    </p:extLst>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8512B41-D9BB-8EAD-5B72-752A158BD76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5FA7E39-DB51-C7D0-0191-6DD5F21A9E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AFFFD7A-DBE1-9779-6CBD-35B60A3B84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84C8419-FEDB-A359-2AD3-AE3017F268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54D7CA9-7A6D-50DD-9E7B-E8D85CFC0D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69E961C-1FE6-A0E5-3CFB-DFDDA1DF8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0F45303-3077-7FCB-5097-46D6A287FB8F}"/>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19547E9D-ACAB-A727-5073-7A7C6702077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a:p>
            <a:pPr>
              <a:defRPr/>
            </a:pPr>
            <a:r>
              <a:rPr lang="pl-PL" sz="3600" dirty="0">
                <a:solidFill>
                  <a:srgbClr val="FFFFFF"/>
                </a:solidFill>
                <a:latin typeface="Aptos Display" panose="02110004020202020204"/>
              </a:rPr>
              <a:t>Nano DI </a:t>
            </a:r>
            <a:r>
              <a:rPr lang="pl-PL" sz="3600" dirty="0" err="1">
                <a:solidFill>
                  <a:srgbClr val="FFFFFF"/>
                </a:solidFill>
                <a:latin typeface="Aptos Display" panose="02110004020202020204"/>
              </a:rPr>
              <a:t>Tree</a:t>
            </a:r>
            <a:endParaRPr lang="pl-PL" sz="3600" dirty="0">
              <a:solidFill>
                <a:srgbClr val="FFFFFF"/>
              </a:solidFill>
              <a:latin typeface="Aptos Display" panose="02110004020202020204"/>
            </a:endParaRPr>
          </a:p>
        </p:txBody>
      </p:sp>
      <p:sp>
        <p:nvSpPr>
          <p:cNvPr id="7" name="Rectangle 2">
            <a:extLst>
              <a:ext uri="{FF2B5EF4-FFF2-40B4-BE49-F238E27FC236}">
                <a16:creationId xmlns:a16="http://schemas.microsoft.com/office/drawing/2014/main" id="{F21CB321-AD52-5AAF-1B6C-AB174ECF106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968F122C-BD0E-B7B6-2CBE-C76C1ADF3CC4}"/>
              </a:ext>
            </a:extLst>
          </p:cNvPr>
          <p:cNvSpPr>
            <a:spLocks noGrp="1"/>
          </p:cNvSpPr>
          <p:nvPr>
            <p:ph idx="4294967295"/>
          </p:nvPr>
        </p:nvSpPr>
        <p:spPr>
          <a:xfrm>
            <a:off x="152400" y="1771048"/>
            <a:ext cx="7867874" cy="4937759"/>
          </a:xfrm>
          <a:prstGeom prst="rect">
            <a:avLst/>
          </a:prstGeom>
        </p:spPr>
        <p:txBody>
          <a:bodyPr anchor="ctr">
            <a:noAutofit/>
          </a:bodyPr>
          <a:lstStyle/>
          <a:p>
            <a:pPr marL="0" indent="0" fontAlgn="base">
              <a:buNone/>
            </a:pPr>
            <a:r>
              <a:rPr lang="pl-PL" dirty="0"/>
              <a:t>Nano DI </a:t>
            </a:r>
            <a:r>
              <a:rPr lang="pl-PL" dirty="0" err="1"/>
              <a:t>Tree</a:t>
            </a:r>
            <a:r>
              <a:rPr lang="pl-PL" dirty="0"/>
              <a:t> łączy się z </a:t>
            </a:r>
            <a:r>
              <a:rPr lang="pl-PL" dirty="0" err="1"/>
              <a:t>Miniserverem</a:t>
            </a:r>
            <a:r>
              <a:rPr lang="pl-PL" dirty="0"/>
              <a:t> za pomocą </a:t>
            </a:r>
            <a:r>
              <a:rPr lang="pl-PL" dirty="0" err="1"/>
              <a:t>Loxone</a:t>
            </a:r>
            <a:r>
              <a:rPr lang="pl-PL" dirty="0"/>
              <a:t> </a:t>
            </a:r>
            <a:r>
              <a:rPr lang="pl-PL" dirty="0" err="1"/>
              <a:t>Tree</a:t>
            </a:r>
            <a:r>
              <a:rPr lang="pl-PL" dirty="0"/>
              <a:t> umożliwiając podłączenie 6 sygnałów binarnych. Podobnie jak DI Extension pozwala na podłączenie tanich i prostych urządzeń w celu sterowania automatyką budynkową. Na przykład można podłączyć standardowy przycisk/łącznik instalacyjny do sterowania oświetleniem, przez co nadać mu zaawansowane możliwości sterowania.</a:t>
            </a:r>
          </a:p>
          <a:p>
            <a:pPr marL="0" indent="0" fontAlgn="base">
              <a:buNone/>
            </a:pPr>
            <a:r>
              <a:rPr lang="pl-PL" dirty="0"/>
              <a:t>Urządzenie jest bardzo kompaktowe przez co można umieścić go wewnątrz obudowy innego urządzenia bądź w puszce instalacyjnej</a:t>
            </a:r>
          </a:p>
        </p:txBody>
      </p:sp>
      <p:pic>
        <p:nvPicPr>
          <p:cNvPr id="8" name="Obraz 7">
            <a:extLst>
              <a:ext uri="{FF2B5EF4-FFF2-40B4-BE49-F238E27FC236}">
                <a16:creationId xmlns:a16="http://schemas.microsoft.com/office/drawing/2014/main" id="{275292B1-D46A-71AC-0DEE-738F74A37B31}"/>
              </a:ext>
            </a:extLst>
          </p:cNvPr>
          <p:cNvPicPr>
            <a:picLocks noChangeAspect="1"/>
          </p:cNvPicPr>
          <p:nvPr/>
        </p:nvPicPr>
        <p:blipFill>
          <a:blip r:embed="rId3"/>
          <a:srcRect l="34169" t="21910" r="34126" b="25984"/>
          <a:stretch>
            <a:fillRect/>
          </a:stretch>
        </p:blipFill>
        <p:spPr>
          <a:xfrm>
            <a:off x="9692640" y="1621855"/>
            <a:ext cx="2415941" cy="2646948"/>
          </a:xfrm>
          <a:prstGeom prst="rect">
            <a:avLst/>
          </a:prstGeom>
        </p:spPr>
      </p:pic>
      <p:pic>
        <p:nvPicPr>
          <p:cNvPr id="40964" name="Picture 4" descr="Drawing or Certification">
            <a:extLst>
              <a:ext uri="{FF2B5EF4-FFF2-40B4-BE49-F238E27FC236}">
                <a16:creationId xmlns:a16="http://schemas.microsoft.com/office/drawing/2014/main" id="{88AEEDC1-2D59-0E91-B323-0F8E40E9B27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a:fillRect/>
          </a:stretch>
        </p:blipFill>
        <p:spPr bwMode="auto">
          <a:xfrm>
            <a:off x="8103692" y="4552756"/>
            <a:ext cx="4088308" cy="2247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178800"/>
      </p:ext>
    </p:ext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3EBE60-A8D3-6AF6-69DB-5E82F6B3B81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C3AE24B-5D09-D9CA-4C80-892639706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DA376CC-CD41-D82F-629E-F2E8E3F8CA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D89A8722-D2A5-C921-FF69-CE616B4A77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1F60BDF-1E8C-4FB0-5F3E-655A5A7ADB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4687BFE-6418-DB47-21B4-F73D5D8FAF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8DD0E6F6-4CC5-7011-6882-D3519A13C691}"/>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9D926105-0366-C95D-E7B3-73AC196E767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a:p>
            <a:pPr>
              <a:defRPr/>
            </a:pPr>
            <a:r>
              <a:rPr lang="pl-PL" sz="3600" dirty="0" err="1">
                <a:solidFill>
                  <a:srgbClr val="FFFFFF"/>
                </a:solidFill>
                <a:latin typeface="Aptos Display" panose="02110004020202020204"/>
              </a:rPr>
              <a:t>Tree</a:t>
            </a:r>
            <a:r>
              <a:rPr lang="pl-PL" sz="3600" dirty="0">
                <a:solidFill>
                  <a:srgbClr val="FFFFFF"/>
                </a:solidFill>
                <a:latin typeface="Aptos Display" panose="02110004020202020204"/>
              </a:rPr>
              <a:t> to AIR Bridge</a:t>
            </a:r>
          </a:p>
        </p:txBody>
      </p:sp>
      <p:sp>
        <p:nvSpPr>
          <p:cNvPr id="7" name="Rectangle 2">
            <a:extLst>
              <a:ext uri="{FF2B5EF4-FFF2-40B4-BE49-F238E27FC236}">
                <a16:creationId xmlns:a16="http://schemas.microsoft.com/office/drawing/2014/main" id="{CD4637AA-4A7F-4AA6-BEB8-D72F10688E8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35768DB5-FE3A-A64D-97B6-8817DDCA940B}"/>
              </a:ext>
            </a:extLst>
          </p:cNvPr>
          <p:cNvSpPr>
            <a:spLocks noGrp="1"/>
          </p:cNvSpPr>
          <p:nvPr>
            <p:ph idx="4294967295"/>
          </p:nvPr>
        </p:nvSpPr>
        <p:spPr>
          <a:xfrm>
            <a:off x="152400" y="1771048"/>
            <a:ext cx="9662160" cy="4937759"/>
          </a:xfrm>
          <a:prstGeom prst="rect">
            <a:avLst/>
          </a:prstGeom>
        </p:spPr>
        <p:txBody>
          <a:bodyPr anchor="ctr">
            <a:noAutofit/>
          </a:bodyPr>
          <a:lstStyle/>
          <a:p>
            <a:pPr marL="0" indent="0" fontAlgn="base">
              <a:buNone/>
            </a:pPr>
            <a:r>
              <a:rPr lang="pl-PL" dirty="0" err="1"/>
              <a:t>Tree</a:t>
            </a:r>
            <a:r>
              <a:rPr lang="pl-PL" dirty="0"/>
              <a:t> to AIR Bridge łączy się z </a:t>
            </a:r>
            <a:r>
              <a:rPr lang="pl-PL" dirty="0" err="1"/>
              <a:t>Miniserverem</a:t>
            </a:r>
            <a:r>
              <a:rPr lang="pl-PL" dirty="0"/>
              <a:t> za pomocą </a:t>
            </a:r>
            <a:r>
              <a:rPr lang="pl-PL" dirty="0" err="1"/>
              <a:t>Loxone</a:t>
            </a:r>
            <a:r>
              <a:rPr lang="pl-PL" dirty="0"/>
              <a:t> </a:t>
            </a:r>
            <a:r>
              <a:rPr lang="pl-PL" dirty="0" err="1"/>
              <a:t>Tree</a:t>
            </a:r>
            <a:r>
              <a:rPr lang="pl-PL" dirty="0"/>
              <a:t> umożliwiając rozszerzenie sygnału bezprzewodowego w technologii AIR. </a:t>
            </a:r>
          </a:p>
          <a:p>
            <a:pPr marL="0" indent="0" fontAlgn="base">
              <a:buNone/>
            </a:pPr>
            <a:r>
              <a:rPr lang="pl-PL" dirty="0"/>
              <a:t>Dzięki temu rozwiązaniu możemy rozszerzyć zasięg sygnału bezprzewodowego w większych i bardziej skomplikowanych budynkach.</a:t>
            </a:r>
          </a:p>
        </p:txBody>
      </p:sp>
      <p:pic>
        <p:nvPicPr>
          <p:cNvPr id="5" name="Obraz 4">
            <a:extLst>
              <a:ext uri="{FF2B5EF4-FFF2-40B4-BE49-F238E27FC236}">
                <a16:creationId xmlns:a16="http://schemas.microsoft.com/office/drawing/2014/main" id="{2FB87575-91F9-569A-1747-BBA3B9C0D8D6}"/>
              </a:ext>
            </a:extLst>
          </p:cNvPr>
          <p:cNvPicPr>
            <a:picLocks noChangeAspect="1"/>
          </p:cNvPicPr>
          <p:nvPr/>
        </p:nvPicPr>
        <p:blipFill>
          <a:blip r:embed="rId3"/>
          <a:srcRect l="34421" t="22669" r="34379" b="27878"/>
          <a:stretch>
            <a:fillRect/>
          </a:stretch>
        </p:blipFill>
        <p:spPr>
          <a:xfrm>
            <a:off x="9814560" y="1590741"/>
            <a:ext cx="2377440" cy="2512200"/>
          </a:xfrm>
          <a:prstGeom prst="rect">
            <a:avLst/>
          </a:prstGeom>
        </p:spPr>
      </p:pic>
    </p:spTree>
    <p:extLst>
      <p:ext uri="{BB962C8B-B14F-4D97-AF65-F5344CB8AC3E}">
        <p14:creationId xmlns:p14="http://schemas.microsoft.com/office/powerpoint/2010/main" val="3809298895"/>
      </p:ext>
    </p:extLst>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519992C-A612-5F50-D7EA-958C877FD06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FBC7010-FD24-BB29-C4E7-89D804BBA0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2878E84-3E71-DB6F-1B22-533856F9E2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A1BA1F0-28A6-1913-B27E-7DB569952C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B5010B8-594F-746E-54CC-668675797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82601D3-41B2-7BCC-3D48-8A2A79ADC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2595C2F-74AB-989A-D575-23A19EE8CAB6}"/>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E482D2D3-229A-0CC2-60CD-A8E54C8D523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a:p>
            <a:pPr>
              <a:defRPr/>
            </a:pPr>
            <a:r>
              <a:rPr lang="pl-PL" sz="3600" dirty="0">
                <a:solidFill>
                  <a:srgbClr val="FFFFFF"/>
                </a:solidFill>
                <a:latin typeface="Aptos Display" panose="02110004020202020204"/>
              </a:rPr>
              <a:t>Nano 2 </a:t>
            </a:r>
            <a:r>
              <a:rPr lang="pl-PL" sz="3600" dirty="0" err="1">
                <a:solidFill>
                  <a:srgbClr val="FFFFFF"/>
                </a:solidFill>
                <a:latin typeface="Aptos Display" panose="02110004020202020204"/>
              </a:rPr>
              <a:t>Relay</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Tree</a:t>
            </a:r>
            <a:endParaRPr lang="pl-PL" sz="3600" dirty="0">
              <a:solidFill>
                <a:srgbClr val="FFFFFF"/>
              </a:solidFill>
              <a:latin typeface="Aptos Display" panose="02110004020202020204"/>
            </a:endParaRPr>
          </a:p>
        </p:txBody>
      </p:sp>
      <p:sp>
        <p:nvSpPr>
          <p:cNvPr id="7" name="Rectangle 2">
            <a:extLst>
              <a:ext uri="{FF2B5EF4-FFF2-40B4-BE49-F238E27FC236}">
                <a16:creationId xmlns:a16="http://schemas.microsoft.com/office/drawing/2014/main" id="{BF0D9EA1-8AC4-276E-059E-9DC54E6DF8F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EB5A51B5-B5F8-ACB1-EA46-F91219AB8E51}"/>
              </a:ext>
            </a:extLst>
          </p:cNvPr>
          <p:cNvSpPr>
            <a:spLocks noGrp="1"/>
          </p:cNvSpPr>
          <p:nvPr>
            <p:ph idx="4294967295"/>
          </p:nvPr>
        </p:nvSpPr>
        <p:spPr>
          <a:xfrm>
            <a:off x="152400" y="1771048"/>
            <a:ext cx="9366985" cy="4937759"/>
          </a:xfrm>
          <a:prstGeom prst="rect">
            <a:avLst/>
          </a:prstGeom>
        </p:spPr>
        <p:txBody>
          <a:bodyPr anchor="ctr">
            <a:noAutofit/>
          </a:bodyPr>
          <a:lstStyle/>
          <a:p>
            <a:pPr marL="0" indent="0" fontAlgn="base">
              <a:buNone/>
            </a:pPr>
            <a:r>
              <a:rPr lang="pl-PL" dirty="0"/>
              <a:t>Nano 2 </a:t>
            </a:r>
            <a:r>
              <a:rPr lang="pl-PL" dirty="0" err="1"/>
              <a:t>Ralay</a:t>
            </a:r>
            <a:r>
              <a:rPr lang="pl-PL" dirty="0"/>
              <a:t> </a:t>
            </a:r>
            <a:r>
              <a:rPr lang="pl-PL" dirty="0" err="1"/>
              <a:t>Tree</a:t>
            </a:r>
            <a:r>
              <a:rPr lang="pl-PL" dirty="0"/>
              <a:t> łączy się z </a:t>
            </a:r>
            <a:r>
              <a:rPr lang="pl-PL" dirty="0" err="1"/>
              <a:t>Miniserverem</a:t>
            </a:r>
            <a:r>
              <a:rPr lang="pl-PL" dirty="0"/>
              <a:t> za pomocą </a:t>
            </a:r>
            <a:r>
              <a:rPr lang="pl-PL" dirty="0" err="1"/>
              <a:t>Loxone</a:t>
            </a:r>
            <a:r>
              <a:rPr lang="pl-PL" dirty="0"/>
              <a:t> </a:t>
            </a:r>
            <a:r>
              <a:rPr lang="pl-PL" dirty="0" err="1"/>
              <a:t>Tree</a:t>
            </a:r>
            <a:r>
              <a:rPr lang="pl-PL" dirty="0"/>
              <a:t> umożliwiając sterowanie urządzeń sygnałem binarnym.</a:t>
            </a:r>
          </a:p>
          <a:p>
            <a:pPr marL="0" indent="0" fontAlgn="base">
              <a:buNone/>
            </a:pPr>
            <a:r>
              <a:rPr lang="pl-PL" dirty="0"/>
              <a:t>Rozszerzenie posiada dwa przekaźniki ze stykami NO separowanymi od zasilania, ale ze wspólnym pojedynczym potencjałem. Urządzenie jest bardzo kompaktowe co umożliwia instalacje wewnątrz innych urządzeń lub w puszcze instalacyjnej. Możemy sterować proste urządzenia odbiorcze, lub przekazać informacje do urządzeń nie posiadających złączy komunikacyjnych. Urządzenie mierzy też przepływ prądu, co umożliwia dodatkowe wykorzystanie np. do żaluzji. Pomiar prądu pozwoli na określenie pozycji końcowych a także przeciążenia.</a:t>
            </a:r>
          </a:p>
        </p:txBody>
      </p:sp>
      <p:pic>
        <p:nvPicPr>
          <p:cNvPr id="8" name="Obraz 7">
            <a:extLst>
              <a:ext uri="{FF2B5EF4-FFF2-40B4-BE49-F238E27FC236}">
                <a16:creationId xmlns:a16="http://schemas.microsoft.com/office/drawing/2014/main" id="{FE0EBB41-5A5B-1B54-06AD-DD575FFD2DBF}"/>
              </a:ext>
            </a:extLst>
          </p:cNvPr>
          <p:cNvPicPr>
            <a:picLocks noChangeAspect="1"/>
          </p:cNvPicPr>
          <p:nvPr/>
        </p:nvPicPr>
        <p:blipFill>
          <a:blip r:embed="rId3"/>
          <a:srcRect l="31895" r="31979" b="18216"/>
          <a:stretch>
            <a:fillRect/>
          </a:stretch>
        </p:blipFill>
        <p:spPr>
          <a:xfrm>
            <a:off x="9439171" y="1926185"/>
            <a:ext cx="2752825" cy="4154631"/>
          </a:xfrm>
          <a:prstGeom prst="rect">
            <a:avLst/>
          </a:prstGeom>
        </p:spPr>
      </p:pic>
    </p:spTree>
    <p:extLst>
      <p:ext uri="{BB962C8B-B14F-4D97-AF65-F5344CB8AC3E}">
        <p14:creationId xmlns:p14="http://schemas.microsoft.com/office/powerpoint/2010/main" val="2551411611"/>
      </p:ext>
    </p:extLst>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9CD1E83-43B9-37FA-3E50-EBB7377698A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A2F10A9-3D16-F7D1-E1AF-0E6516C4AA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BA910A1-3B29-726C-41A9-93A61EE3F9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0D145C2-84A8-C565-142F-EC22F069EF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7E78CDE-AF10-2C18-3871-F239E1E71D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AC927DF-EFBE-1F3B-F562-36EB7C2667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511C4ACF-AD78-0BB8-00BB-0C5744D115F9}"/>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23A88369-2B39-571B-0BC3-74C8861E5F8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a:p>
            <a:pPr>
              <a:defRPr/>
            </a:pPr>
            <a:r>
              <a:rPr lang="pl-PL" sz="3600" dirty="0" err="1">
                <a:solidFill>
                  <a:srgbClr val="FFFFFF"/>
                </a:solidFill>
                <a:latin typeface="Aptos Display" panose="02110004020202020204"/>
              </a:rPr>
              <a:t>Belimo</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Tree</a:t>
            </a:r>
            <a:endParaRPr lang="pl-PL" sz="3600" dirty="0">
              <a:solidFill>
                <a:srgbClr val="FFFFFF"/>
              </a:solidFill>
              <a:latin typeface="Aptos Display" panose="02110004020202020204"/>
            </a:endParaRPr>
          </a:p>
        </p:txBody>
      </p:sp>
      <p:sp>
        <p:nvSpPr>
          <p:cNvPr id="7" name="Rectangle 2">
            <a:extLst>
              <a:ext uri="{FF2B5EF4-FFF2-40B4-BE49-F238E27FC236}">
                <a16:creationId xmlns:a16="http://schemas.microsoft.com/office/drawing/2014/main" id="{E8663A04-134B-141A-9B9C-35FCB27A22E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B1B7F48C-FC3A-CB9D-68E2-967B7FA0E414}"/>
              </a:ext>
            </a:extLst>
          </p:cNvPr>
          <p:cNvSpPr>
            <a:spLocks noGrp="1"/>
          </p:cNvSpPr>
          <p:nvPr>
            <p:ph idx="4294967295"/>
          </p:nvPr>
        </p:nvSpPr>
        <p:spPr>
          <a:xfrm>
            <a:off x="152400" y="1771048"/>
            <a:ext cx="9366985" cy="4937759"/>
          </a:xfrm>
          <a:prstGeom prst="rect">
            <a:avLst/>
          </a:prstGeom>
        </p:spPr>
        <p:txBody>
          <a:bodyPr anchor="ctr">
            <a:noAutofit/>
          </a:bodyPr>
          <a:lstStyle/>
          <a:p>
            <a:pPr marL="0" indent="0" fontAlgn="base">
              <a:buNone/>
            </a:pPr>
            <a:r>
              <a:rPr lang="pl-PL" dirty="0" err="1"/>
              <a:t>Belimo</a:t>
            </a:r>
            <a:r>
              <a:rPr lang="pl-PL" dirty="0"/>
              <a:t> </a:t>
            </a:r>
            <a:r>
              <a:rPr lang="pl-PL" dirty="0" err="1"/>
              <a:t>Tree</a:t>
            </a:r>
            <a:r>
              <a:rPr lang="pl-PL" dirty="0"/>
              <a:t> łączy się z </a:t>
            </a:r>
            <a:r>
              <a:rPr lang="pl-PL" dirty="0" err="1"/>
              <a:t>Miniserverem</a:t>
            </a:r>
            <a:r>
              <a:rPr lang="pl-PL" dirty="0"/>
              <a:t> za pomocą </a:t>
            </a:r>
            <a:r>
              <a:rPr lang="pl-PL" dirty="0" err="1"/>
              <a:t>Loxone</a:t>
            </a:r>
            <a:r>
              <a:rPr lang="pl-PL" dirty="0"/>
              <a:t> </a:t>
            </a:r>
            <a:r>
              <a:rPr lang="pl-PL" dirty="0" err="1"/>
              <a:t>Tree</a:t>
            </a:r>
            <a:r>
              <a:rPr lang="pl-PL" dirty="0"/>
              <a:t> umożliwiając sterowanie siłowników marki </a:t>
            </a:r>
            <a:r>
              <a:rPr lang="pl-PL" dirty="0" err="1"/>
              <a:t>Belimo</a:t>
            </a:r>
            <a:r>
              <a:rPr lang="pl-PL" dirty="0"/>
              <a:t>.</a:t>
            </a:r>
          </a:p>
          <a:p>
            <a:pPr marL="0" indent="0" fontAlgn="base">
              <a:buNone/>
            </a:pPr>
            <a:r>
              <a:rPr lang="pl-PL" dirty="0" err="1"/>
              <a:t>Belimo</a:t>
            </a:r>
            <a:r>
              <a:rPr lang="pl-PL" dirty="0"/>
              <a:t> jest producentem urządzeń HVAC. Urządzenia korzystają z magistrali MP-Bus.</a:t>
            </a:r>
          </a:p>
          <a:p>
            <a:pPr marL="0" indent="0" fontAlgn="base">
              <a:buNone/>
            </a:pPr>
            <a:r>
              <a:rPr lang="pl-PL" dirty="0"/>
              <a:t>Rozszerzenie pozwala na podłączenie do 16 urządzeń </a:t>
            </a:r>
            <a:r>
              <a:rPr lang="pl-PL" dirty="0" err="1"/>
              <a:t>Belimo</a:t>
            </a:r>
            <a:r>
              <a:rPr lang="pl-PL" dirty="0"/>
              <a:t> do BMS</a:t>
            </a:r>
          </a:p>
        </p:txBody>
      </p:sp>
      <p:pic>
        <p:nvPicPr>
          <p:cNvPr id="5" name="Obraz 4">
            <a:extLst>
              <a:ext uri="{FF2B5EF4-FFF2-40B4-BE49-F238E27FC236}">
                <a16:creationId xmlns:a16="http://schemas.microsoft.com/office/drawing/2014/main" id="{63C521E0-0CF3-7FDF-C1B7-0F2B20C8D473}"/>
              </a:ext>
            </a:extLst>
          </p:cNvPr>
          <p:cNvPicPr>
            <a:picLocks noChangeAspect="1"/>
          </p:cNvPicPr>
          <p:nvPr/>
        </p:nvPicPr>
        <p:blipFill>
          <a:blip r:embed="rId3"/>
          <a:srcRect l="31768" t="17231" r="31979" b="18026"/>
          <a:stretch>
            <a:fillRect/>
          </a:stretch>
        </p:blipFill>
        <p:spPr>
          <a:xfrm>
            <a:off x="9384633" y="1621855"/>
            <a:ext cx="2762450" cy="3288907"/>
          </a:xfrm>
          <a:prstGeom prst="rect">
            <a:avLst/>
          </a:prstGeom>
        </p:spPr>
      </p:pic>
    </p:spTree>
    <p:extLst>
      <p:ext uri="{BB962C8B-B14F-4D97-AF65-F5344CB8AC3E}">
        <p14:creationId xmlns:p14="http://schemas.microsoft.com/office/powerpoint/2010/main" val="3560537572"/>
      </p:ext>
    </p:extLst>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5E969E-DD76-86B4-90DB-2DF84B960F7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BAB4D98-E66E-69FC-941D-A2883454CA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491FF844-9529-3F92-328F-B36D9BB746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0C5BE0AB-14A2-79D5-301E-B472DE5E5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C22ECAA-26E5-7DAC-7F59-D689AE1D33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5608C64-85A5-C3F7-6CD7-277568C74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80F30930-2D60-FE2A-2B2B-ADD5E7E878B3}"/>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F8EA9F22-F98E-2AE8-24B5-856D6E727C4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a:p>
            <a:pPr>
              <a:defRPr/>
            </a:pPr>
            <a:r>
              <a:rPr lang="pl-PL" sz="3600" dirty="0">
                <a:solidFill>
                  <a:srgbClr val="FFFFFF"/>
                </a:solidFill>
                <a:latin typeface="Aptos Display" panose="02110004020202020204"/>
              </a:rPr>
              <a:t>Nano Motor Controller </a:t>
            </a:r>
            <a:r>
              <a:rPr lang="pl-PL" sz="3600" dirty="0" err="1">
                <a:solidFill>
                  <a:srgbClr val="FFFFFF"/>
                </a:solidFill>
                <a:latin typeface="Aptos Display" panose="02110004020202020204"/>
              </a:rPr>
              <a:t>Tree</a:t>
            </a:r>
            <a:endParaRPr lang="pl-PL" sz="3600" dirty="0">
              <a:solidFill>
                <a:srgbClr val="FFFFFF"/>
              </a:solidFill>
              <a:latin typeface="Aptos Display" panose="02110004020202020204"/>
            </a:endParaRPr>
          </a:p>
        </p:txBody>
      </p:sp>
      <p:sp>
        <p:nvSpPr>
          <p:cNvPr id="7" name="Rectangle 2">
            <a:extLst>
              <a:ext uri="{FF2B5EF4-FFF2-40B4-BE49-F238E27FC236}">
                <a16:creationId xmlns:a16="http://schemas.microsoft.com/office/drawing/2014/main" id="{869FC75F-EC4C-BC7A-233D-14F78BB9BFE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8DE87874-9434-D4FD-B4DA-FC27DC324C2A}"/>
              </a:ext>
            </a:extLst>
          </p:cNvPr>
          <p:cNvSpPr>
            <a:spLocks noGrp="1"/>
          </p:cNvSpPr>
          <p:nvPr>
            <p:ph idx="4294967295"/>
          </p:nvPr>
        </p:nvSpPr>
        <p:spPr>
          <a:xfrm>
            <a:off x="152400" y="1771048"/>
            <a:ext cx="9366985" cy="4937759"/>
          </a:xfrm>
          <a:prstGeom prst="rect">
            <a:avLst/>
          </a:prstGeom>
        </p:spPr>
        <p:txBody>
          <a:bodyPr anchor="ctr">
            <a:noAutofit/>
          </a:bodyPr>
          <a:lstStyle/>
          <a:p>
            <a:pPr marL="0" indent="0" fontAlgn="base">
              <a:buNone/>
            </a:pPr>
            <a:r>
              <a:rPr lang="pl-PL" dirty="0"/>
              <a:t>Nano Motor Controller </a:t>
            </a:r>
            <a:r>
              <a:rPr lang="pl-PL" dirty="0" err="1"/>
              <a:t>Tree</a:t>
            </a:r>
            <a:r>
              <a:rPr lang="pl-PL" dirty="0"/>
              <a:t> łączy się z </a:t>
            </a:r>
            <a:r>
              <a:rPr lang="pl-PL" dirty="0" err="1"/>
              <a:t>Miniserverem</a:t>
            </a:r>
            <a:r>
              <a:rPr lang="pl-PL" dirty="0"/>
              <a:t> za pomocą </a:t>
            </a:r>
            <a:r>
              <a:rPr lang="pl-PL" dirty="0" err="1"/>
              <a:t>Loxone</a:t>
            </a:r>
            <a:r>
              <a:rPr lang="pl-PL" dirty="0"/>
              <a:t> </a:t>
            </a:r>
            <a:r>
              <a:rPr lang="pl-PL" dirty="0" err="1"/>
              <a:t>Tree</a:t>
            </a:r>
            <a:r>
              <a:rPr lang="pl-PL" dirty="0"/>
              <a:t> umożliwiając sterowanie silnikami prądu stałego lub oświetleniem LED.</a:t>
            </a:r>
          </a:p>
          <a:p>
            <a:pPr marL="0" indent="0" fontAlgn="base">
              <a:buNone/>
            </a:pPr>
            <a:r>
              <a:rPr lang="pl-PL" dirty="0"/>
              <a:t>Może sterować jednym silnikiem DC dwukierunkowo, lub dwoma silnikami w jednym kierunku. Znamionowe obciążenie wyjścia to 2,1A, 5A (</a:t>
            </a:r>
            <a:r>
              <a:rPr lang="pl-PL" dirty="0" err="1"/>
              <a:t>peak</a:t>
            </a:r>
            <a:r>
              <a:rPr lang="pl-PL" dirty="0"/>
              <a:t> &lt;30s).</a:t>
            </a:r>
          </a:p>
          <a:p>
            <a:pPr marL="0" indent="0" fontAlgn="base">
              <a:buNone/>
            </a:pPr>
            <a:r>
              <a:rPr lang="pl-PL" dirty="0"/>
              <a:t>Zastosowanie tego urządzenia pozwoli na integracje podzespołów automatyki budynkowej nie posiadających własnych sterowników. Mogą to być zawory regulacyjne, siłowniki napędowe, itp..</a:t>
            </a:r>
          </a:p>
        </p:txBody>
      </p:sp>
      <p:pic>
        <p:nvPicPr>
          <p:cNvPr id="5" name="Obraz 4">
            <a:extLst>
              <a:ext uri="{FF2B5EF4-FFF2-40B4-BE49-F238E27FC236}">
                <a16:creationId xmlns:a16="http://schemas.microsoft.com/office/drawing/2014/main" id="{921102DD-FA8E-1CE7-DF77-ACA6A7859D91}"/>
              </a:ext>
            </a:extLst>
          </p:cNvPr>
          <p:cNvPicPr>
            <a:picLocks noChangeAspect="1"/>
          </p:cNvPicPr>
          <p:nvPr/>
        </p:nvPicPr>
        <p:blipFill>
          <a:blip r:embed="rId3"/>
          <a:srcRect l="31768" t="17231" r="31979" b="18026"/>
          <a:stretch>
            <a:fillRect/>
          </a:stretch>
        </p:blipFill>
        <p:spPr>
          <a:xfrm>
            <a:off x="9384633" y="1621855"/>
            <a:ext cx="2762450" cy="3288907"/>
          </a:xfrm>
          <a:prstGeom prst="rect">
            <a:avLst/>
          </a:prstGeom>
        </p:spPr>
      </p:pic>
    </p:spTree>
    <p:extLst>
      <p:ext uri="{BB962C8B-B14F-4D97-AF65-F5344CB8AC3E}">
        <p14:creationId xmlns:p14="http://schemas.microsoft.com/office/powerpoint/2010/main" val="1342971000"/>
      </p:ext>
    </p:extLst>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A02059-330A-FA01-85F5-470C691B228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EEABC07-E350-8EDB-631B-7BCB48D8A7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3C78E9D-1ADE-3058-1378-5873E7AE6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02668AB5-2ACE-62B3-8F85-C618E4D78E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21EEDED-DC85-2BBC-217E-2D485C5C5F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CC16612-D57B-5454-26CB-DF5E6A1697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5F36AB3-519F-A0BA-AC50-6452AD030E7C}"/>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B8FA9387-8640-8443-BA47-5ABBC8039C3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a:p>
            <a:pPr>
              <a:defRPr/>
            </a:pPr>
            <a:r>
              <a:rPr lang="pl-PL" sz="3600" dirty="0">
                <a:solidFill>
                  <a:srgbClr val="FFFFFF"/>
                </a:solidFill>
                <a:latin typeface="Aptos Display" panose="02110004020202020204"/>
              </a:rPr>
              <a:t>Spot LED RGBW </a:t>
            </a:r>
            <a:r>
              <a:rPr lang="pl-PL" sz="3600" dirty="0" err="1">
                <a:solidFill>
                  <a:srgbClr val="FFFFFF"/>
                </a:solidFill>
                <a:latin typeface="Aptos Display" panose="02110004020202020204"/>
              </a:rPr>
              <a:t>Tree</a:t>
            </a:r>
            <a:endParaRPr lang="pl-PL" sz="3600" dirty="0">
              <a:solidFill>
                <a:srgbClr val="FFFFFF"/>
              </a:solidFill>
              <a:latin typeface="Aptos Display" panose="02110004020202020204"/>
            </a:endParaRPr>
          </a:p>
        </p:txBody>
      </p:sp>
      <p:sp>
        <p:nvSpPr>
          <p:cNvPr id="7" name="Rectangle 2">
            <a:extLst>
              <a:ext uri="{FF2B5EF4-FFF2-40B4-BE49-F238E27FC236}">
                <a16:creationId xmlns:a16="http://schemas.microsoft.com/office/drawing/2014/main" id="{91690E9C-60C1-C49B-B457-47DA09B9AD3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0A176A9C-F466-F6AA-FBAD-4C42A855A3B6}"/>
              </a:ext>
            </a:extLst>
          </p:cNvPr>
          <p:cNvSpPr>
            <a:spLocks noGrp="1"/>
          </p:cNvSpPr>
          <p:nvPr>
            <p:ph idx="4294967295"/>
          </p:nvPr>
        </p:nvSpPr>
        <p:spPr>
          <a:xfrm>
            <a:off x="152400" y="1771048"/>
            <a:ext cx="8924587" cy="4937759"/>
          </a:xfrm>
          <a:prstGeom prst="rect">
            <a:avLst/>
          </a:prstGeom>
        </p:spPr>
        <p:txBody>
          <a:bodyPr anchor="ctr">
            <a:noAutofit/>
          </a:bodyPr>
          <a:lstStyle/>
          <a:p>
            <a:pPr marL="0" indent="0" fontAlgn="base">
              <a:buNone/>
            </a:pPr>
            <a:r>
              <a:rPr lang="pl-PL" dirty="0"/>
              <a:t>Spot LED RGBW </a:t>
            </a:r>
            <a:r>
              <a:rPr lang="pl-PL" dirty="0" err="1"/>
              <a:t>Tree</a:t>
            </a:r>
            <a:r>
              <a:rPr lang="pl-PL" dirty="0"/>
              <a:t> łączy się z </a:t>
            </a:r>
            <a:r>
              <a:rPr lang="pl-PL" dirty="0" err="1"/>
              <a:t>Miniserverem</a:t>
            </a:r>
            <a:r>
              <a:rPr lang="pl-PL" dirty="0"/>
              <a:t> za pomocą </a:t>
            </a:r>
            <a:r>
              <a:rPr lang="pl-PL" dirty="0" err="1"/>
              <a:t>Loxone</a:t>
            </a:r>
            <a:r>
              <a:rPr lang="pl-PL" dirty="0"/>
              <a:t> </a:t>
            </a:r>
            <a:r>
              <a:rPr lang="pl-PL" dirty="0" err="1"/>
              <a:t>Tree</a:t>
            </a:r>
            <a:r>
              <a:rPr lang="pl-PL" dirty="0"/>
              <a:t>. Zasilany jest napięciem 24VDC.</a:t>
            </a:r>
          </a:p>
          <a:p>
            <a:pPr marL="0" indent="0" fontAlgn="base">
              <a:buNone/>
            </a:pPr>
            <a:r>
              <a:rPr lang="pl-PL" dirty="0"/>
              <a:t>Spot posiada pełną paletę barw RGB oraz dodatkowo diody dla koloru ciepłego białego. Za pomocą BMS kontrolowany jest zarówno strumień świetlny jak i kolor światła. Ustawienia mogą być zależne od wielu czynników typu: scena świetlna, nasłonecznienie, alarmy itp.</a:t>
            </a:r>
          </a:p>
          <a:p>
            <a:pPr marL="0" indent="0" fontAlgn="base">
              <a:buNone/>
            </a:pPr>
            <a:r>
              <a:rPr lang="pl-PL" dirty="0"/>
              <a:t>Spot występuje w różnych kolorach obudowy. Występują też wersje natynkowe</a:t>
            </a:r>
          </a:p>
        </p:txBody>
      </p:sp>
      <p:pic>
        <p:nvPicPr>
          <p:cNvPr id="8" name="Obraz 7">
            <a:extLst>
              <a:ext uri="{FF2B5EF4-FFF2-40B4-BE49-F238E27FC236}">
                <a16:creationId xmlns:a16="http://schemas.microsoft.com/office/drawing/2014/main" id="{A427526D-9101-D2C3-DFDA-77957320D55F}"/>
              </a:ext>
            </a:extLst>
          </p:cNvPr>
          <p:cNvPicPr>
            <a:picLocks noChangeAspect="1"/>
          </p:cNvPicPr>
          <p:nvPr/>
        </p:nvPicPr>
        <p:blipFill>
          <a:blip r:embed="rId3"/>
          <a:srcRect l="29747" r="29584"/>
          <a:stretch>
            <a:fillRect/>
          </a:stretch>
        </p:blipFill>
        <p:spPr>
          <a:xfrm>
            <a:off x="9076987" y="1699927"/>
            <a:ext cx="3098967" cy="5080000"/>
          </a:xfrm>
          <a:prstGeom prst="rect">
            <a:avLst/>
          </a:prstGeom>
        </p:spPr>
      </p:pic>
    </p:spTree>
    <p:extLst>
      <p:ext uri="{BB962C8B-B14F-4D97-AF65-F5344CB8AC3E}">
        <p14:creationId xmlns:p14="http://schemas.microsoft.com/office/powerpoint/2010/main" val="3462601746"/>
      </p:ext>
    </p:extLst>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122AF5C-89AB-3813-594A-BAAE3D34001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5D414B1-8CCE-539A-004A-C49CAD4388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047A49C7-D68F-0054-FD5E-F08ADF910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4DE1A7A-8021-6FDD-E7B6-8BDD7FF8A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5033C5B-212E-4F87-7831-84F67A9A6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F0D0272-C3DD-D42F-882C-B9615745C3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A8A63955-8A10-BC70-AE95-834B09868B89}"/>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868315AE-7DBB-3F77-8E80-BB471F65478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a:p>
            <a:pPr>
              <a:defRPr/>
            </a:pPr>
            <a:r>
              <a:rPr lang="pl-PL" sz="3600" dirty="0">
                <a:solidFill>
                  <a:srgbClr val="FFFFFF"/>
                </a:solidFill>
                <a:latin typeface="Aptos Display" panose="02110004020202020204"/>
              </a:rPr>
              <a:t>Oprawa sufitowa LED RGBW </a:t>
            </a:r>
            <a:r>
              <a:rPr lang="pl-PL" sz="3600" dirty="0" err="1">
                <a:solidFill>
                  <a:srgbClr val="FFFFFF"/>
                </a:solidFill>
                <a:latin typeface="Aptos Display" panose="02110004020202020204"/>
              </a:rPr>
              <a:t>Tree</a:t>
            </a:r>
            <a:endParaRPr lang="pl-PL" sz="3600" dirty="0">
              <a:solidFill>
                <a:srgbClr val="FFFFFF"/>
              </a:solidFill>
              <a:latin typeface="Aptos Display" panose="02110004020202020204"/>
            </a:endParaRPr>
          </a:p>
        </p:txBody>
      </p:sp>
      <p:sp>
        <p:nvSpPr>
          <p:cNvPr id="7" name="Rectangle 2">
            <a:extLst>
              <a:ext uri="{FF2B5EF4-FFF2-40B4-BE49-F238E27FC236}">
                <a16:creationId xmlns:a16="http://schemas.microsoft.com/office/drawing/2014/main" id="{A7C93A4E-0138-8358-1FAD-BE91781A4B8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2226C337-C252-2D57-84FF-A2B00C97CA1D}"/>
              </a:ext>
            </a:extLst>
          </p:cNvPr>
          <p:cNvSpPr>
            <a:spLocks noGrp="1"/>
          </p:cNvSpPr>
          <p:nvPr>
            <p:ph idx="4294967295"/>
          </p:nvPr>
        </p:nvSpPr>
        <p:spPr>
          <a:xfrm>
            <a:off x="152400" y="1771048"/>
            <a:ext cx="8645091" cy="4937759"/>
          </a:xfrm>
          <a:prstGeom prst="rect">
            <a:avLst/>
          </a:prstGeom>
        </p:spPr>
        <p:txBody>
          <a:bodyPr anchor="ctr">
            <a:noAutofit/>
          </a:bodyPr>
          <a:lstStyle/>
          <a:p>
            <a:pPr marL="0" indent="0" fontAlgn="base">
              <a:buNone/>
            </a:pPr>
            <a:r>
              <a:rPr lang="pl-PL" dirty="0"/>
              <a:t>Oprawa sufitowa LED RGBW </a:t>
            </a:r>
            <a:r>
              <a:rPr lang="pl-PL" dirty="0" err="1"/>
              <a:t>Tree</a:t>
            </a:r>
            <a:r>
              <a:rPr lang="pl-PL" dirty="0"/>
              <a:t> łączy się z </a:t>
            </a:r>
            <a:r>
              <a:rPr lang="pl-PL" dirty="0" err="1"/>
              <a:t>Miniserverem</a:t>
            </a:r>
            <a:r>
              <a:rPr lang="pl-PL" dirty="0"/>
              <a:t> za pomocą </a:t>
            </a:r>
            <a:r>
              <a:rPr lang="pl-PL" dirty="0" err="1"/>
              <a:t>Loxone</a:t>
            </a:r>
            <a:r>
              <a:rPr lang="pl-PL" dirty="0"/>
              <a:t> </a:t>
            </a:r>
            <a:r>
              <a:rPr lang="pl-PL" dirty="0" err="1"/>
              <a:t>Tree</a:t>
            </a:r>
            <a:r>
              <a:rPr lang="pl-PL" dirty="0"/>
              <a:t>. Zasilana jest napięciem 24VDC.</a:t>
            </a:r>
          </a:p>
          <a:p>
            <a:pPr marL="0" indent="0" fontAlgn="base">
              <a:buNone/>
            </a:pPr>
            <a:r>
              <a:rPr lang="pl-PL" dirty="0"/>
              <a:t>Oprawa posiada pełną paletę barw RGB oraz dodatkowo diody dla koloru ciepłego białego. Za pomocą BMS kontrolowany jest zarówno strumień świetlny jak i kolor światła. Ustawienia mogą być zależne od wielu czynników typu: scena świetlna, nasłonecznienie, alarmy itp.. Oprawa występuje w różnych kolorach obudowy.</a:t>
            </a:r>
          </a:p>
          <a:p>
            <a:pPr marL="0" indent="0" fontAlgn="base">
              <a:buNone/>
            </a:pPr>
            <a:r>
              <a:rPr lang="pl-PL" dirty="0"/>
              <a:t>Oprawa dodatkowo wyposażona jest w czujnik ruchu oraz sensor jasności dla efektywniejszej i łatwiejszej integracji BMS.</a:t>
            </a:r>
          </a:p>
        </p:txBody>
      </p:sp>
      <p:pic>
        <p:nvPicPr>
          <p:cNvPr id="5" name="Obraz 4">
            <a:extLst>
              <a:ext uri="{FF2B5EF4-FFF2-40B4-BE49-F238E27FC236}">
                <a16:creationId xmlns:a16="http://schemas.microsoft.com/office/drawing/2014/main" id="{3E13C184-4EE8-7EFE-19C8-0E83391F0A2D}"/>
              </a:ext>
            </a:extLst>
          </p:cNvPr>
          <p:cNvPicPr>
            <a:picLocks noChangeAspect="1"/>
          </p:cNvPicPr>
          <p:nvPr/>
        </p:nvPicPr>
        <p:blipFill>
          <a:blip r:embed="rId3"/>
          <a:srcRect l="28231" r="28172"/>
          <a:stretch>
            <a:fillRect/>
          </a:stretch>
        </p:blipFill>
        <p:spPr>
          <a:xfrm>
            <a:off x="8869979" y="1621855"/>
            <a:ext cx="3322017" cy="5080000"/>
          </a:xfrm>
          <a:prstGeom prst="rect">
            <a:avLst/>
          </a:prstGeom>
        </p:spPr>
      </p:pic>
    </p:spTree>
    <p:extLst>
      <p:ext uri="{BB962C8B-B14F-4D97-AF65-F5344CB8AC3E}">
        <p14:creationId xmlns:p14="http://schemas.microsoft.com/office/powerpoint/2010/main" val="1093845161"/>
      </p:ext>
    </p:extLst>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85E11C-BEE1-6A50-E27E-3818020340A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187183D-1440-4944-EC7C-C32B3D8FB9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6121E9A-55C2-A02A-30EC-F2C9668FD2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ADBFA29-93DA-2A84-9B29-E25377EB05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EADAC4E-3FA1-B51E-534F-9435FF6DB7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36CEB8B-D525-9D51-1F14-5F12D01B2C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336ACD8-0821-D409-9CBF-C5D61B774972}"/>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C5BAB1AC-9AB2-E17E-8684-ADCC22686F5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a:p>
            <a:pPr>
              <a:defRPr/>
            </a:pPr>
            <a:r>
              <a:rPr lang="pl-PL" sz="3600" dirty="0">
                <a:solidFill>
                  <a:srgbClr val="FFFFFF"/>
                </a:solidFill>
                <a:latin typeface="Aptos Display" panose="02110004020202020204"/>
              </a:rPr>
              <a:t>LED </a:t>
            </a:r>
            <a:r>
              <a:rPr lang="pl-PL" sz="3600" dirty="0" err="1">
                <a:solidFill>
                  <a:srgbClr val="FFFFFF"/>
                </a:solidFill>
                <a:latin typeface="Aptos Display" panose="02110004020202020204"/>
              </a:rPr>
              <a:t>Pendulum</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Slim</a:t>
            </a:r>
            <a:r>
              <a:rPr lang="pl-PL" sz="3600" dirty="0">
                <a:solidFill>
                  <a:srgbClr val="FFFFFF"/>
                </a:solidFill>
                <a:latin typeface="Aptos Display" panose="02110004020202020204"/>
              </a:rPr>
              <a:t> RGBW </a:t>
            </a:r>
            <a:r>
              <a:rPr lang="pl-PL" sz="3600" dirty="0" err="1">
                <a:solidFill>
                  <a:srgbClr val="FFFFFF"/>
                </a:solidFill>
                <a:latin typeface="Aptos Display" panose="02110004020202020204"/>
              </a:rPr>
              <a:t>Tree</a:t>
            </a:r>
            <a:endParaRPr lang="pl-PL" sz="3600" dirty="0">
              <a:solidFill>
                <a:srgbClr val="FFFFFF"/>
              </a:solidFill>
              <a:latin typeface="Aptos Display" panose="02110004020202020204"/>
            </a:endParaRPr>
          </a:p>
        </p:txBody>
      </p:sp>
      <p:sp>
        <p:nvSpPr>
          <p:cNvPr id="7" name="Rectangle 2">
            <a:extLst>
              <a:ext uri="{FF2B5EF4-FFF2-40B4-BE49-F238E27FC236}">
                <a16:creationId xmlns:a16="http://schemas.microsoft.com/office/drawing/2014/main" id="{1B3C59DC-0280-21E5-E165-8C522F4E607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5777A3BA-E007-7E84-EBA8-0942227EF872}"/>
              </a:ext>
            </a:extLst>
          </p:cNvPr>
          <p:cNvSpPr>
            <a:spLocks noGrp="1"/>
          </p:cNvSpPr>
          <p:nvPr>
            <p:ph idx="4294967295"/>
          </p:nvPr>
        </p:nvSpPr>
        <p:spPr>
          <a:xfrm>
            <a:off x="152400" y="1771048"/>
            <a:ext cx="10871200" cy="4937759"/>
          </a:xfrm>
          <a:prstGeom prst="rect">
            <a:avLst/>
          </a:prstGeom>
        </p:spPr>
        <p:txBody>
          <a:bodyPr anchor="ctr">
            <a:noAutofit/>
          </a:bodyPr>
          <a:lstStyle/>
          <a:p>
            <a:pPr marL="0" indent="0" fontAlgn="base">
              <a:buNone/>
            </a:pPr>
            <a:r>
              <a:rPr lang="pl-PL" dirty="0"/>
              <a:t>LED </a:t>
            </a:r>
            <a:r>
              <a:rPr lang="pl-PL" dirty="0" err="1"/>
              <a:t>Pendulum</a:t>
            </a:r>
            <a:r>
              <a:rPr lang="pl-PL" dirty="0"/>
              <a:t> </a:t>
            </a:r>
            <a:r>
              <a:rPr lang="pl-PL" dirty="0" err="1"/>
              <a:t>Slim</a:t>
            </a:r>
            <a:r>
              <a:rPr lang="pl-PL" dirty="0"/>
              <a:t> RGBW </a:t>
            </a:r>
            <a:r>
              <a:rPr lang="pl-PL" dirty="0" err="1"/>
              <a:t>Tree</a:t>
            </a:r>
            <a:r>
              <a:rPr lang="pl-PL" dirty="0"/>
              <a:t> łączy się z </a:t>
            </a:r>
            <a:r>
              <a:rPr lang="pl-PL" dirty="0" err="1"/>
              <a:t>Miniserverem</a:t>
            </a:r>
            <a:r>
              <a:rPr lang="pl-PL" dirty="0"/>
              <a:t> za pomocą </a:t>
            </a:r>
            <a:r>
              <a:rPr lang="pl-PL" dirty="0" err="1"/>
              <a:t>Loxone</a:t>
            </a:r>
            <a:r>
              <a:rPr lang="pl-PL" dirty="0"/>
              <a:t> </a:t>
            </a:r>
            <a:r>
              <a:rPr lang="pl-PL" dirty="0" err="1"/>
              <a:t>Tree</a:t>
            </a:r>
            <a:r>
              <a:rPr lang="pl-PL" dirty="0"/>
              <a:t>. Zasilana jest napięciem 24VDC.</a:t>
            </a:r>
          </a:p>
          <a:p>
            <a:pPr marL="0" indent="0" fontAlgn="base">
              <a:buNone/>
            </a:pPr>
            <a:r>
              <a:rPr lang="pl-PL" dirty="0"/>
              <a:t>Oprawa posiada pełną paletę barw RGB oraz dodatkowo diody dla koloru ciepłego białego. Za pomocą BMS kontrolowany jest zarówno strumień świetlny jak i kolor światła. Ustawienia mogą być zależne od wielu czynników typu: scena świetlna, nasłonecznienie, alarmy itp.. Oprawa występuje w różnych kolorach obudowy.</a:t>
            </a:r>
          </a:p>
        </p:txBody>
      </p:sp>
      <p:pic>
        <p:nvPicPr>
          <p:cNvPr id="8" name="Obraz 7">
            <a:extLst>
              <a:ext uri="{FF2B5EF4-FFF2-40B4-BE49-F238E27FC236}">
                <a16:creationId xmlns:a16="http://schemas.microsoft.com/office/drawing/2014/main" id="{10172E4B-9323-1398-C900-81AE8C34513B}"/>
              </a:ext>
            </a:extLst>
          </p:cNvPr>
          <p:cNvPicPr>
            <a:picLocks noChangeAspect="1"/>
          </p:cNvPicPr>
          <p:nvPr/>
        </p:nvPicPr>
        <p:blipFill>
          <a:blip r:embed="rId3"/>
          <a:srcRect l="42111" r="41555"/>
          <a:stretch>
            <a:fillRect/>
          </a:stretch>
        </p:blipFill>
        <p:spPr>
          <a:xfrm>
            <a:off x="10947396" y="1849636"/>
            <a:ext cx="1244600" cy="5080000"/>
          </a:xfrm>
          <a:prstGeom prst="rect">
            <a:avLst/>
          </a:prstGeom>
        </p:spPr>
      </p:pic>
    </p:spTree>
    <p:extLst>
      <p:ext uri="{BB962C8B-B14F-4D97-AF65-F5344CB8AC3E}">
        <p14:creationId xmlns:p14="http://schemas.microsoft.com/office/powerpoint/2010/main" val="4063902512"/>
      </p:ext>
    </p:extLst>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861838-C8EF-A1FE-406A-390DC4570F8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5C82204-A7AA-FABE-D374-6241361E23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2546499-660C-1595-B3FF-800FF170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4F8B3B0-F128-83B4-A8BB-00AEBBE5A4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63F1107-96DE-2E50-7900-8AB19C2B5D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DD6E549-B9D0-0550-84DA-043ABA7603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7B07E6A2-E6AD-FFC5-2802-EEE49D28B261}"/>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88767CBE-E3DE-D3CF-9721-28B6D4DBF09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a:p>
            <a:pPr>
              <a:defRPr/>
            </a:pPr>
            <a:r>
              <a:rPr lang="pl-PL" sz="3600" dirty="0">
                <a:solidFill>
                  <a:srgbClr val="FFFFFF"/>
                </a:solidFill>
                <a:latin typeface="Aptos Display" panose="02110004020202020204"/>
              </a:rPr>
              <a:t>RGBW 24V Compact </a:t>
            </a:r>
            <a:r>
              <a:rPr lang="pl-PL" sz="3600" dirty="0" err="1">
                <a:solidFill>
                  <a:srgbClr val="FFFFFF"/>
                </a:solidFill>
                <a:latin typeface="Aptos Display" panose="02110004020202020204"/>
              </a:rPr>
              <a:t>Dimmer</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Tree</a:t>
            </a:r>
            <a:endParaRPr lang="pl-PL" sz="3600" dirty="0">
              <a:solidFill>
                <a:srgbClr val="FFFFFF"/>
              </a:solidFill>
              <a:latin typeface="Aptos Display" panose="02110004020202020204"/>
            </a:endParaRPr>
          </a:p>
        </p:txBody>
      </p:sp>
      <p:sp>
        <p:nvSpPr>
          <p:cNvPr id="3" name="Symbol zastępczy zawartości 2">
            <a:extLst>
              <a:ext uri="{FF2B5EF4-FFF2-40B4-BE49-F238E27FC236}">
                <a16:creationId xmlns:a16="http://schemas.microsoft.com/office/drawing/2014/main" id="{EDA02548-3ECC-1591-E0D1-6E1113830D0C}"/>
              </a:ext>
            </a:extLst>
          </p:cNvPr>
          <p:cNvSpPr>
            <a:spLocks noGrp="1"/>
          </p:cNvSpPr>
          <p:nvPr>
            <p:ph idx="4294967295"/>
          </p:nvPr>
        </p:nvSpPr>
        <p:spPr>
          <a:xfrm>
            <a:off x="152400" y="1771048"/>
            <a:ext cx="10871200" cy="4937759"/>
          </a:xfrm>
          <a:prstGeom prst="rect">
            <a:avLst/>
          </a:prstGeom>
        </p:spPr>
        <p:txBody>
          <a:bodyPr anchor="ctr">
            <a:noAutofit/>
          </a:bodyPr>
          <a:lstStyle/>
          <a:p>
            <a:pPr marL="0" indent="0" fontAlgn="base">
              <a:buNone/>
            </a:pPr>
            <a:r>
              <a:rPr lang="pl-PL" dirty="0"/>
              <a:t>RGBW Compact </a:t>
            </a:r>
            <a:r>
              <a:rPr lang="pl-PL" dirty="0" err="1"/>
              <a:t>Dimmer</a:t>
            </a:r>
            <a:r>
              <a:rPr lang="pl-PL" dirty="0"/>
              <a:t> </a:t>
            </a:r>
            <a:r>
              <a:rPr lang="pl-PL" dirty="0" err="1"/>
              <a:t>Tree</a:t>
            </a:r>
            <a:r>
              <a:rPr lang="pl-PL" dirty="0"/>
              <a:t> łączy się z </a:t>
            </a:r>
            <a:r>
              <a:rPr lang="pl-PL" dirty="0" err="1"/>
              <a:t>Miniserverem</a:t>
            </a:r>
            <a:r>
              <a:rPr lang="pl-PL" dirty="0"/>
              <a:t> za pomocą </a:t>
            </a:r>
            <a:r>
              <a:rPr lang="pl-PL" dirty="0" err="1"/>
              <a:t>Loxone</a:t>
            </a:r>
            <a:r>
              <a:rPr lang="pl-PL" dirty="0"/>
              <a:t> </a:t>
            </a:r>
            <a:r>
              <a:rPr lang="pl-PL" dirty="0" err="1"/>
              <a:t>Tree</a:t>
            </a:r>
            <a:r>
              <a:rPr lang="pl-PL" dirty="0"/>
              <a:t>. Posiada on 4 wyjścia PWM do przyciemniania niskonapięciowych źródeł światła. Można wykorzystać go do sterowania oświetleniem RGB, RGBW lub jako osobne kanały do źródeł światła jednobarwnych.</a:t>
            </a:r>
          </a:p>
          <a:p>
            <a:pPr marL="0" indent="0" fontAlgn="base">
              <a:buNone/>
            </a:pPr>
            <a:r>
              <a:rPr lang="pl-PL" dirty="0"/>
              <a:t>Do każdego z kanałów można podłączyć odbiorniki o mocy do 50W (24V) lub 25W (12V).</a:t>
            </a:r>
          </a:p>
          <a:p>
            <a:pPr marL="0" indent="0" fontAlgn="base">
              <a:buNone/>
            </a:pPr>
            <a:r>
              <a:rPr lang="pl-PL" dirty="0"/>
              <a:t>Urządzenie idealnie nadaje się do tworzenia kompozycji świetlnych z użyciem niskonapięciowych źródeł. Odpowiednia kolorystyka może być zależna od czynników takich jak scena świetlna, nasłonecznienie, alarmy itp.</a:t>
            </a:r>
          </a:p>
        </p:txBody>
      </p:sp>
      <p:pic>
        <p:nvPicPr>
          <p:cNvPr id="5" name="Obraz 4">
            <a:extLst>
              <a:ext uri="{FF2B5EF4-FFF2-40B4-BE49-F238E27FC236}">
                <a16:creationId xmlns:a16="http://schemas.microsoft.com/office/drawing/2014/main" id="{03BA3A11-4973-F4AE-7DB6-DBF869F443FF}"/>
              </a:ext>
            </a:extLst>
          </p:cNvPr>
          <p:cNvPicPr>
            <a:picLocks noChangeAspect="1"/>
          </p:cNvPicPr>
          <p:nvPr/>
        </p:nvPicPr>
        <p:blipFill>
          <a:blip r:embed="rId3"/>
          <a:srcRect l="41778" r="41555"/>
          <a:stretch>
            <a:fillRect/>
          </a:stretch>
        </p:blipFill>
        <p:spPr>
          <a:xfrm>
            <a:off x="10871200" y="1771048"/>
            <a:ext cx="1270000" cy="5080000"/>
          </a:xfrm>
          <a:prstGeom prst="rect">
            <a:avLst/>
          </a:prstGeom>
        </p:spPr>
      </p:pic>
    </p:spTree>
    <p:extLst>
      <p:ext uri="{BB962C8B-B14F-4D97-AF65-F5344CB8AC3E}">
        <p14:creationId xmlns:p14="http://schemas.microsoft.com/office/powerpoint/2010/main" val="1137227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C344512-9BD3-F200-B66C-AFD9D8E74A2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6DAEC0E-F631-50A1-5C36-09CF4B872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C977207B-CA55-739B-04D1-69CBFCAB8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70638B0-A37D-ED0B-B225-8F478CA56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A671CAF-FA53-4AC7-B8C8-8204E8511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EE2AAF7-3C2B-7B06-1CA4-A50B9DE5E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BF673D2E-16BE-1A4A-5714-C0BE9948CA19}"/>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882C9259-6235-E643-162A-9D45EB5C7557}"/>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DC-1 - zazwyczaj brak reakcji organizmu,</a:t>
            </a:r>
            <a:br>
              <a:rPr lang="pl-PL" dirty="0"/>
            </a:br>
            <a:r>
              <a:rPr lang="pl-PL" dirty="0"/>
              <a:t>DC-2 - zazwyczaj nie występują szkodliwe skutki patofizjologiczne,</a:t>
            </a:r>
            <a:br>
              <a:rPr lang="pl-PL" dirty="0"/>
            </a:br>
            <a:r>
              <a:rPr lang="pl-PL" dirty="0"/>
              <a:t>DC-3 - zazwyczaj nie występują uszkodzenia organiczne. Prawdopodobieństwo odwracalnych zakłóceń powstawania i przewodzenia impulsów w sercu, wzrastających wraz z natężeniem prądu i czasem ,</a:t>
            </a:r>
            <a:br>
              <a:rPr lang="pl-PL" dirty="0"/>
            </a:br>
            <a:r>
              <a:rPr lang="pl-PL" dirty="0"/>
              <a:t>DC-4 - prawdopodobieństwo wywołania migotania komór serca oraz wzrastające wraz z natężeniem prądu i czasem inne szkodliwe skutki patofizjologiczne, np. ciężkie oparzenia. </a:t>
            </a:r>
          </a:p>
        </p:txBody>
      </p:sp>
      <p:sp>
        <p:nvSpPr>
          <p:cNvPr id="6" name="Tytuł 1">
            <a:extLst>
              <a:ext uri="{FF2B5EF4-FFF2-40B4-BE49-F238E27FC236}">
                <a16:creationId xmlns:a16="http://schemas.microsoft.com/office/drawing/2014/main" id="{0E391DAE-1C18-2820-A1B7-DE786B90915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Skutki przepływu przez ciało człowieka</a:t>
            </a:r>
          </a:p>
        </p:txBody>
      </p:sp>
      <p:sp>
        <p:nvSpPr>
          <p:cNvPr id="7" name="Rectangle 2">
            <a:extLst>
              <a:ext uri="{FF2B5EF4-FFF2-40B4-BE49-F238E27FC236}">
                <a16:creationId xmlns:a16="http://schemas.microsoft.com/office/drawing/2014/main" id="{3503F812-FBF3-564B-B6CC-BAC9828911E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8569EEC2-4B6B-1155-857D-373A254275E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4488446"/>
      </p:ext>
    </p:extLst>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360E462-E73F-8FFF-B0D5-4B2A29CB4B1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EFD3160-3B1A-6535-4970-7D23EF8234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325179F0-DC21-CD15-E93B-35333B2655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EF0290B-0132-68F0-E106-80C21FF49D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0F5E2D1-EE8D-B350-4400-9AD6B674A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7B11FDA-A7B6-694E-AF8B-112C22BE99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A3C53EB8-401C-4883-C2C3-DC306FCFECFE}"/>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DCD03DB3-F32A-3995-BADE-CFC6DFCD02C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a:p>
            <a:pPr>
              <a:defRPr/>
            </a:pPr>
            <a:r>
              <a:rPr lang="pl-PL" sz="3600" dirty="0">
                <a:solidFill>
                  <a:srgbClr val="FFFFFF"/>
                </a:solidFill>
                <a:latin typeface="Aptos Display" panose="02110004020202020204"/>
              </a:rPr>
              <a:t>RGBW 24V </a:t>
            </a:r>
            <a:r>
              <a:rPr lang="pl-PL" sz="3600" dirty="0" err="1">
                <a:solidFill>
                  <a:srgbClr val="FFFFFF"/>
                </a:solidFill>
                <a:latin typeface="Aptos Display" panose="02110004020202020204"/>
              </a:rPr>
              <a:t>Dimmer</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Tree</a:t>
            </a:r>
            <a:endParaRPr lang="pl-PL" sz="3600" dirty="0">
              <a:solidFill>
                <a:srgbClr val="FFFFFF"/>
              </a:solidFill>
              <a:latin typeface="Aptos Display" panose="02110004020202020204"/>
            </a:endParaRPr>
          </a:p>
        </p:txBody>
      </p:sp>
      <p:sp>
        <p:nvSpPr>
          <p:cNvPr id="3" name="Symbol zastępczy zawartości 2">
            <a:extLst>
              <a:ext uri="{FF2B5EF4-FFF2-40B4-BE49-F238E27FC236}">
                <a16:creationId xmlns:a16="http://schemas.microsoft.com/office/drawing/2014/main" id="{4081215A-0E5E-1C2B-0693-8A928B06224C}"/>
              </a:ext>
            </a:extLst>
          </p:cNvPr>
          <p:cNvSpPr>
            <a:spLocks noGrp="1"/>
          </p:cNvSpPr>
          <p:nvPr>
            <p:ph idx="4294967295"/>
          </p:nvPr>
        </p:nvSpPr>
        <p:spPr>
          <a:xfrm>
            <a:off x="152400" y="1771048"/>
            <a:ext cx="10871200" cy="4937759"/>
          </a:xfrm>
          <a:prstGeom prst="rect">
            <a:avLst/>
          </a:prstGeom>
        </p:spPr>
        <p:txBody>
          <a:bodyPr anchor="ctr">
            <a:noAutofit/>
          </a:bodyPr>
          <a:lstStyle/>
          <a:p>
            <a:pPr marL="0" indent="0" fontAlgn="base">
              <a:buNone/>
            </a:pPr>
            <a:r>
              <a:rPr lang="pl-PL" dirty="0"/>
              <a:t>RGBW </a:t>
            </a:r>
            <a:r>
              <a:rPr lang="pl-PL" dirty="0" err="1"/>
              <a:t>Dimmer</a:t>
            </a:r>
            <a:r>
              <a:rPr lang="pl-PL" dirty="0"/>
              <a:t> </a:t>
            </a:r>
            <a:r>
              <a:rPr lang="pl-PL" dirty="0" err="1"/>
              <a:t>Tree</a:t>
            </a:r>
            <a:r>
              <a:rPr lang="pl-PL" dirty="0"/>
              <a:t> łączy się z </a:t>
            </a:r>
            <a:r>
              <a:rPr lang="pl-PL" dirty="0" err="1"/>
              <a:t>Miniserverem</a:t>
            </a:r>
            <a:r>
              <a:rPr lang="pl-PL" dirty="0"/>
              <a:t> za pomocą </a:t>
            </a:r>
            <a:r>
              <a:rPr lang="pl-PL" dirty="0" err="1"/>
              <a:t>Loxone</a:t>
            </a:r>
            <a:r>
              <a:rPr lang="pl-PL" dirty="0"/>
              <a:t> </a:t>
            </a:r>
            <a:r>
              <a:rPr lang="pl-PL" dirty="0" err="1"/>
              <a:t>Tree</a:t>
            </a:r>
            <a:r>
              <a:rPr lang="pl-PL" dirty="0"/>
              <a:t>. Posiada on 4 wyjścia PWM do przyciemniania niskonapięciowych źródeł światła. Można wykorzystać go do sterowania oświetleniem RGB, RGBW lub jako osobne kanały do źródeł światła jednobarwnych.</a:t>
            </a:r>
          </a:p>
          <a:p>
            <a:pPr marL="0" indent="0" fontAlgn="base">
              <a:buNone/>
            </a:pPr>
            <a:r>
              <a:rPr lang="pl-PL" dirty="0"/>
              <a:t>Do każdego z kanałów można podłączyć odbiorniki o mocy do 50W (24V) lub 25W (12V).</a:t>
            </a:r>
          </a:p>
          <a:p>
            <a:pPr marL="0" indent="0" fontAlgn="base">
              <a:buNone/>
            </a:pPr>
            <a:r>
              <a:rPr lang="pl-PL" dirty="0"/>
              <a:t>Urządzenie idealnie nadaje się do tworzenia kompozycji świetlnych z użyciem niskonapięciowych źródeł. Odpowiednia kolorystyka może być zależna od czynników takich jak scena świetlna, nasłonecznienie, alarmy itp.</a:t>
            </a:r>
          </a:p>
        </p:txBody>
      </p:sp>
      <p:pic>
        <p:nvPicPr>
          <p:cNvPr id="7" name="Obraz 6">
            <a:extLst>
              <a:ext uri="{FF2B5EF4-FFF2-40B4-BE49-F238E27FC236}">
                <a16:creationId xmlns:a16="http://schemas.microsoft.com/office/drawing/2014/main" id="{61D22353-12F9-5E23-4B91-D17E8980B22F}"/>
              </a:ext>
            </a:extLst>
          </p:cNvPr>
          <p:cNvPicPr>
            <a:picLocks noChangeAspect="1"/>
          </p:cNvPicPr>
          <p:nvPr/>
        </p:nvPicPr>
        <p:blipFill>
          <a:blip r:embed="rId3"/>
          <a:stretch>
            <a:fillRect/>
          </a:stretch>
        </p:blipFill>
        <p:spPr>
          <a:xfrm>
            <a:off x="7966807" y="1687683"/>
            <a:ext cx="7531687" cy="5021124"/>
          </a:xfrm>
          <a:prstGeom prst="rect">
            <a:avLst/>
          </a:prstGeom>
        </p:spPr>
      </p:pic>
    </p:spTree>
    <p:extLst>
      <p:ext uri="{BB962C8B-B14F-4D97-AF65-F5344CB8AC3E}">
        <p14:creationId xmlns:p14="http://schemas.microsoft.com/office/powerpoint/2010/main" val="3548928969"/>
      </p:ext>
    </p:extLst>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5598BF-F289-D02F-B524-1F217BC2DF6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192B1DF-FDFC-0CC3-9697-9EB7674C25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5A1F94C-2F6D-C099-5F8B-28DCCE0A11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211CAF0-247A-38BA-5410-8AAD924D9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B3D439E-F540-C966-DBD3-35A1FEBDB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66BE7F5-7520-15A5-2AD1-F689B1DBB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5A312AB-C461-41DE-E16A-5C024C37B621}"/>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29A755BC-FD90-4EF9-6035-A33593028E4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a:p>
            <a:pPr>
              <a:defRPr/>
            </a:pPr>
            <a:r>
              <a:rPr lang="pl-PL" sz="3600" dirty="0" err="1">
                <a:solidFill>
                  <a:srgbClr val="FFFFFF"/>
                </a:solidFill>
                <a:latin typeface="Aptos Display" panose="02110004020202020204"/>
              </a:rPr>
              <a:t>Touch</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Pure</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Flex</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Tree</a:t>
            </a:r>
            <a:endParaRPr lang="pl-PL" sz="3600" dirty="0">
              <a:solidFill>
                <a:srgbClr val="FFFFFF"/>
              </a:solidFill>
              <a:latin typeface="Aptos Display" panose="02110004020202020204"/>
            </a:endParaRPr>
          </a:p>
        </p:txBody>
      </p:sp>
      <p:sp>
        <p:nvSpPr>
          <p:cNvPr id="3" name="Symbol zastępczy zawartości 2">
            <a:extLst>
              <a:ext uri="{FF2B5EF4-FFF2-40B4-BE49-F238E27FC236}">
                <a16:creationId xmlns:a16="http://schemas.microsoft.com/office/drawing/2014/main" id="{E5933C2F-78FF-1523-2622-30BA1BDD3267}"/>
              </a:ext>
            </a:extLst>
          </p:cNvPr>
          <p:cNvSpPr>
            <a:spLocks noGrp="1"/>
          </p:cNvSpPr>
          <p:nvPr>
            <p:ph idx="4294967295"/>
          </p:nvPr>
        </p:nvSpPr>
        <p:spPr>
          <a:xfrm>
            <a:off x="152400" y="1771048"/>
            <a:ext cx="9435737" cy="4937759"/>
          </a:xfrm>
          <a:prstGeom prst="rect">
            <a:avLst/>
          </a:prstGeom>
        </p:spPr>
        <p:txBody>
          <a:bodyPr anchor="ctr">
            <a:noAutofit/>
          </a:bodyPr>
          <a:lstStyle/>
          <a:p>
            <a:pPr marL="0" indent="0" fontAlgn="base">
              <a:buNone/>
            </a:pPr>
            <a:r>
              <a:rPr lang="pl-PL" dirty="0" err="1"/>
              <a:t>Touch</a:t>
            </a:r>
            <a:r>
              <a:rPr lang="pl-PL" dirty="0"/>
              <a:t> </a:t>
            </a:r>
            <a:r>
              <a:rPr lang="pl-PL" dirty="0" err="1"/>
              <a:t>Pure</a:t>
            </a:r>
            <a:r>
              <a:rPr lang="pl-PL" dirty="0"/>
              <a:t> </a:t>
            </a:r>
            <a:r>
              <a:rPr lang="pl-PL" dirty="0" err="1"/>
              <a:t>Flex</a:t>
            </a:r>
            <a:r>
              <a:rPr lang="pl-PL" dirty="0"/>
              <a:t> </a:t>
            </a:r>
            <a:r>
              <a:rPr lang="pl-PL" dirty="0" err="1"/>
              <a:t>Tree</a:t>
            </a:r>
            <a:r>
              <a:rPr lang="pl-PL" dirty="0"/>
              <a:t> to spersonalizowane urządzenie operacyjne łączące się z </a:t>
            </a:r>
            <a:r>
              <a:rPr lang="pl-PL" dirty="0" err="1"/>
              <a:t>MiniServerem</a:t>
            </a:r>
            <a:r>
              <a:rPr lang="pl-PL" dirty="0"/>
              <a:t> poprzez </a:t>
            </a:r>
            <a:r>
              <a:rPr lang="pl-PL" dirty="0" err="1"/>
              <a:t>Loxone</a:t>
            </a:r>
            <a:r>
              <a:rPr lang="pl-PL" dirty="0"/>
              <a:t> </a:t>
            </a:r>
            <a:r>
              <a:rPr lang="pl-PL" dirty="0" err="1"/>
              <a:t>Tree</a:t>
            </a:r>
            <a:r>
              <a:rPr lang="pl-PL" dirty="0"/>
              <a:t>.</a:t>
            </a:r>
          </a:p>
          <a:p>
            <a:pPr marL="0" indent="0" fontAlgn="base">
              <a:buNone/>
            </a:pPr>
            <a:r>
              <a:rPr lang="pl-PL" dirty="0"/>
              <a:t>Przyciski są personalizowane, czyli klient sam określa jakie grafiki będą na panelu. Posiadają wbudowane podświetlanie.</a:t>
            </a:r>
          </a:p>
          <a:p>
            <a:pPr marL="0" indent="0" fontAlgn="base">
              <a:buNone/>
            </a:pPr>
            <a:r>
              <a:rPr lang="pl-PL" dirty="0"/>
              <a:t>Panel posiada wbudowany czujnik temperatury i wilgotności. Zastosowanie nawet jednego urządzenia tego typu w pomieszczeniu daje nam już zestaw dodatkowych informacji o stanie powietrza.</a:t>
            </a:r>
          </a:p>
          <a:p>
            <a:pPr marL="0" indent="0" fontAlgn="base">
              <a:buNone/>
            </a:pPr>
            <a:r>
              <a:rPr lang="pl-PL" dirty="0"/>
              <a:t>Występuje również wersja rozszerzona o czujnik CO2. Daje to dodatkowe informacje np. dla systemu wentylacji o konieczności regulacji wydajności przepływu powietrza.</a:t>
            </a:r>
          </a:p>
        </p:txBody>
      </p:sp>
      <p:pic>
        <p:nvPicPr>
          <p:cNvPr id="9" name="Obraz 8">
            <a:extLst>
              <a:ext uri="{FF2B5EF4-FFF2-40B4-BE49-F238E27FC236}">
                <a16:creationId xmlns:a16="http://schemas.microsoft.com/office/drawing/2014/main" id="{1E886268-9C75-4C67-9EAB-E6B65615CC45}"/>
              </a:ext>
            </a:extLst>
          </p:cNvPr>
          <p:cNvPicPr>
            <a:picLocks noChangeAspect="1"/>
          </p:cNvPicPr>
          <p:nvPr/>
        </p:nvPicPr>
        <p:blipFill>
          <a:blip r:embed="rId3"/>
          <a:srcRect l="30556" t="17494" r="30333" b="23738"/>
          <a:stretch>
            <a:fillRect/>
          </a:stretch>
        </p:blipFill>
        <p:spPr>
          <a:xfrm>
            <a:off x="9812866" y="1603484"/>
            <a:ext cx="2379129" cy="2383260"/>
          </a:xfrm>
          <a:prstGeom prst="rect">
            <a:avLst/>
          </a:prstGeom>
        </p:spPr>
      </p:pic>
      <p:pic>
        <p:nvPicPr>
          <p:cNvPr id="11" name="Obraz 10">
            <a:extLst>
              <a:ext uri="{FF2B5EF4-FFF2-40B4-BE49-F238E27FC236}">
                <a16:creationId xmlns:a16="http://schemas.microsoft.com/office/drawing/2014/main" id="{1FE0EBD8-6D5C-8732-A24D-34AC670B96DA}"/>
              </a:ext>
            </a:extLst>
          </p:cNvPr>
          <p:cNvPicPr>
            <a:picLocks noChangeAspect="1"/>
          </p:cNvPicPr>
          <p:nvPr/>
        </p:nvPicPr>
        <p:blipFill>
          <a:blip r:embed="rId4"/>
          <a:srcRect l="30111" t="17231" r="29445" b="22667"/>
          <a:stretch>
            <a:fillRect/>
          </a:stretch>
        </p:blipFill>
        <p:spPr>
          <a:xfrm>
            <a:off x="9701268" y="4095917"/>
            <a:ext cx="2490732" cy="2467545"/>
          </a:xfrm>
          <a:prstGeom prst="rect">
            <a:avLst/>
          </a:prstGeom>
        </p:spPr>
      </p:pic>
    </p:spTree>
    <p:extLst>
      <p:ext uri="{BB962C8B-B14F-4D97-AF65-F5344CB8AC3E}">
        <p14:creationId xmlns:p14="http://schemas.microsoft.com/office/powerpoint/2010/main" val="3948158505"/>
      </p:ext>
    </p:extLst>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BE4099-996A-E667-1F24-EA4FE219F08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A4BAB7F-E418-3C49-2EB5-30C39508D2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884D727C-ABEA-BFAA-D0CA-4A0E60307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7E1E22C-919A-2A2F-A67B-57B4CA1A2D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ED6A3D7-B516-91FF-0915-742D4EE1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63E4AB2-4332-59CE-42D8-8D2A5DE47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D6FABB2E-2C33-7F79-6A1D-93CF5B682DE2}"/>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C9BE7855-A51A-2E3C-5D7A-A82D101E65D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a:p>
            <a:pPr>
              <a:defRPr/>
            </a:pPr>
            <a:r>
              <a:rPr lang="pl-PL" sz="3600" dirty="0" err="1">
                <a:solidFill>
                  <a:srgbClr val="FFFFFF"/>
                </a:solidFill>
                <a:latin typeface="Aptos Display" panose="02110004020202020204"/>
              </a:rPr>
              <a:t>Touch</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Tree</a:t>
            </a:r>
            <a:endParaRPr lang="pl-PL" sz="3600" dirty="0">
              <a:solidFill>
                <a:srgbClr val="FFFFFF"/>
              </a:solidFill>
              <a:latin typeface="Aptos Display" panose="02110004020202020204"/>
            </a:endParaRPr>
          </a:p>
        </p:txBody>
      </p:sp>
      <p:sp>
        <p:nvSpPr>
          <p:cNvPr id="3" name="Symbol zastępczy zawartości 2">
            <a:extLst>
              <a:ext uri="{FF2B5EF4-FFF2-40B4-BE49-F238E27FC236}">
                <a16:creationId xmlns:a16="http://schemas.microsoft.com/office/drawing/2014/main" id="{01E29D70-D2DA-0F55-AFFA-89BC8A672374}"/>
              </a:ext>
            </a:extLst>
          </p:cNvPr>
          <p:cNvSpPr>
            <a:spLocks noGrp="1"/>
          </p:cNvSpPr>
          <p:nvPr>
            <p:ph idx="4294967295"/>
          </p:nvPr>
        </p:nvSpPr>
        <p:spPr>
          <a:xfrm>
            <a:off x="152401" y="1771048"/>
            <a:ext cx="9097926" cy="4937759"/>
          </a:xfrm>
          <a:prstGeom prst="rect">
            <a:avLst/>
          </a:prstGeom>
        </p:spPr>
        <p:txBody>
          <a:bodyPr anchor="ctr">
            <a:noAutofit/>
          </a:bodyPr>
          <a:lstStyle/>
          <a:p>
            <a:pPr marL="0" indent="0" fontAlgn="base">
              <a:buNone/>
            </a:pPr>
            <a:r>
              <a:rPr lang="pl-PL" dirty="0" err="1"/>
              <a:t>Touch</a:t>
            </a:r>
            <a:r>
              <a:rPr lang="pl-PL" dirty="0"/>
              <a:t> </a:t>
            </a:r>
            <a:r>
              <a:rPr lang="pl-PL" dirty="0" err="1"/>
              <a:t>Tree</a:t>
            </a:r>
            <a:r>
              <a:rPr lang="pl-PL" dirty="0"/>
              <a:t> to urządzenie operacyjne łączące się z </a:t>
            </a:r>
            <a:r>
              <a:rPr lang="pl-PL" dirty="0" err="1"/>
              <a:t>MiniServerem</a:t>
            </a:r>
            <a:r>
              <a:rPr lang="pl-PL" dirty="0"/>
              <a:t> poprzez </a:t>
            </a:r>
            <a:r>
              <a:rPr lang="pl-PL" dirty="0" err="1"/>
              <a:t>Loxone</a:t>
            </a:r>
            <a:r>
              <a:rPr lang="pl-PL" dirty="0"/>
              <a:t> </a:t>
            </a:r>
            <a:r>
              <a:rPr lang="pl-PL" dirty="0" err="1"/>
              <a:t>Tree</a:t>
            </a:r>
            <a:r>
              <a:rPr lang="pl-PL" dirty="0"/>
              <a:t>.</a:t>
            </a:r>
          </a:p>
          <a:p>
            <a:pPr marL="0" indent="0" fontAlgn="base">
              <a:buNone/>
            </a:pPr>
            <a:r>
              <a:rPr lang="pl-PL" dirty="0"/>
              <a:t>Posiada 5 punktów dotykowych oraz wbudowany czujnik temperatury i wilgotności. </a:t>
            </a:r>
          </a:p>
          <a:p>
            <a:pPr marL="0" indent="0" fontAlgn="base">
              <a:buNone/>
            </a:pPr>
            <a:r>
              <a:rPr lang="pl-PL" dirty="0"/>
              <a:t>Ponownie rozwiązanie umożliwia znaczące możliwości sterowania pomieszczeniem/budynkiem. Dodatkowo ze względu na czujniki umożliwia zbieranie rozbudowanych informacji dla sterowania systemem HVAC.</a:t>
            </a:r>
          </a:p>
        </p:txBody>
      </p:sp>
      <p:pic>
        <p:nvPicPr>
          <p:cNvPr id="5" name="Obraz 4">
            <a:extLst>
              <a:ext uri="{FF2B5EF4-FFF2-40B4-BE49-F238E27FC236}">
                <a16:creationId xmlns:a16="http://schemas.microsoft.com/office/drawing/2014/main" id="{05EB1385-BC05-D249-D328-2423701F741A}"/>
              </a:ext>
            </a:extLst>
          </p:cNvPr>
          <p:cNvPicPr>
            <a:picLocks noChangeAspect="1"/>
          </p:cNvPicPr>
          <p:nvPr/>
        </p:nvPicPr>
        <p:blipFill>
          <a:blip r:embed="rId3"/>
          <a:srcRect l="30419" r="29583"/>
          <a:stretch>
            <a:fillRect/>
          </a:stretch>
        </p:blipFill>
        <p:spPr>
          <a:xfrm>
            <a:off x="9144182" y="1699927"/>
            <a:ext cx="3047818" cy="5080000"/>
          </a:xfrm>
          <a:prstGeom prst="rect">
            <a:avLst/>
          </a:prstGeom>
        </p:spPr>
      </p:pic>
    </p:spTree>
    <p:extLst>
      <p:ext uri="{BB962C8B-B14F-4D97-AF65-F5344CB8AC3E}">
        <p14:creationId xmlns:p14="http://schemas.microsoft.com/office/powerpoint/2010/main" val="1630879757"/>
      </p:ext>
    </p:extLst>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6EFD77-C025-E7A4-00B7-C7FB8D4D316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2876970-C268-90B2-CB35-004353C0D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01224B7-7402-7B49-76AB-1DDA309500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6CDD5C4-7ED5-F3EC-80A0-06018F31A4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8CF6B2E-F98F-126B-21FD-B4C216DF8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1DC012C-FEF3-C668-BAF0-A2EDA1D56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A62AF72D-13B0-96EC-0578-C0CEE69AC7FD}"/>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85DF447B-FD8C-165D-197F-FD3B786FE5E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a:p>
            <a:pPr>
              <a:defRPr/>
            </a:pPr>
            <a:r>
              <a:rPr lang="pl-PL" sz="3600" dirty="0" err="1">
                <a:solidFill>
                  <a:srgbClr val="FFFFFF"/>
                </a:solidFill>
                <a:latin typeface="Aptos Display" panose="02110004020202020204"/>
              </a:rPr>
              <a:t>Touch</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Pure</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Tree</a:t>
            </a:r>
            <a:endParaRPr lang="pl-PL" sz="3600" dirty="0">
              <a:solidFill>
                <a:srgbClr val="FFFFFF"/>
              </a:solidFill>
              <a:latin typeface="Aptos Display" panose="02110004020202020204"/>
            </a:endParaRPr>
          </a:p>
        </p:txBody>
      </p:sp>
      <p:sp>
        <p:nvSpPr>
          <p:cNvPr id="3" name="Symbol zastępczy zawartości 2">
            <a:extLst>
              <a:ext uri="{FF2B5EF4-FFF2-40B4-BE49-F238E27FC236}">
                <a16:creationId xmlns:a16="http://schemas.microsoft.com/office/drawing/2014/main" id="{52884C1E-AF63-9E6F-B403-23303BAF0A74}"/>
              </a:ext>
            </a:extLst>
          </p:cNvPr>
          <p:cNvSpPr>
            <a:spLocks noGrp="1"/>
          </p:cNvSpPr>
          <p:nvPr>
            <p:ph idx="4294967295"/>
          </p:nvPr>
        </p:nvSpPr>
        <p:spPr>
          <a:xfrm>
            <a:off x="152401" y="1771048"/>
            <a:ext cx="9097926" cy="4937759"/>
          </a:xfrm>
          <a:prstGeom prst="rect">
            <a:avLst/>
          </a:prstGeom>
        </p:spPr>
        <p:txBody>
          <a:bodyPr anchor="ctr">
            <a:noAutofit/>
          </a:bodyPr>
          <a:lstStyle/>
          <a:p>
            <a:pPr marL="0" indent="0" fontAlgn="base">
              <a:buNone/>
            </a:pPr>
            <a:r>
              <a:rPr lang="pl-PL" dirty="0" err="1"/>
              <a:t>Touch</a:t>
            </a:r>
            <a:r>
              <a:rPr lang="pl-PL" dirty="0"/>
              <a:t> </a:t>
            </a:r>
            <a:r>
              <a:rPr lang="pl-PL" dirty="0" err="1"/>
              <a:t>Pure</a:t>
            </a:r>
            <a:r>
              <a:rPr lang="pl-PL" dirty="0"/>
              <a:t> </a:t>
            </a:r>
            <a:r>
              <a:rPr lang="pl-PL" dirty="0" err="1"/>
              <a:t>Tree</a:t>
            </a:r>
            <a:r>
              <a:rPr lang="pl-PL" dirty="0"/>
              <a:t> to urządzenie operacyjne łączące się z </a:t>
            </a:r>
            <a:r>
              <a:rPr lang="pl-PL" dirty="0" err="1"/>
              <a:t>MiniServerem</a:t>
            </a:r>
            <a:r>
              <a:rPr lang="pl-PL" dirty="0"/>
              <a:t> poprzez </a:t>
            </a:r>
            <a:r>
              <a:rPr lang="pl-PL" dirty="0" err="1"/>
              <a:t>Loxone</a:t>
            </a:r>
            <a:r>
              <a:rPr lang="pl-PL" dirty="0"/>
              <a:t> </a:t>
            </a:r>
            <a:r>
              <a:rPr lang="pl-PL" dirty="0" err="1"/>
              <a:t>Tree</a:t>
            </a:r>
            <a:r>
              <a:rPr lang="pl-PL" dirty="0"/>
              <a:t>.</a:t>
            </a:r>
          </a:p>
          <a:p>
            <a:pPr marL="0" indent="0" fontAlgn="base">
              <a:buNone/>
            </a:pPr>
            <a:r>
              <a:rPr lang="pl-PL" dirty="0"/>
              <a:t>Posiada 5 punktów dotykowych na szklanej powierzchni oraz wbudowany czujnik temperatury i wilgotności. Występuje również wersja posiadająca czujnik CO2.</a:t>
            </a:r>
          </a:p>
          <a:p>
            <a:pPr marL="0" indent="0" fontAlgn="base">
              <a:buNone/>
            </a:pPr>
            <a:r>
              <a:rPr lang="pl-PL" dirty="0"/>
              <a:t>Ponownie rozwiązanie umożliwia znaczące możliwości sterowania pomieszczeniem/budynkiem. Dodatkowo ze względu na czujniki umożliwia zbieranie rozbudowanych informacji dla sterowania systemem HVAC.</a:t>
            </a:r>
          </a:p>
        </p:txBody>
      </p:sp>
      <p:pic>
        <p:nvPicPr>
          <p:cNvPr id="7" name="Obraz 6">
            <a:extLst>
              <a:ext uri="{FF2B5EF4-FFF2-40B4-BE49-F238E27FC236}">
                <a16:creationId xmlns:a16="http://schemas.microsoft.com/office/drawing/2014/main" id="{8CB851AE-A840-4A12-5EFE-3720409905FA}"/>
              </a:ext>
            </a:extLst>
          </p:cNvPr>
          <p:cNvPicPr>
            <a:picLocks noChangeAspect="1"/>
          </p:cNvPicPr>
          <p:nvPr/>
        </p:nvPicPr>
        <p:blipFill>
          <a:blip r:embed="rId3"/>
          <a:srcRect l="30093" r="30558"/>
          <a:stretch>
            <a:fillRect/>
          </a:stretch>
        </p:blipFill>
        <p:spPr>
          <a:xfrm>
            <a:off x="9402729" y="1590740"/>
            <a:ext cx="2789268" cy="4725709"/>
          </a:xfrm>
          <a:prstGeom prst="rect">
            <a:avLst/>
          </a:prstGeom>
        </p:spPr>
      </p:pic>
    </p:spTree>
    <p:extLst>
      <p:ext uri="{BB962C8B-B14F-4D97-AF65-F5344CB8AC3E}">
        <p14:creationId xmlns:p14="http://schemas.microsoft.com/office/powerpoint/2010/main" val="3177205962"/>
      </p:ext>
    </p:extLst>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919061-97E1-4C44-DB60-4473F617BB3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576F54D-3233-3CE8-6863-A6323493D7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1911BA4B-59BD-0F87-DBE3-5CCFD11D0C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7D3BED9-C7A1-078B-FF51-95501E631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E687F90-E1BD-ABF3-D08F-8E5520B043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EE5E470-44F4-E8E6-6BF5-0CB587BE7A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8DC2F380-ADFA-A58C-6408-2E8CC632DD44}"/>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E870B91C-9C67-D4A5-43AF-C8F167F3F4E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a:p>
            <a:pPr>
              <a:defRPr/>
            </a:pPr>
            <a:r>
              <a:rPr lang="pl-PL" sz="3600" dirty="0">
                <a:solidFill>
                  <a:srgbClr val="FFFFFF"/>
                </a:solidFill>
                <a:latin typeface="Aptos Display" panose="02110004020202020204"/>
              </a:rPr>
              <a:t>NFC </a:t>
            </a:r>
            <a:r>
              <a:rPr lang="pl-PL" sz="3600" dirty="0" err="1">
                <a:solidFill>
                  <a:srgbClr val="FFFFFF"/>
                </a:solidFill>
                <a:latin typeface="Aptos Display" panose="02110004020202020204"/>
              </a:rPr>
              <a:t>Code</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Touch</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Tree</a:t>
            </a:r>
            <a:endParaRPr lang="pl-PL" sz="3600" dirty="0">
              <a:solidFill>
                <a:srgbClr val="FFFFFF"/>
              </a:solidFill>
              <a:latin typeface="Aptos Display" panose="02110004020202020204"/>
            </a:endParaRPr>
          </a:p>
        </p:txBody>
      </p:sp>
      <p:sp>
        <p:nvSpPr>
          <p:cNvPr id="3" name="Symbol zastępczy zawartości 2">
            <a:extLst>
              <a:ext uri="{FF2B5EF4-FFF2-40B4-BE49-F238E27FC236}">
                <a16:creationId xmlns:a16="http://schemas.microsoft.com/office/drawing/2014/main" id="{B438068F-7A23-DCAC-3E81-B59AB3ED4EEA}"/>
              </a:ext>
            </a:extLst>
          </p:cNvPr>
          <p:cNvSpPr>
            <a:spLocks noGrp="1"/>
          </p:cNvSpPr>
          <p:nvPr>
            <p:ph idx="4294967295"/>
          </p:nvPr>
        </p:nvSpPr>
        <p:spPr>
          <a:xfrm>
            <a:off x="152401" y="1771048"/>
            <a:ext cx="9023497" cy="4937759"/>
          </a:xfrm>
          <a:prstGeom prst="rect">
            <a:avLst/>
          </a:prstGeom>
        </p:spPr>
        <p:txBody>
          <a:bodyPr anchor="ctr">
            <a:noAutofit/>
          </a:bodyPr>
          <a:lstStyle/>
          <a:p>
            <a:pPr marL="0" indent="0" fontAlgn="base">
              <a:buNone/>
            </a:pPr>
            <a:r>
              <a:rPr lang="pl-PL" dirty="0"/>
              <a:t>NFC </a:t>
            </a:r>
            <a:r>
              <a:rPr lang="pl-PL" dirty="0" err="1"/>
              <a:t>Code</a:t>
            </a:r>
            <a:r>
              <a:rPr lang="pl-PL" dirty="0"/>
              <a:t> </a:t>
            </a:r>
            <a:r>
              <a:rPr lang="pl-PL" dirty="0" err="1"/>
              <a:t>Touch</a:t>
            </a:r>
            <a:r>
              <a:rPr lang="pl-PL" dirty="0"/>
              <a:t> </a:t>
            </a:r>
            <a:r>
              <a:rPr lang="pl-PL" dirty="0" err="1"/>
              <a:t>Tree</a:t>
            </a:r>
            <a:r>
              <a:rPr lang="pl-PL" dirty="0"/>
              <a:t> to urządzenie dostępowe łączące się z </a:t>
            </a:r>
            <a:r>
              <a:rPr lang="pl-PL" dirty="0" err="1"/>
              <a:t>MiniServerem</a:t>
            </a:r>
            <a:r>
              <a:rPr lang="pl-PL" dirty="0"/>
              <a:t> poprzez </a:t>
            </a:r>
            <a:r>
              <a:rPr lang="pl-PL" dirty="0" err="1"/>
              <a:t>Loxone</a:t>
            </a:r>
            <a:r>
              <a:rPr lang="pl-PL" dirty="0"/>
              <a:t> </a:t>
            </a:r>
            <a:r>
              <a:rPr lang="pl-PL" dirty="0" err="1"/>
              <a:t>Tree</a:t>
            </a:r>
            <a:r>
              <a:rPr lang="pl-PL" dirty="0"/>
              <a:t>.</a:t>
            </a:r>
          </a:p>
          <a:p>
            <a:pPr marL="0" indent="0" fontAlgn="base">
              <a:buNone/>
            </a:pPr>
            <a:r>
              <a:rPr lang="pl-PL" dirty="0"/>
              <a:t>Posiada czujnik NFC oraz podświetlana klawiaturę.</a:t>
            </a:r>
          </a:p>
          <a:p>
            <a:pPr marL="0" indent="0" fontAlgn="base">
              <a:buNone/>
            </a:pPr>
            <a:r>
              <a:rPr lang="pl-PL" dirty="0"/>
              <a:t>Umożliwia aktywację dostępu do pomieszczeń, stref budynku, ale także do funkcji które mają być dostępne dla ograniczonej grupy </a:t>
            </a:r>
            <a:r>
              <a:rPr lang="pl-PL" dirty="0" err="1"/>
              <a:t>osob</a:t>
            </a:r>
            <a:r>
              <a:rPr lang="pl-PL" dirty="0"/>
              <a:t>. Umożliwia też zarządzanie czasem pracy, szafkami, fakturowaniem, logowaniem itp..</a:t>
            </a:r>
          </a:p>
          <a:p>
            <a:pPr marL="0" indent="0" fontAlgn="base">
              <a:buNone/>
            </a:pPr>
            <a:r>
              <a:rPr lang="pl-PL" dirty="0"/>
              <a:t>W połączniu z Intercomem tworzy centrum kontroli dostępu.</a:t>
            </a:r>
          </a:p>
        </p:txBody>
      </p:sp>
      <p:pic>
        <p:nvPicPr>
          <p:cNvPr id="5" name="Obraz 4">
            <a:extLst>
              <a:ext uri="{FF2B5EF4-FFF2-40B4-BE49-F238E27FC236}">
                <a16:creationId xmlns:a16="http://schemas.microsoft.com/office/drawing/2014/main" id="{0E6B0777-138B-C336-37A6-59A46D9713D9}"/>
              </a:ext>
            </a:extLst>
          </p:cNvPr>
          <p:cNvPicPr>
            <a:picLocks noChangeAspect="1"/>
          </p:cNvPicPr>
          <p:nvPr/>
        </p:nvPicPr>
        <p:blipFill>
          <a:blip r:embed="rId3"/>
          <a:srcRect l="29581" r="29584"/>
          <a:stretch>
            <a:fillRect/>
          </a:stretch>
        </p:blipFill>
        <p:spPr>
          <a:xfrm>
            <a:off x="9080386" y="1703665"/>
            <a:ext cx="3111614" cy="5080000"/>
          </a:xfrm>
          <a:prstGeom prst="rect">
            <a:avLst/>
          </a:prstGeom>
        </p:spPr>
      </p:pic>
    </p:spTree>
    <p:extLst>
      <p:ext uri="{BB962C8B-B14F-4D97-AF65-F5344CB8AC3E}">
        <p14:creationId xmlns:p14="http://schemas.microsoft.com/office/powerpoint/2010/main" val="1134136533"/>
      </p:ext>
    </p:extLst>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ABAC87-D56C-3437-B65C-9876BEA9798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657A39D-BFB8-9B7E-10FB-66BF9CE02E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E6E7A8C-39CD-C08C-9549-F71907CB9C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7F73C988-052E-93D0-C7EB-155AD1D48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B4581FA-9384-2B22-7BB7-5507076E7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9D2E63A-C896-F900-3719-22821F288D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AB4CBCB-8017-388A-9E41-92C63BFA4D37}"/>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2BAF0B35-0D89-9C49-5B82-2E7270998C7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a:p>
            <a:pPr>
              <a:defRPr/>
            </a:pPr>
            <a:r>
              <a:rPr lang="pl-PL" sz="3600" dirty="0" err="1">
                <a:solidFill>
                  <a:srgbClr val="FFFFFF"/>
                </a:solidFill>
                <a:latin typeface="Aptos Display" panose="02110004020202020204"/>
              </a:rPr>
              <a:t>Touch</a:t>
            </a:r>
            <a:r>
              <a:rPr lang="pl-PL" sz="3600" dirty="0">
                <a:solidFill>
                  <a:srgbClr val="FFFFFF"/>
                </a:solidFill>
                <a:latin typeface="Aptos Display" panose="02110004020202020204"/>
              </a:rPr>
              <a:t> Surface </a:t>
            </a:r>
            <a:r>
              <a:rPr lang="pl-PL" sz="3600" dirty="0" err="1">
                <a:solidFill>
                  <a:srgbClr val="FFFFFF"/>
                </a:solidFill>
                <a:latin typeface="Aptos Display" panose="02110004020202020204"/>
              </a:rPr>
              <a:t>Tree</a:t>
            </a:r>
            <a:endParaRPr lang="pl-PL" sz="3600" dirty="0">
              <a:solidFill>
                <a:srgbClr val="FFFFFF"/>
              </a:solidFill>
              <a:latin typeface="Aptos Display" panose="02110004020202020204"/>
            </a:endParaRPr>
          </a:p>
        </p:txBody>
      </p:sp>
      <p:sp>
        <p:nvSpPr>
          <p:cNvPr id="3" name="Symbol zastępczy zawartości 2">
            <a:extLst>
              <a:ext uri="{FF2B5EF4-FFF2-40B4-BE49-F238E27FC236}">
                <a16:creationId xmlns:a16="http://schemas.microsoft.com/office/drawing/2014/main" id="{BF5BECCB-21B6-BAB8-8366-E0FA6D5CF290}"/>
              </a:ext>
            </a:extLst>
          </p:cNvPr>
          <p:cNvSpPr>
            <a:spLocks noGrp="1"/>
          </p:cNvSpPr>
          <p:nvPr>
            <p:ph idx="4294967295"/>
          </p:nvPr>
        </p:nvSpPr>
        <p:spPr>
          <a:xfrm>
            <a:off x="152401" y="1771048"/>
            <a:ext cx="9023497" cy="4937759"/>
          </a:xfrm>
          <a:prstGeom prst="rect">
            <a:avLst/>
          </a:prstGeom>
        </p:spPr>
        <p:txBody>
          <a:bodyPr anchor="ctr">
            <a:noAutofit/>
          </a:bodyPr>
          <a:lstStyle/>
          <a:p>
            <a:pPr marL="0" indent="0" fontAlgn="base">
              <a:buNone/>
            </a:pPr>
            <a:r>
              <a:rPr lang="pl-PL" dirty="0" err="1"/>
              <a:t>Touch</a:t>
            </a:r>
            <a:r>
              <a:rPr lang="pl-PL" dirty="0"/>
              <a:t> Surface </a:t>
            </a:r>
            <a:r>
              <a:rPr lang="pl-PL" dirty="0" err="1"/>
              <a:t>Tree</a:t>
            </a:r>
            <a:r>
              <a:rPr lang="pl-PL" dirty="0"/>
              <a:t> to urządzenie operacyjne łączące się z </a:t>
            </a:r>
            <a:r>
              <a:rPr lang="pl-PL" dirty="0" err="1"/>
              <a:t>MiniServerem</a:t>
            </a:r>
            <a:r>
              <a:rPr lang="pl-PL" dirty="0"/>
              <a:t> poprzez </a:t>
            </a:r>
            <a:r>
              <a:rPr lang="pl-PL" dirty="0" err="1"/>
              <a:t>Loxone</a:t>
            </a:r>
            <a:r>
              <a:rPr lang="pl-PL" dirty="0"/>
              <a:t> </a:t>
            </a:r>
            <a:r>
              <a:rPr lang="pl-PL" dirty="0" err="1"/>
              <a:t>Tree</a:t>
            </a:r>
            <a:r>
              <a:rPr lang="pl-PL" dirty="0"/>
              <a:t>.</a:t>
            </a:r>
          </a:p>
          <a:p>
            <a:pPr marL="0" indent="0" fontAlgn="base">
              <a:buNone/>
            </a:pPr>
            <a:r>
              <a:rPr lang="pl-PL" dirty="0"/>
              <a:t>Posiada 6 punktów dotykowych. Możliwość montażu pod powierzchnią nieprzewodząca do 30mm. Na powierzchni nakleja się specjalne markery dla łatwiejszej lokalizacji pól dotykowych.</a:t>
            </a:r>
          </a:p>
        </p:txBody>
      </p:sp>
      <p:pic>
        <p:nvPicPr>
          <p:cNvPr id="9" name="Obraz 8">
            <a:extLst>
              <a:ext uri="{FF2B5EF4-FFF2-40B4-BE49-F238E27FC236}">
                <a16:creationId xmlns:a16="http://schemas.microsoft.com/office/drawing/2014/main" id="{01FC4E45-26BD-A768-DA2A-0E2A3EAA518C}"/>
              </a:ext>
            </a:extLst>
          </p:cNvPr>
          <p:cNvPicPr>
            <a:picLocks noChangeAspect="1"/>
          </p:cNvPicPr>
          <p:nvPr/>
        </p:nvPicPr>
        <p:blipFill>
          <a:blip r:embed="rId3"/>
          <a:srcRect l="15465" t="28930" r="15604" b="29628"/>
          <a:stretch>
            <a:fillRect/>
          </a:stretch>
        </p:blipFill>
        <p:spPr>
          <a:xfrm rot="5400000">
            <a:off x="8513131" y="3164360"/>
            <a:ext cx="5252484" cy="2105246"/>
          </a:xfrm>
          <a:prstGeom prst="rect">
            <a:avLst/>
          </a:prstGeom>
        </p:spPr>
      </p:pic>
    </p:spTree>
    <p:extLst>
      <p:ext uri="{BB962C8B-B14F-4D97-AF65-F5344CB8AC3E}">
        <p14:creationId xmlns:p14="http://schemas.microsoft.com/office/powerpoint/2010/main" val="1366997341"/>
      </p:ext>
    </p:extLst>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7AB39F-F171-5A7A-54AB-566C38E9045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8CBB554-AE3E-D5A9-E0C4-1997375AC6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86175B0-3940-CA67-C40C-A3B2CB87F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A7BB869-2794-4EB6-29B6-65F63E98F8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587A129-C747-F5CA-1D06-CEAEE4D92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C324FD8-C581-D818-001F-D2F2F7B7B4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D6F046C-922A-F21D-5393-6F35312EDD70}"/>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1C7BF2ED-7D51-F257-098D-1A829B27CBB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a:p>
            <a:pPr>
              <a:defRPr/>
            </a:pPr>
            <a:r>
              <a:rPr lang="pl-PL" sz="3600" dirty="0">
                <a:solidFill>
                  <a:srgbClr val="FFFFFF"/>
                </a:solidFill>
                <a:latin typeface="Aptos Display" panose="02110004020202020204"/>
              </a:rPr>
              <a:t>Energy </a:t>
            </a:r>
            <a:r>
              <a:rPr lang="pl-PL" sz="3600" dirty="0" err="1">
                <a:solidFill>
                  <a:srgbClr val="FFFFFF"/>
                </a:solidFill>
                <a:latin typeface="Aptos Display" panose="02110004020202020204"/>
              </a:rPr>
              <a:t>Meter</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Tree</a:t>
            </a:r>
            <a:endParaRPr lang="pl-PL" sz="3600" dirty="0">
              <a:solidFill>
                <a:srgbClr val="FFFFFF"/>
              </a:solidFill>
              <a:latin typeface="Aptos Display" panose="02110004020202020204"/>
            </a:endParaRPr>
          </a:p>
        </p:txBody>
      </p:sp>
      <p:sp>
        <p:nvSpPr>
          <p:cNvPr id="3" name="Symbol zastępczy zawartości 2">
            <a:extLst>
              <a:ext uri="{FF2B5EF4-FFF2-40B4-BE49-F238E27FC236}">
                <a16:creationId xmlns:a16="http://schemas.microsoft.com/office/drawing/2014/main" id="{E947F707-1D91-B252-BF91-07CB9619A9DA}"/>
              </a:ext>
            </a:extLst>
          </p:cNvPr>
          <p:cNvSpPr>
            <a:spLocks noGrp="1"/>
          </p:cNvSpPr>
          <p:nvPr>
            <p:ph idx="4294967295"/>
          </p:nvPr>
        </p:nvSpPr>
        <p:spPr>
          <a:xfrm>
            <a:off x="152402" y="1771048"/>
            <a:ext cx="8704520" cy="4937759"/>
          </a:xfrm>
          <a:prstGeom prst="rect">
            <a:avLst/>
          </a:prstGeom>
        </p:spPr>
        <p:txBody>
          <a:bodyPr anchor="ctr">
            <a:noAutofit/>
          </a:bodyPr>
          <a:lstStyle/>
          <a:p>
            <a:pPr marL="0" indent="0" fontAlgn="base">
              <a:buNone/>
            </a:pPr>
            <a:r>
              <a:rPr lang="pl-PL" dirty="0"/>
              <a:t>Energy </a:t>
            </a:r>
            <a:r>
              <a:rPr lang="pl-PL" dirty="0" err="1"/>
              <a:t>Meter</a:t>
            </a:r>
            <a:r>
              <a:rPr lang="pl-PL" dirty="0"/>
              <a:t> </a:t>
            </a:r>
            <a:r>
              <a:rPr lang="pl-PL" dirty="0" err="1"/>
              <a:t>Tree</a:t>
            </a:r>
            <a:r>
              <a:rPr lang="pl-PL" dirty="0"/>
              <a:t> to urządzenie operacyjne łączące się z </a:t>
            </a:r>
            <a:r>
              <a:rPr lang="pl-PL" dirty="0" err="1"/>
              <a:t>MiniServerem</a:t>
            </a:r>
            <a:r>
              <a:rPr lang="pl-PL" dirty="0"/>
              <a:t> poprzez </a:t>
            </a:r>
            <a:r>
              <a:rPr lang="pl-PL" dirty="0" err="1"/>
              <a:t>Loxone</a:t>
            </a:r>
            <a:r>
              <a:rPr lang="pl-PL" dirty="0"/>
              <a:t> </a:t>
            </a:r>
            <a:r>
              <a:rPr lang="pl-PL" dirty="0" err="1"/>
              <a:t>Tree</a:t>
            </a:r>
            <a:r>
              <a:rPr lang="pl-PL" dirty="0"/>
              <a:t>. Jest to certyfikowany licznik energii dwukierunkowy. Jest niezbędnym elementem zarządzania energią i zbierania danych.</a:t>
            </a:r>
          </a:p>
          <a:p>
            <a:pPr marL="0" indent="0" fontAlgn="base">
              <a:buNone/>
            </a:pPr>
            <a:r>
              <a:rPr lang="pl-PL" dirty="0"/>
              <a:t>Dzięki licznikowi dwukierunkowemu możliwe jest precyzyjne sterowanie przepływem energii w budynku. Szczególnie przy użyciu licznika wraz z </a:t>
            </a:r>
            <a:r>
              <a:rPr lang="pl-PL" dirty="0" err="1"/>
              <a:t>fotowoltaiką</a:t>
            </a:r>
            <a:r>
              <a:rPr lang="pl-PL" dirty="0"/>
              <a:t>.</a:t>
            </a:r>
          </a:p>
          <a:p>
            <a:pPr marL="0" indent="0" fontAlgn="base">
              <a:buNone/>
            </a:pPr>
            <a:r>
              <a:rPr lang="pl-PL" dirty="0"/>
              <a:t>Wartości mierzone: napięcia i prądy fazowe, moc, energia i ich kierunek, współczynnik mocy, moc bierna, częstotliwość.</a:t>
            </a:r>
          </a:p>
          <a:p>
            <a:pPr marL="0" indent="0" fontAlgn="base">
              <a:buNone/>
            </a:pPr>
            <a:r>
              <a:rPr lang="pl-PL" dirty="0"/>
              <a:t>Występuje też w wersji jednofazowej</a:t>
            </a:r>
          </a:p>
        </p:txBody>
      </p:sp>
      <p:pic>
        <p:nvPicPr>
          <p:cNvPr id="5" name="Obraz 4">
            <a:extLst>
              <a:ext uri="{FF2B5EF4-FFF2-40B4-BE49-F238E27FC236}">
                <a16:creationId xmlns:a16="http://schemas.microsoft.com/office/drawing/2014/main" id="{A102D5C4-9721-18E7-AAE1-2D5BF2125F3A}"/>
              </a:ext>
            </a:extLst>
          </p:cNvPr>
          <p:cNvPicPr>
            <a:picLocks noChangeAspect="1"/>
          </p:cNvPicPr>
          <p:nvPr/>
        </p:nvPicPr>
        <p:blipFill>
          <a:blip r:embed="rId3"/>
          <a:srcRect l="34186" t="14427" r="34279" b="17453"/>
          <a:stretch>
            <a:fillRect/>
          </a:stretch>
        </p:blipFill>
        <p:spPr>
          <a:xfrm>
            <a:off x="8763244" y="1622745"/>
            <a:ext cx="3428752" cy="4937759"/>
          </a:xfrm>
          <a:prstGeom prst="rect">
            <a:avLst/>
          </a:prstGeom>
        </p:spPr>
      </p:pic>
    </p:spTree>
    <p:extLst>
      <p:ext uri="{BB962C8B-B14F-4D97-AF65-F5344CB8AC3E}">
        <p14:creationId xmlns:p14="http://schemas.microsoft.com/office/powerpoint/2010/main" val="3886619333"/>
      </p:ext>
    </p:extLst>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176972-CED8-D6E2-DFAC-BFE3F6C8F16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01E75B9-BD5A-C2C5-4F1D-2EB277F779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950639E-28C5-BF2A-D9C3-F085F76B22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DF552E2-FE74-BBD3-6C0D-3B31386A60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063C282-11B7-06BB-36C7-60242CAA21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A25DCA1-A156-CE1A-9C4E-571163D59C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0AA0F4A-25D5-F838-A785-E994B7B4451D}"/>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AF0B4C83-9835-A225-D247-795E3F0E722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a:p>
            <a:pPr>
              <a:defRPr/>
            </a:pPr>
            <a:r>
              <a:rPr lang="pl-PL" sz="3600" dirty="0">
                <a:solidFill>
                  <a:srgbClr val="FFFFFF"/>
                </a:solidFill>
                <a:latin typeface="Aptos Display" panose="02110004020202020204"/>
              </a:rPr>
              <a:t>Power Supply &amp; Backup </a:t>
            </a:r>
            <a:r>
              <a:rPr lang="pl-PL" sz="3600" dirty="0" err="1">
                <a:solidFill>
                  <a:srgbClr val="FFFFFF"/>
                </a:solidFill>
                <a:latin typeface="Aptos Display" panose="02110004020202020204"/>
              </a:rPr>
              <a:t>Tree</a:t>
            </a:r>
            <a:endParaRPr lang="pl-PL" sz="3600" dirty="0">
              <a:solidFill>
                <a:srgbClr val="FFFFFF"/>
              </a:solidFill>
              <a:latin typeface="Aptos Display" panose="02110004020202020204"/>
            </a:endParaRPr>
          </a:p>
        </p:txBody>
      </p:sp>
      <p:sp>
        <p:nvSpPr>
          <p:cNvPr id="3" name="Symbol zastępczy zawartości 2">
            <a:extLst>
              <a:ext uri="{FF2B5EF4-FFF2-40B4-BE49-F238E27FC236}">
                <a16:creationId xmlns:a16="http://schemas.microsoft.com/office/drawing/2014/main" id="{DC0BC050-1675-539B-E08D-D5EF880F685F}"/>
              </a:ext>
            </a:extLst>
          </p:cNvPr>
          <p:cNvSpPr>
            <a:spLocks noGrp="1"/>
          </p:cNvSpPr>
          <p:nvPr>
            <p:ph idx="4294967295"/>
          </p:nvPr>
        </p:nvSpPr>
        <p:spPr>
          <a:xfrm>
            <a:off x="152401" y="1674216"/>
            <a:ext cx="11904919" cy="3074652"/>
          </a:xfrm>
          <a:prstGeom prst="rect">
            <a:avLst/>
          </a:prstGeom>
        </p:spPr>
        <p:txBody>
          <a:bodyPr anchor="ctr">
            <a:noAutofit/>
          </a:bodyPr>
          <a:lstStyle/>
          <a:p>
            <a:pPr marL="0" indent="0" fontAlgn="base">
              <a:buNone/>
            </a:pPr>
            <a:r>
              <a:rPr lang="pl-PL" dirty="0"/>
              <a:t>Power Supply &amp; Backup to urządzenie zasilające łączące się z </a:t>
            </a:r>
            <a:r>
              <a:rPr lang="pl-PL" dirty="0" err="1"/>
              <a:t>MiniServerem</a:t>
            </a:r>
            <a:r>
              <a:rPr lang="pl-PL" dirty="0"/>
              <a:t> poprzez </a:t>
            </a:r>
            <a:r>
              <a:rPr lang="pl-PL" dirty="0" err="1"/>
              <a:t>Loxone</a:t>
            </a:r>
            <a:r>
              <a:rPr lang="pl-PL" dirty="0"/>
              <a:t> </a:t>
            </a:r>
            <a:r>
              <a:rPr lang="pl-PL" dirty="0" err="1"/>
              <a:t>Tree</a:t>
            </a:r>
            <a:r>
              <a:rPr lang="pl-PL" dirty="0"/>
              <a:t>. Jest to zasilacz sieciowy DIN o mocy 960W.</a:t>
            </a:r>
          </a:p>
          <a:p>
            <a:pPr marL="0" indent="0" fontAlgn="base">
              <a:buNone/>
            </a:pPr>
            <a:r>
              <a:rPr lang="pl-PL" dirty="0"/>
              <a:t>Posiada 7 separowanych wyjść napięciowych 24V. Każde z nich ma maksymalną wydajność prądową 10A (limit 40 na wszystkie) oraz zabezpieczenie bezpiecznikowe.</a:t>
            </a:r>
          </a:p>
          <a:p>
            <a:pPr marL="0" indent="0" fontAlgn="base">
              <a:buNone/>
            </a:pPr>
            <a:r>
              <a:rPr lang="pl-PL" dirty="0"/>
              <a:t>Posiada też wejście na baterię (żelowe lub VRLA) pracujące w trybie buforowym.</a:t>
            </a:r>
          </a:p>
        </p:txBody>
      </p:sp>
      <p:pic>
        <p:nvPicPr>
          <p:cNvPr id="9" name="Obraz 8">
            <a:extLst>
              <a:ext uri="{FF2B5EF4-FFF2-40B4-BE49-F238E27FC236}">
                <a16:creationId xmlns:a16="http://schemas.microsoft.com/office/drawing/2014/main" id="{B486D542-BE2A-0149-1B79-35C0EEAE00E3}"/>
              </a:ext>
            </a:extLst>
          </p:cNvPr>
          <p:cNvPicPr>
            <a:picLocks noChangeAspect="1"/>
          </p:cNvPicPr>
          <p:nvPr/>
        </p:nvPicPr>
        <p:blipFill>
          <a:blip r:embed="rId3"/>
          <a:srcRect l="17861" t="33361" r="17674" b="33151"/>
          <a:stretch>
            <a:fillRect/>
          </a:stretch>
        </p:blipFill>
        <p:spPr>
          <a:xfrm>
            <a:off x="6879264" y="5018093"/>
            <a:ext cx="5312731" cy="1839907"/>
          </a:xfrm>
          <a:prstGeom prst="rect">
            <a:avLst/>
          </a:prstGeom>
        </p:spPr>
      </p:pic>
      <p:sp>
        <p:nvSpPr>
          <p:cNvPr id="10" name="pole tekstowe 9">
            <a:extLst>
              <a:ext uri="{FF2B5EF4-FFF2-40B4-BE49-F238E27FC236}">
                <a16:creationId xmlns:a16="http://schemas.microsoft.com/office/drawing/2014/main" id="{5DBEE913-03E5-28A6-772C-159C27E3EE47}"/>
              </a:ext>
            </a:extLst>
          </p:cNvPr>
          <p:cNvSpPr txBox="1"/>
          <p:nvPr/>
        </p:nvSpPr>
        <p:spPr>
          <a:xfrm>
            <a:off x="152401" y="4694704"/>
            <a:ext cx="6587066" cy="2246769"/>
          </a:xfrm>
          <a:prstGeom prst="rect">
            <a:avLst/>
          </a:prstGeom>
          <a:noFill/>
        </p:spPr>
        <p:txBody>
          <a:bodyPr wrap="square" rtlCol="0">
            <a:spAutoFit/>
          </a:bodyPr>
          <a:lstStyle/>
          <a:p>
            <a:r>
              <a:rPr lang="pl-PL" sz="2800" dirty="0"/>
              <a:t>Zasilacz zapewnia pewne i rezerwowe zasilanie dla układu automatyki budynkowej. Jeśli odpowiednio wykonano instalacje oświetleniową, to również awaryjnie instalacja będzie zasilana.</a:t>
            </a:r>
          </a:p>
        </p:txBody>
      </p:sp>
    </p:spTree>
    <p:extLst>
      <p:ext uri="{BB962C8B-B14F-4D97-AF65-F5344CB8AC3E}">
        <p14:creationId xmlns:p14="http://schemas.microsoft.com/office/powerpoint/2010/main" val="1826426519"/>
      </p:ext>
    </p:extLst>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B6CA03-13FF-5749-3FF3-5034B902368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273A80A-D1F7-152C-2A1C-8D9211E341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D77722AB-CA59-EECF-2519-0502F7BC37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E853E47-82BA-C678-2DDA-21F2FCBB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86B0522-B300-95FB-F054-73EA81924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0E58C07-7472-48EA-1C20-04A55BD19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E2A2F74-778A-F2E8-8364-5E352B74DA62}"/>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AE9A3932-3A0B-8B12-3EDA-82BB260A146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a:p>
            <a:pPr>
              <a:defRPr/>
            </a:pPr>
            <a:r>
              <a:rPr lang="pl-PL" sz="3600" dirty="0" err="1">
                <a:solidFill>
                  <a:srgbClr val="FFFFFF"/>
                </a:solidFill>
                <a:latin typeface="Aptos Display" panose="02110004020202020204"/>
              </a:rPr>
              <a:t>Wallbox</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Tree</a:t>
            </a:r>
            <a:endParaRPr lang="pl-PL" sz="3600" dirty="0">
              <a:solidFill>
                <a:srgbClr val="FFFFFF"/>
              </a:solidFill>
              <a:latin typeface="Aptos Display" panose="02110004020202020204"/>
            </a:endParaRPr>
          </a:p>
        </p:txBody>
      </p:sp>
      <p:sp>
        <p:nvSpPr>
          <p:cNvPr id="3" name="Symbol zastępczy zawartości 2">
            <a:extLst>
              <a:ext uri="{FF2B5EF4-FFF2-40B4-BE49-F238E27FC236}">
                <a16:creationId xmlns:a16="http://schemas.microsoft.com/office/drawing/2014/main" id="{5094FC18-4C6E-0B87-F813-D8D55D0682D9}"/>
              </a:ext>
            </a:extLst>
          </p:cNvPr>
          <p:cNvSpPr>
            <a:spLocks noGrp="1"/>
          </p:cNvSpPr>
          <p:nvPr>
            <p:ph idx="4294967295"/>
          </p:nvPr>
        </p:nvSpPr>
        <p:spPr>
          <a:xfrm>
            <a:off x="152402" y="1674216"/>
            <a:ext cx="9608286" cy="5066826"/>
          </a:xfrm>
          <a:prstGeom prst="rect">
            <a:avLst/>
          </a:prstGeom>
        </p:spPr>
        <p:txBody>
          <a:bodyPr anchor="ctr">
            <a:noAutofit/>
          </a:bodyPr>
          <a:lstStyle/>
          <a:p>
            <a:pPr marL="0" indent="0" fontAlgn="base">
              <a:buNone/>
            </a:pPr>
            <a:r>
              <a:rPr lang="pl-PL" dirty="0" err="1"/>
              <a:t>Wallbox</a:t>
            </a:r>
            <a:r>
              <a:rPr lang="pl-PL" dirty="0"/>
              <a:t> </a:t>
            </a:r>
            <a:r>
              <a:rPr lang="pl-PL" dirty="0" err="1"/>
              <a:t>Tree</a:t>
            </a:r>
            <a:r>
              <a:rPr lang="pl-PL" dirty="0"/>
              <a:t> to urządzenie do ładowania pojazdów łączące się z </a:t>
            </a:r>
            <a:r>
              <a:rPr lang="pl-PL" dirty="0" err="1"/>
              <a:t>MiniServerem</a:t>
            </a:r>
            <a:r>
              <a:rPr lang="pl-PL" dirty="0"/>
              <a:t> poprzez </a:t>
            </a:r>
            <a:r>
              <a:rPr lang="pl-PL" dirty="0" err="1"/>
              <a:t>Loxone</a:t>
            </a:r>
            <a:r>
              <a:rPr lang="pl-PL" dirty="0"/>
              <a:t> </a:t>
            </a:r>
            <a:r>
              <a:rPr lang="pl-PL" dirty="0" err="1"/>
              <a:t>Tree</a:t>
            </a:r>
            <a:r>
              <a:rPr lang="pl-PL" dirty="0"/>
              <a:t>. Dzięki połączeniu z BMS możemy odpowiednio zarządzać ładowaniem np.: Ładowanie z nadwyżek PV. Ułatwia rozliczanie energii dla różnych osób –pracowników, gości) dzięki możliwości identyfikacji użytkownika.</a:t>
            </a:r>
          </a:p>
        </p:txBody>
      </p:sp>
      <p:pic>
        <p:nvPicPr>
          <p:cNvPr id="5" name="Obraz 4">
            <a:extLst>
              <a:ext uri="{FF2B5EF4-FFF2-40B4-BE49-F238E27FC236}">
                <a16:creationId xmlns:a16="http://schemas.microsoft.com/office/drawing/2014/main" id="{09A876CC-8E60-A375-3256-9F48766F6D06}"/>
              </a:ext>
            </a:extLst>
          </p:cNvPr>
          <p:cNvPicPr>
            <a:picLocks noChangeAspect="1"/>
          </p:cNvPicPr>
          <p:nvPr/>
        </p:nvPicPr>
        <p:blipFill>
          <a:blip r:embed="rId3"/>
          <a:srcRect l="33907" r="35527"/>
          <a:stretch>
            <a:fillRect/>
          </a:stretch>
        </p:blipFill>
        <p:spPr>
          <a:xfrm>
            <a:off x="9862891" y="1778000"/>
            <a:ext cx="2329105" cy="5080000"/>
          </a:xfrm>
          <a:prstGeom prst="rect">
            <a:avLst/>
          </a:prstGeom>
        </p:spPr>
      </p:pic>
    </p:spTree>
    <p:extLst>
      <p:ext uri="{BB962C8B-B14F-4D97-AF65-F5344CB8AC3E}">
        <p14:creationId xmlns:p14="http://schemas.microsoft.com/office/powerpoint/2010/main" val="3994072985"/>
      </p:ext>
    </p:extLst>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3A4D51-9237-5E91-DBBC-FE58A64F34D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8DA1975-0617-75D8-78E4-1B5E433EA7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8C1ED76-522C-4D6A-CBBA-10361F8EE1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6310232-22F0-9905-4E71-B539BEE5A4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8EA7244-503B-C874-0D3B-F8509E88B5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D636956-0C53-F2E7-21B6-8305B5077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864B52E-B2E2-101E-6221-21A281306263}"/>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449FD9EB-3FBC-FDFC-5C4E-2733C6AA541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a:p>
            <a:pPr>
              <a:defRPr/>
            </a:pPr>
            <a:r>
              <a:rPr lang="pl-PL" sz="3600" dirty="0">
                <a:solidFill>
                  <a:srgbClr val="FFFFFF"/>
                </a:solidFill>
                <a:latin typeface="Aptos Display" panose="02110004020202020204"/>
              </a:rPr>
              <a:t>Siłownik </a:t>
            </a:r>
            <a:r>
              <a:rPr lang="pl-PL" sz="3600" dirty="0" err="1">
                <a:solidFill>
                  <a:srgbClr val="FFFFFF"/>
                </a:solidFill>
                <a:latin typeface="Aptos Display" panose="02110004020202020204"/>
              </a:rPr>
              <a:t>Tree</a:t>
            </a:r>
            <a:endParaRPr lang="pl-PL" sz="3600" dirty="0">
              <a:solidFill>
                <a:srgbClr val="FFFFFF"/>
              </a:solidFill>
              <a:latin typeface="Aptos Display" panose="02110004020202020204"/>
            </a:endParaRPr>
          </a:p>
        </p:txBody>
      </p:sp>
      <p:sp>
        <p:nvSpPr>
          <p:cNvPr id="3" name="Symbol zastępczy zawartości 2">
            <a:extLst>
              <a:ext uri="{FF2B5EF4-FFF2-40B4-BE49-F238E27FC236}">
                <a16:creationId xmlns:a16="http://schemas.microsoft.com/office/drawing/2014/main" id="{1A661CEF-40AB-5606-A902-C798A6F1D04F}"/>
              </a:ext>
            </a:extLst>
          </p:cNvPr>
          <p:cNvSpPr>
            <a:spLocks noGrp="1"/>
          </p:cNvSpPr>
          <p:nvPr>
            <p:ph idx="4294967295"/>
          </p:nvPr>
        </p:nvSpPr>
        <p:spPr>
          <a:xfrm>
            <a:off x="152402" y="1674216"/>
            <a:ext cx="9608286" cy="5066826"/>
          </a:xfrm>
          <a:prstGeom prst="rect">
            <a:avLst/>
          </a:prstGeom>
        </p:spPr>
        <p:txBody>
          <a:bodyPr anchor="ctr">
            <a:noAutofit/>
          </a:bodyPr>
          <a:lstStyle/>
          <a:p>
            <a:pPr marL="0" indent="0" fontAlgn="base">
              <a:buNone/>
            </a:pPr>
            <a:r>
              <a:rPr lang="pl-PL" dirty="0"/>
              <a:t>Siłownik </a:t>
            </a:r>
            <a:r>
              <a:rPr lang="pl-PL" dirty="0" err="1"/>
              <a:t>Tree</a:t>
            </a:r>
            <a:r>
              <a:rPr lang="pl-PL" dirty="0"/>
              <a:t> to urządzenie do sterowania zaworami łączące się z </a:t>
            </a:r>
            <a:r>
              <a:rPr lang="pl-PL" dirty="0" err="1"/>
              <a:t>MiniServerem</a:t>
            </a:r>
            <a:r>
              <a:rPr lang="pl-PL" dirty="0"/>
              <a:t> poprzez </a:t>
            </a:r>
            <a:r>
              <a:rPr lang="pl-PL" dirty="0" err="1"/>
              <a:t>Loxone</a:t>
            </a:r>
            <a:r>
              <a:rPr lang="pl-PL" dirty="0"/>
              <a:t> </a:t>
            </a:r>
            <a:r>
              <a:rPr lang="pl-PL" dirty="0" err="1"/>
              <a:t>Tree</a:t>
            </a:r>
            <a:r>
              <a:rPr lang="pl-PL" dirty="0"/>
              <a:t>. </a:t>
            </a:r>
          </a:p>
          <a:p>
            <a:pPr marL="0" indent="0" fontAlgn="base">
              <a:buNone/>
            </a:pPr>
            <a:r>
              <a:rPr lang="pl-PL" dirty="0"/>
              <a:t>Dzięki połączeniu z BMS możemy odpowiednio zarządzać pracą zaworów stosowanych najczęściej w ogrzewaniu.</a:t>
            </a:r>
          </a:p>
          <a:p>
            <a:pPr marL="0" indent="0" fontAlgn="base">
              <a:buNone/>
            </a:pPr>
            <a:r>
              <a:rPr lang="pl-PL" dirty="0"/>
              <a:t>Urządzenie montuje się na zaworze w skrzynce z rozdzielaczem, albo zamiast głowicy termostatycznej. </a:t>
            </a:r>
          </a:p>
          <a:p>
            <a:pPr marL="0" indent="0" fontAlgn="base">
              <a:buNone/>
            </a:pPr>
            <a:r>
              <a:rPr lang="pl-PL" dirty="0"/>
              <a:t>Połączenie go z odpowiednio skonfigurowanym systemem pozwala na właściwe zarządzanie temperaturą w pomieszczeniach.</a:t>
            </a:r>
          </a:p>
          <a:p>
            <a:pPr marL="0" indent="0" fontAlgn="base">
              <a:buNone/>
            </a:pPr>
            <a:r>
              <a:rPr lang="pl-PL" dirty="0"/>
              <a:t>Wyposażony jest dodatkowo w przycisk który może przyjąć dowolną funkcje w BMS.</a:t>
            </a:r>
          </a:p>
        </p:txBody>
      </p:sp>
      <p:pic>
        <p:nvPicPr>
          <p:cNvPr id="1026" name="Picture 2">
            <a:extLst>
              <a:ext uri="{FF2B5EF4-FFF2-40B4-BE49-F238E27FC236}">
                <a16:creationId xmlns:a16="http://schemas.microsoft.com/office/drawing/2014/main" id="{5E4C8690-6610-A671-4A45-B624EDE5992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a:fillRect/>
          </a:stretch>
        </p:blipFill>
        <p:spPr bwMode="auto">
          <a:xfrm>
            <a:off x="9682712" y="2120784"/>
            <a:ext cx="2509284" cy="3737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6981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BD60DF-5E48-8C65-82E2-2E822F7DEDE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2C98C91-0F66-4CAE-879F-E1FC3F6AC4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D1FEED6-51D3-3D1B-32C6-8D49382892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058016B9-5A73-B48C-2CF5-8301299FD1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68B7F41-7A44-2C16-9875-C75968CB02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049C413-92F4-CC32-559A-09AF4AA48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8D4857FC-DACF-9323-3274-7AB65C3D63E5}"/>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07F4F437-CD6B-8810-B10D-71442365FE56}"/>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Ze względu na prawdopodobieństwo wywołania migotania komór serca wyróżnia się następujące strefy:</a:t>
            </a:r>
            <a:br>
              <a:rPr lang="pl-PL" dirty="0"/>
            </a:br>
            <a:r>
              <a:rPr lang="pl-PL" dirty="0"/>
              <a:t>DC-4.1 - 5 % przypadków migotania komór serca,</a:t>
            </a:r>
            <a:br>
              <a:rPr lang="pl-PL" dirty="0"/>
            </a:br>
            <a:r>
              <a:rPr lang="pl-PL" dirty="0"/>
              <a:t>DC-4.2 - nie więcej niż 50 % przypadków,</a:t>
            </a:r>
            <a:br>
              <a:rPr lang="pl-PL" dirty="0"/>
            </a:br>
            <a:r>
              <a:rPr lang="pl-PL" dirty="0"/>
              <a:t>DC-4.3 powyżej 50 % przypadków.</a:t>
            </a:r>
          </a:p>
          <a:p>
            <a:pPr marL="0" indent="0">
              <a:buNone/>
            </a:pPr>
            <a:endParaRPr lang="pl-PL" dirty="0"/>
          </a:p>
          <a:p>
            <a:pPr marL="0" indent="0">
              <a:buNone/>
            </a:pPr>
            <a:r>
              <a:rPr lang="pl-PL" dirty="0"/>
              <a:t>Przyjęto, że graniczna bezpieczna wartość prądu </a:t>
            </a:r>
            <a:r>
              <a:rPr lang="pl-PL" dirty="0" err="1"/>
              <a:t>rażeniowego</a:t>
            </a:r>
            <a:r>
              <a:rPr lang="pl-PL" dirty="0"/>
              <a:t>, płynącego w dłuższym czasie przez ciało ludzkie, wynosi 70 </a:t>
            </a:r>
            <a:r>
              <a:rPr lang="pl-PL" dirty="0" err="1"/>
              <a:t>mA</a:t>
            </a:r>
            <a:r>
              <a:rPr lang="pl-PL" dirty="0"/>
              <a:t> dla prądu stałego.</a:t>
            </a:r>
          </a:p>
        </p:txBody>
      </p:sp>
      <p:sp>
        <p:nvSpPr>
          <p:cNvPr id="6" name="Tytuł 1">
            <a:extLst>
              <a:ext uri="{FF2B5EF4-FFF2-40B4-BE49-F238E27FC236}">
                <a16:creationId xmlns:a16="http://schemas.microsoft.com/office/drawing/2014/main" id="{729021D5-782F-9E31-ED4D-A0833D63A9B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Skutki przepływu przez ciało człowieka</a:t>
            </a:r>
          </a:p>
        </p:txBody>
      </p:sp>
      <p:sp>
        <p:nvSpPr>
          <p:cNvPr id="7" name="Rectangle 2">
            <a:extLst>
              <a:ext uri="{FF2B5EF4-FFF2-40B4-BE49-F238E27FC236}">
                <a16:creationId xmlns:a16="http://schemas.microsoft.com/office/drawing/2014/main" id="{DF9E93F6-E709-55D5-A7A4-50557E9F708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DFB59E66-82A9-1C9E-4BAE-780C631AA63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18826277"/>
      </p:ext>
    </p:extLst>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950ED2-BD11-8F2D-5500-A0C046FE479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6F1481E-45F9-531E-BCBE-BF12575747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D26E8B40-F2A4-7834-F9B8-BCB62E1FF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9F7F98E-696D-07E9-7E68-632885A0E2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5D77EB9-5FE8-0D63-6C0C-2E6559FA22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8D1F224-88C0-F79E-62E9-85DB7BC6C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9F1D8BE-B693-13A2-69E2-5A59B73E406B}"/>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8097C2C1-A3D4-5D92-EDD8-AC4EB324D87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a:p>
            <a:pPr>
              <a:defRPr/>
            </a:pPr>
            <a:r>
              <a:rPr lang="pl-PL" sz="3600" dirty="0">
                <a:solidFill>
                  <a:srgbClr val="FFFFFF"/>
                </a:solidFill>
                <a:latin typeface="Aptos Display" panose="02110004020202020204"/>
              </a:rPr>
              <a:t>Czujnik klimatu w pomieszczeniu </a:t>
            </a:r>
            <a:r>
              <a:rPr lang="pl-PL" sz="3600" dirty="0" err="1">
                <a:solidFill>
                  <a:srgbClr val="FFFFFF"/>
                </a:solidFill>
                <a:latin typeface="Aptos Display" panose="02110004020202020204"/>
              </a:rPr>
              <a:t>Tree</a:t>
            </a:r>
            <a:endParaRPr lang="pl-PL" sz="3600" dirty="0">
              <a:solidFill>
                <a:srgbClr val="FFFFFF"/>
              </a:solidFill>
              <a:latin typeface="Aptos Display" panose="02110004020202020204"/>
            </a:endParaRPr>
          </a:p>
        </p:txBody>
      </p:sp>
      <p:sp>
        <p:nvSpPr>
          <p:cNvPr id="3" name="Symbol zastępczy zawartości 2">
            <a:extLst>
              <a:ext uri="{FF2B5EF4-FFF2-40B4-BE49-F238E27FC236}">
                <a16:creationId xmlns:a16="http://schemas.microsoft.com/office/drawing/2014/main" id="{188FCEE3-82AD-BEF8-08B9-F047789BACA5}"/>
              </a:ext>
            </a:extLst>
          </p:cNvPr>
          <p:cNvSpPr>
            <a:spLocks noGrp="1"/>
          </p:cNvSpPr>
          <p:nvPr>
            <p:ph idx="4294967295"/>
          </p:nvPr>
        </p:nvSpPr>
        <p:spPr>
          <a:xfrm>
            <a:off x="152402" y="1674216"/>
            <a:ext cx="9608286" cy="5066826"/>
          </a:xfrm>
          <a:prstGeom prst="rect">
            <a:avLst/>
          </a:prstGeom>
        </p:spPr>
        <p:txBody>
          <a:bodyPr anchor="ctr">
            <a:noAutofit/>
          </a:bodyPr>
          <a:lstStyle/>
          <a:p>
            <a:pPr marL="0" indent="0" fontAlgn="base">
              <a:buNone/>
            </a:pPr>
            <a:r>
              <a:rPr lang="pl-PL" dirty="0"/>
              <a:t>Czujnik klimatu w pomieszczeniu </a:t>
            </a:r>
            <a:r>
              <a:rPr lang="pl-PL" dirty="0" err="1"/>
              <a:t>Tree</a:t>
            </a:r>
            <a:r>
              <a:rPr lang="pl-PL" dirty="0"/>
              <a:t> to urządzenie do pomiarowe łączące się z </a:t>
            </a:r>
            <a:r>
              <a:rPr lang="pl-PL" dirty="0" err="1"/>
              <a:t>MiniServerem</a:t>
            </a:r>
            <a:r>
              <a:rPr lang="pl-PL" dirty="0"/>
              <a:t> poprzez </a:t>
            </a:r>
            <a:r>
              <a:rPr lang="pl-PL" dirty="0" err="1"/>
              <a:t>Loxone</a:t>
            </a:r>
            <a:r>
              <a:rPr lang="pl-PL" dirty="0"/>
              <a:t> </a:t>
            </a:r>
            <a:r>
              <a:rPr lang="pl-PL" dirty="0" err="1"/>
              <a:t>Tree</a:t>
            </a:r>
            <a:r>
              <a:rPr lang="pl-PL" dirty="0"/>
              <a:t>. </a:t>
            </a:r>
          </a:p>
          <a:p>
            <a:pPr marL="0" indent="0" fontAlgn="base">
              <a:buNone/>
            </a:pPr>
            <a:r>
              <a:rPr lang="pl-PL" dirty="0"/>
              <a:t>Czujnik klimatu w pomieszczeniu służy do pomiaru temperatury, wilgotności oraz stężenia CO2, co pozwala ocenić jakość powietrza w danym wnętrzu. W następstwie możemy zastosować odpowiednie ustawienia systemu HVAC w celu uzyskania żądanych wartości. Np.. Uruchomić ogrzewanie z użyciem siłownika na zaworze, uruchomić chłodzenie sterując klimatyzatorem za pomocą „IR </a:t>
            </a:r>
            <a:r>
              <a:rPr lang="pl-PL" dirty="0" err="1"/>
              <a:t>control</a:t>
            </a:r>
            <a:r>
              <a:rPr lang="pl-PL" dirty="0"/>
              <a:t>” czy też zmienić nastawy systemu wentylacji jeśli wykryto zbyt duże stężenie CO2. Czy ostatecznie uruchomić alarm jeśli poziom CO2 przekracza wartości bezpieczne.</a:t>
            </a:r>
          </a:p>
        </p:txBody>
      </p:sp>
      <p:pic>
        <p:nvPicPr>
          <p:cNvPr id="3074" name="Picture 2" descr="Czujnik klimatu w pomieszczeniu Tree White (CO2, temperatura, wilgotność)">
            <a:extLst>
              <a:ext uri="{FF2B5EF4-FFF2-40B4-BE49-F238E27FC236}">
                <a16:creationId xmlns:a16="http://schemas.microsoft.com/office/drawing/2014/main" id="{A731DC00-F9D7-9B48-A314-C22C04CFA49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a:fillRect/>
          </a:stretch>
        </p:blipFill>
        <p:spPr bwMode="auto">
          <a:xfrm>
            <a:off x="9788771" y="2144916"/>
            <a:ext cx="2412590" cy="3947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2472842"/>
      </p:ext>
    </p:extLst>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B7C425-D789-172B-BCD3-B9D802B46D6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B16A5F8-64F3-DBC8-4A46-0400D8EE05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6BD6CB6-A618-3A4C-4A11-84B65F22F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3358ADF-C6A5-474C-552E-B1FFE8117F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812E09B-52AD-D160-6A76-5ACD10D72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67E8858-EBF0-C8AE-17AD-7D26337BFC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D730D98F-68FC-DB88-F8E9-2412F98CF232}"/>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1619E433-33F8-1053-55AC-E8671DE0451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a:p>
            <a:pPr>
              <a:defRPr/>
            </a:pPr>
            <a:r>
              <a:rPr lang="pl-PL" sz="3600" dirty="0">
                <a:solidFill>
                  <a:srgbClr val="FFFFFF"/>
                </a:solidFill>
                <a:latin typeface="Aptos Display" panose="02110004020202020204"/>
              </a:rPr>
              <a:t>Stacja </a:t>
            </a:r>
            <a:r>
              <a:rPr lang="pl-PL" sz="3600" dirty="0" err="1">
                <a:solidFill>
                  <a:srgbClr val="FFFFFF"/>
                </a:solidFill>
                <a:latin typeface="Aptos Display" panose="02110004020202020204"/>
              </a:rPr>
              <a:t>pogodowaTree</a:t>
            </a:r>
            <a:endParaRPr lang="pl-PL" sz="3600" dirty="0">
              <a:solidFill>
                <a:srgbClr val="FFFFFF"/>
              </a:solidFill>
              <a:latin typeface="Aptos Display" panose="02110004020202020204"/>
            </a:endParaRPr>
          </a:p>
        </p:txBody>
      </p:sp>
      <p:sp>
        <p:nvSpPr>
          <p:cNvPr id="3" name="Symbol zastępczy zawartości 2">
            <a:extLst>
              <a:ext uri="{FF2B5EF4-FFF2-40B4-BE49-F238E27FC236}">
                <a16:creationId xmlns:a16="http://schemas.microsoft.com/office/drawing/2014/main" id="{AB695C35-F428-BED3-5D27-D9ACF537843D}"/>
              </a:ext>
            </a:extLst>
          </p:cNvPr>
          <p:cNvSpPr>
            <a:spLocks noGrp="1"/>
          </p:cNvSpPr>
          <p:nvPr>
            <p:ph idx="4294967295"/>
          </p:nvPr>
        </p:nvSpPr>
        <p:spPr>
          <a:xfrm>
            <a:off x="152402" y="1674216"/>
            <a:ext cx="11926184" cy="2316310"/>
          </a:xfrm>
          <a:prstGeom prst="rect">
            <a:avLst/>
          </a:prstGeom>
        </p:spPr>
        <p:txBody>
          <a:bodyPr anchor="ctr">
            <a:noAutofit/>
          </a:bodyPr>
          <a:lstStyle/>
          <a:p>
            <a:pPr marL="0" indent="0" algn="l" rtl="0" eaLnBrk="1" latinLnBrk="0" hangingPunct="1">
              <a:lnSpc>
                <a:spcPct val="90000"/>
              </a:lnSpc>
              <a:spcBef>
                <a:spcPts val="1000"/>
              </a:spcBef>
              <a:buNone/>
            </a:pPr>
            <a:r>
              <a:rPr lang="pl-PL" sz="2400" dirty="0">
                <a:solidFill>
                  <a:srgbClr val="000000"/>
                </a:solidFill>
                <a:effectLst/>
                <a:latin typeface="Aptos" panose="020B0004020202020204" pitchFamily="34" charset="0"/>
              </a:rPr>
              <a:t>Stacja pogodowa </a:t>
            </a:r>
            <a:r>
              <a:rPr lang="pl-PL" sz="2400" dirty="0" err="1">
                <a:solidFill>
                  <a:srgbClr val="000000"/>
                </a:solidFill>
                <a:effectLst/>
                <a:latin typeface="Aptos" panose="020B0004020202020204" pitchFamily="34" charset="0"/>
              </a:rPr>
              <a:t>Tree</a:t>
            </a:r>
            <a:r>
              <a:rPr lang="pl-PL" sz="2400" dirty="0">
                <a:solidFill>
                  <a:srgbClr val="000000"/>
                </a:solidFill>
                <a:effectLst/>
                <a:latin typeface="Aptos" panose="020B0004020202020204" pitchFamily="34" charset="0"/>
              </a:rPr>
              <a:t> to urządzenie pomiarowe, które łączy się z </a:t>
            </a:r>
            <a:r>
              <a:rPr lang="pl-PL" sz="2400" dirty="0" err="1">
                <a:solidFill>
                  <a:srgbClr val="000000"/>
                </a:solidFill>
                <a:effectLst/>
                <a:latin typeface="Aptos" panose="020B0004020202020204" pitchFamily="34" charset="0"/>
              </a:rPr>
              <a:t>MiniServerem</a:t>
            </a:r>
            <a:r>
              <a:rPr lang="pl-PL" sz="2400" dirty="0">
                <a:solidFill>
                  <a:srgbClr val="000000"/>
                </a:solidFill>
                <a:effectLst/>
                <a:latin typeface="Aptos" panose="020B0004020202020204" pitchFamily="34" charset="0"/>
              </a:rPr>
              <a:t> za pośrednictwem </a:t>
            </a:r>
            <a:r>
              <a:rPr lang="pl-PL" sz="2400" dirty="0" err="1">
                <a:solidFill>
                  <a:srgbClr val="000000"/>
                </a:solidFill>
                <a:effectLst/>
                <a:latin typeface="Aptos" panose="020B0004020202020204" pitchFamily="34" charset="0"/>
              </a:rPr>
              <a:t>Loxone</a:t>
            </a:r>
            <a:r>
              <a:rPr lang="pl-PL" sz="2400" dirty="0">
                <a:solidFill>
                  <a:srgbClr val="000000"/>
                </a:solidFill>
                <a:effectLst/>
                <a:latin typeface="Aptos" panose="020B0004020202020204" pitchFamily="34" charset="0"/>
              </a:rPr>
              <a:t> </a:t>
            </a:r>
            <a:r>
              <a:rPr lang="pl-PL" sz="2400" dirty="0" err="1">
                <a:solidFill>
                  <a:srgbClr val="000000"/>
                </a:solidFill>
                <a:effectLst/>
                <a:latin typeface="Aptos" panose="020B0004020202020204" pitchFamily="34" charset="0"/>
              </a:rPr>
              <a:t>Tree</a:t>
            </a:r>
            <a:r>
              <a:rPr lang="pl-PL" sz="2400" dirty="0">
                <a:solidFill>
                  <a:srgbClr val="000000"/>
                </a:solidFill>
                <a:effectLst/>
                <a:latin typeface="Aptos" panose="020B0004020202020204" pitchFamily="34" charset="0"/>
              </a:rPr>
              <a:t>.</a:t>
            </a:r>
          </a:p>
          <a:p>
            <a:pPr marL="0" indent="0" algn="l" rtl="0" eaLnBrk="1" latinLnBrk="0" hangingPunct="1">
              <a:lnSpc>
                <a:spcPct val="90000"/>
              </a:lnSpc>
              <a:spcBef>
                <a:spcPts val="1000"/>
              </a:spcBef>
              <a:buNone/>
            </a:pPr>
            <a:r>
              <a:rPr lang="pl-PL" sz="2400" dirty="0">
                <a:solidFill>
                  <a:srgbClr val="000000"/>
                </a:solidFill>
                <a:effectLst/>
                <a:latin typeface="Aptos" panose="020B0004020202020204" pitchFamily="34" charset="0"/>
              </a:rPr>
              <a:t>Stacja ta rejestruje prędkość wiatru, natężenie światła, opady oraz temperaturę, co stanowi doskonałą podstawę do ochrony budynku i efektywnego zarządzania nim. Dzięki zebranym danym, system BMS może automatycznie dostosowywać funkcjonowanie różnych urządzeń; na przykład, w zależności od natężenia światła, system może regulować poziom oświetlenia w pomieszczeniach.</a:t>
            </a:r>
            <a:endParaRPr lang="pl-PL" sz="2400" dirty="0"/>
          </a:p>
        </p:txBody>
      </p:sp>
      <p:pic>
        <p:nvPicPr>
          <p:cNvPr id="5122" name="Picture 2">
            <a:extLst>
              <a:ext uri="{FF2B5EF4-FFF2-40B4-BE49-F238E27FC236}">
                <a16:creationId xmlns:a16="http://schemas.microsoft.com/office/drawing/2014/main" id="{8DDC3E4F-AA0C-2BB4-BFC7-E83AC0C9084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a:fillRect/>
          </a:stretch>
        </p:blipFill>
        <p:spPr bwMode="auto">
          <a:xfrm>
            <a:off x="7088372" y="3997217"/>
            <a:ext cx="5103628" cy="2860783"/>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F70877A8-23AD-D9E6-39F5-6B4F0C98DAF6}"/>
              </a:ext>
            </a:extLst>
          </p:cNvPr>
          <p:cNvSpPr txBox="1"/>
          <p:nvPr/>
        </p:nvSpPr>
        <p:spPr>
          <a:xfrm>
            <a:off x="152402" y="4067310"/>
            <a:ext cx="6854456" cy="2677656"/>
          </a:xfrm>
          <a:prstGeom prst="rect">
            <a:avLst/>
          </a:prstGeom>
          <a:noFill/>
        </p:spPr>
        <p:txBody>
          <a:bodyPr wrap="square" rtlCol="0">
            <a:spAutoFit/>
          </a:bodyPr>
          <a:lstStyle/>
          <a:p>
            <a:r>
              <a:rPr lang="pl-PL" sz="2400" dirty="0">
                <a:solidFill>
                  <a:srgbClr val="000000"/>
                </a:solidFill>
                <a:latin typeface="Aptos" panose="020B0004020202020204" pitchFamily="34" charset="0"/>
              </a:rPr>
              <a:t>Informacje dotyczące temperatury oraz prędkości wiatru mogą być wykorzystane do optymalizacji zarządzania systemami HVAC. W przypadku intensywnych opadów lub silnego wiatru, system może automatycznie zamykać okna lub zasłaniać rolety, aby chronić wnętrze budynku przed niekorzystnymi warunkami atmosferycznymi.</a:t>
            </a:r>
            <a:endParaRPr lang="pl-PL" sz="2400" dirty="0"/>
          </a:p>
        </p:txBody>
      </p:sp>
    </p:spTree>
    <p:extLst>
      <p:ext uri="{BB962C8B-B14F-4D97-AF65-F5344CB8AC3E}">
        <p14:creationId xmlns:p14="http://schemas.microsoft.com/office/powerpoint/2010/main" val="3548433648"/>
      </p:ext>
    </p:extLst>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97F3CB2-B0BF-37B8-77C3-916A6075968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CEA451C-899C-BFE2-0AAE-39D5F5F3B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0A9AF2AD-7ADC-9C2C-E9D3-ED25AD371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6A0600C-286A-E88D-6E6B-62FE1B97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7EF964C-485C-4391-7BFE-09CD8C4C36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55FDECA-A0F3-AAB0-6694-DD2C099F1A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E50D2C2E-D25A-C057-D75C-C657A188CCB0}"/>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91A78784-155C-2989-90A6-0B1CAC7E19A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TREE</a:t>
            </a:r>
          </a:p>
          <a:p>
            <a:pPr>
              <a:defRPr/>
            </a:pPr>
            <a:r>
              <a:rPr lang="pl-PL" sz="3600" dirty="0">
                <a:solidFill>
                  <a:srgbClr val="FFFFFF"/>
                </a:solidFill>
                <a:latin typeface="Aptos Display" panose="02110004020202020204"/>
              </a:rPr>
              <a:t>Intercom / </a:t>
            </a:r>
            <a:r>
              <a:rPr lang="pl-PL" sz="3600" dirty="0" err="1">
                <a:solidFill>
                  <a:srgbClr val="FFFFFF"/>
                </a:solidFill>
                <a:latin typeface="Aptos Display" panose="02110004020202020204"/>
              </a:rPr>
              <a:t>wideodomofon</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Tree</a:t>
            </a:r>
            <a:endParaRPr lang="pl-PL" sz="3600" dirty="0">
              <a:solidFill>
                <a:srgbClr val="FFFFFF"/>
              </a:solidFill>
              <a:latin typeface="Aptos Display" panose="02110004020202020204"/>
            </a:endParaRPr>
          </a:p>
        </p:txBody>
      </p:sp>
      <p:sp>
        <p:nvSpPr>
          <p:cNvPr id="3" name="Symbol zastępczy zawartości 2">
            <a:extLst>
              <a:ext uri="{FF2B5EF4-FFF2-40B4-BE49-F238E27FC236}">
                <a16:creationId xmlns:a16="http://schemas.microsoft.com/office/drawing/2014/main" id="{3E8DD55F-5CCD-98BE-2FE8-240579D8452E}"/>
              </a:ext>
            </a:extLst>
          </p:cNvPr>
          <p:cNvSpPr>
            <a:spLocks noGrp="1"/>
          </p:cNvSpPr>
          <p:nvPr>
            <p:ph idx="4294967295"/>
          </p:nvPr>
        </p:nvSpPr>
        <p:spPr>
          <a:xfrm>
            <a:off x="152403" y="1674216"/>
            <a:ext cx="8906538" cy="5066826"/>
          </a:xfrm>
          <a:prstGeom prst="rect">
            <a:avLst/>
          </a:prstGeom>
        </p:spPr>
        <p:txBody>
          <a:bodyPr anchor="ctr">
            <a:noAutofit/>
          </a:bodyPr>
          <a:lstStyle/>
          <a:p>
            <a:pPr marL="0" indent="0" fontAlgn="base">
              <a:buNone/>
            </a:pPr>
            <a:r>
              <a:rPr lang="pl-PL" dirty="0"/>
              <a:t>Intercom </a:t>
            </a:r>
            <a:r>
              <a:rPr lang="pl-PL" dirty="0" err="1"/>
              <a:t>Tree</a:t>
            </a:r>
            <a:r>
              <a:rPr lang="pl-PL" dirty="0"/>
              <a:t> to urządzenie łączące się z </a:t>
            </a:r>
            <a:r>
              <a:rPr lang="pl-PL" dirty="0" err="1"/>
              <a:t>MiniServerem</a:t>
            </a:r>
            <a:r>
              <a:rPr lang="pl-PL" dirty="0"/>
              <a:t> poprzez </a:t>
            </a:r>
            <a:r>
              <a:rPr lang="pl-PL" dirty="0" err="1"/>
              <a:t>Loxone</a:t>
            </a:r>
            <a:r>
              <a:rPr lang="pl-PL" dirty="0"/>
              <a:t> </a:t>
            </a:r>
            <a:r>
              <a:rPr lang="pl-PL" dirty="0" err="1"/>
              <a:t>Tree</a:t>
            </a:r>
            <a:r>
              <a:rPr lang="pl-PL" dirty="0"/>
              <a:t>. Przesyłające informacje poprzez Ethernet i zasilane przez </a:t>
            </a:r>
            <a:r>
              <a:rPr lang="pl-PL" dirty="0" err="1"/>
              <a:t>PoE</a:t>
            </a:r>
            <a:r>
              <a:rPr lang="pl-PL" dirty="0"/>
              <a:t>.</a:t>
            </a:r>
          </a:p>
          <a:p>
            <a:pPr marL="0" indent="0" fontAlgn="base">
              <a:buNone/>
            </a:pPr>
            <a:r>
              <a:rPr lang="pl-PL" dirty="0"/>
              <a:t>Posiada wbudowaną kamerę, przycisk, mikrofon i głośnik. Pozwala na standardowe funkcje </a:t>
            </a:r>
            <a:r>
              <a:rPr lang="pl-PL" dirty="0" err="1"/>
              <a:t>wideodomofonu</a:t>
            </a:r>
            <a:r>
              <a:rPr lang="pl-PL" dirty="0"/>
              <a:t> ale także na integracje z BMS. Dzięki temu informacje z intercomu mogą zostać użyte do sterownia budynkiem. Np.. Załączenia oświetlenia.</a:t>
            </a:r>
          </a:p>
        </p:txBody>
      </p:sp>
      <p:pic>
        <p:nvPicPr>
          <p:cNvPr id="14338" name="Picture 2" descr="Intercom">
            <a:extLst>
              <a:ext uri="{FF2B5EF4-FFF2-40B4-BE49-F238E27FC236}">
                <a16:creationId xmlns:a16="http://schemas.microsoft.com/office/drawing/2014/main" id="{39B909D9-3D39-3AF5-27A0-810B078CA82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a:fillRect/>
          </a:stretch>
        </p:blipFill>
        <p:spPr bwMode="auto">
          <a:xfrm>
            <a:off x="9207973" y="2083668"/>
            <a:ext cx="2984023" cy="4288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2284612"/>
      </p:ext>
    </p:extLst>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378262-5580-3F5D-7201-645BDF38CB6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F75E0A1-BBA0-D3BC-00F6-83E3D3F5E2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1CE05BA-6F84-354F-8089-C78FCA6C6B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0788CBC5-7716-4B00-BA76-BAB6BE7FC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EA9B7B6-9807-3E5D-F1B9-0BE9BF8EEF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127F393-2D75-6C62-207F-6BE75DFC75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5524F3C-70D8-79F5-0AFB-B903048FF091}"/>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20D99D2A-1E22-4F48-D6E0-C086D88E8F5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p:txBody>
      </p:sp>
      <p:sp>
        <p:nvSpPr>
          <p:cNvPr id="7" name="Rectangle 2">
            <a:extLst>
              <a:ext uri="{FF2B5EF4-FFF2-40B4-BE49-F238E27FC236}">
                <a16:creationId xmlns:a16="http://schemas.microsoft.com/office/drawing/2014/main" id="{F54D3153-59F8-D8F2-CC73-0307A0CFA4C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C65903A6-6E8C-F860-F89F-37401C147BDF}"/>
              </a:ext>
            </a:extLst>
          </p:cNvPr>
          <p:cNvSpPr>
            <a:spLocks noGrp="1"/>
          </p:cNvSpPr>
          <p:nvPr>
            <p:ph idx="4294967295"/>
          </p:nvPr>
        </p:nvSpPr>
        <p:spPr>
          <a:xfrm>
            <a:off x="152400" y="1771048"/>
            <a:ext cx="11859928" cy="4937759"/>
          </a:xfrm>
          <a:prstGeom prst="rect">
            <a:avLst/>
          </a:prstGeom>
        </p:spPr>
        <p:txBody>
          <a:bodyPr anchor="ctr">
            <a:noAutofit/>
          </a:bodyPr>
          <a:lstStyle/>
          <a:p>
            <a:pPr marL="0" indent="0">
              <a:buNone/>
            </a:pPr>
            <a:r>
              <a:rPr lang="pl-PL" dirty="0" err="1"/>
              <a:t>Loxone</a:t>
            </a:r>
            <a:r>
              <a:rPr lang="pl-PL" dirty="0"/>
              <a:t> AIR to bezprzewodowy protokół komunikacyjny opracowany przez firmę </a:t>
            </a:r>
            <a:r>
              <a:rPr lang="pl-PL" dirty="0" err="1"/>
              <a:t>Loxone</a:t>
            </a:r>
            <a:r>
              <a:rPr lang="pl-PL" dirty="0"/>
              <a:t>, przeznaczony do automatyki budynkowej, szczególnie w projektach wymagających modernizacji (</a:t>
            </a:r>
            <a:r>
              <a:rPr lang="pl-PL" dirty="0" err="1"/>
              <a:t>retrofit</a:t>
            </a:r>
            <a:r>
              <a:rPr lang="pl-PL" dirty="0"/>
              <a:t>) lub tam, gdzie okablowanie jest niepraktyczne.</a:t>
            </a:r>
          </a:p>
          <a:p>
            <a:pPr marL="0" indent="0">
              <a:buNone/>
            </a:pPr>
            <a:r>
              <a:rPr lang="pl-PL" dirty="0"/>
              <a:t>Urządzenia z </a:t>
            </a:r>
            <a:r>
              <a:rPr lang="pl-PL" dirty="0" err="1"/>
              <a:t>Loxone</a:t>
            </a:r>
            <a:r>
              <a:rPr lang="pl-PL" dirty="0"/>
              <a:t> AIR posiadające zasilanie sieciowe pracują jako regeneratory. Występuje limit 2 skoków ograniczający opóźnienia.</a:t>
            </a:r>
          </a:p>
          <a:p>
            <a:pPr marL="0" indent="0">
              <a:buNone/>
            </a:pPr>
            <a:r>
              <a:rPr lang="pl-PL" dirty="0"/>
              <a:t>Teoretyczny zasięg technologii w trudnych warunkach (grube ściany, metal) to do 10m. W otwartym terenie do 250m. W związku z tym limitem, konieczne może być umieszczenie w kilku miejscach </a:t>
            </a:r>
            <a:r>
              <a:rPr lang="pl-PL" dirty="0" err="1"/>
              <a:t>Tree</a:t>
            </a:r>
            <a:r>
              <a:rPr lang="pl-PL" dirty="0"/>
              <a:t> to AIR Bridge.</a:t>
            </a:r>
          </a:p>
        </p:txBody>
      </p:sp>
    </p:spTree>
    <p:extLst>
      <p:ext uri="{BB962C8B-B14F-4D97-AF65-F5344CB8AC3E}">
        <p14:creationId xmlns:p14="http://schemas.microsoft.com/office/powerpoint/2010/main" val="2746629291"/>
      </p:ext>
    </p:extLst>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0CCFD0-C9C7-EF33-FA56-51501EBB39C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303827E-991C-5247-4F78-4E0711B932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D627B80-CEC9-C780-1901-C54042569D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F2F7205-524D-4D8A-AB8D-E384CB070A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3D4D650-5BD7-BFF9-9264-99AC62750A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120235A-C6DB-311D-FCE4-993F08F0A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D405CC9-3842-3322-5C13-187568785381}"/>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37F6CE4B-C71E-4B03-2238-BB1C6249761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a:solidFill>
                  <a:srgbClr val="FFFFFF"/>
                </a:solidFill>
                <a:latin typeface="Aptos Display" panose="02110004020202020204"/>
              </a:rPr>
              <a:t>Multi Extension AIR</a:t>
            </a:r>
          </a:p>
        </p:txBody>
      </p:sp>
      <p:sp>
        <p:nvSpPr>
          <p:cNvPr id="7" name="Rectangle 2">
            <a:extLst>
              <a:ext uri="{FF2B5EF4-FFF2-40B4-BE49-F238E27FC236}">
                <a16:creationId xmlns:a16="http://schemas.microsoft.com/office/drawing/2014/main" id="{FC0E8A19-F88E-028F-2D1E-4D5E24B545E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8A26DBDF-C40A-9413-759E-5D1C6A6DFA97}"/>
              </a:ext>
            </a:extLst>
          </p:cNvPr>
          <p:cNvSpPr>
            <a:spLocks noGrp="1"/>
          </p:cNvSpPr>
          <p:nvPr>
            <p:ph idx="4294967295"/>
          </p:nvPr>
        </p:nvSpPr>
        <p:spPr>
          <a:xfrm>
            <a:off x="152400" y="1771048"/>
            <a:ext cx="6974959" cy="4937759"/>
          </a:xfrm>
          <a:prstGeom prst="rect">
            <a:avLst/>
          </a:prstGeom>
        </p:spPr>
        <p:txBody>
          <a:bodyPr anchor="ctr">
            <a:noAutofit/>
          </a:bodyPr>
          <a:lstStyle/>
          <a:p>
            <a:pPr marL="0" indent="0">
              <a:buNone/>
            </a:pPr>
            <a:r>
              <a:rPr lang="pl-PL" dirty="0"/>
              <a:t>Multi Extension AIR łączy się z </a:t>
            </a:r>
            <a:r>
              <a:rPr lang="pl-PL" dirty="0" err="1"/>
              <a:t>MiniServerem</a:t>
            </a:r>
            <a:r>
              <a:rPr lang="pl-PL" dirty="0"/>
              <a:t> za pomocą technologii AIR, zasilany jest sieciowo. </a:t>
            </a:r>
          </a:p>
          <a:p>
            <a:pPr marL="0" indent="0">
              <a:buNone/>
            </a:pPr>
            <a:r>
              <a:rPr lang="pl-PL" dirty="0"/>
              <a:t>Umożliwia dołączenie do systemu 12 wejść analogowych, 4 wyjścia analogowe oraz 8 wyjść cyfrowych, przekaźnikowych, bez potencjałowych.</a:t>
            </a:r>
          </a:p>
          <a:p>
            <a:pPr marL="0" indent="0">
              <a:buNone/>
            </a:pPr>
            <a:r>
              <a:rPr lang="pl-PL" dirty="0"/>
              <a:t>Zastosowanie wejść i wyjść jak w poprzednio omawianych modułach</a:t>
            </a:r>
          </a:p>
        </p:txBody>
      </p:sp>
      <p:pic>
        <p:nvPicPr>
          <p:cNvPr id="5" name="Obraz 4">
            <a:extLst>
              <a:ext uri="{FF2B5EF4-FFF2-40B4-BE49-F238E27FC236}">
                <a16:creationId xmlns:a16="http://schemas.microsoft.com/office/drawing/2014/main" id="{43AD4DF1-0B2A-882D-458E-832786010E40}"/>
              </a:ext>
            </a:extLst>
          </p:cNvPr>
          <p:cNvPicPr>
            <a:picLocks noChangeAspect="1"/>
          </p:cNvPicPr>
          <p:nvPr/>
        </p:nvPicPr>
        <p:blipFill>
          <a:blip r:embed="rId3"/>
          <a:srcRect l="17243" t="4479" r="17471" b="21247"/>
          <a:stretch>
            <a:fillRect/>
          </a:stretch>
        </p:blipFill>
        <p:spPr>
          <a:xfrm>
            <a:off x="7127359" y="1590741"/>
            <a:ext cx="4974805" cy="3773098"/>
          </a:xfrm>
          <a:prstGeom prst="rect">
            <a:avLst/>
          </a:prstGeom>
        </p:spPr>
      </p:pic>
    </p:spTree>
    <p:extLst>
      <p:ext uri="{BB962C8B-B14F-4D97-AF65-F5344CB8AC3E}">
        <p14:creationId xmlns:p14="http://schemas.microsoft.com/office/powerpoint/2010/main" val="3621470922"/>
      </p:ext>
    </p:extLst>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18A39D-3DD2-6FAA-C689-859DFEF473B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E00ABDC-CA66-890A-CAED-8C8ED8ACBE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6DEC12F-561F-3192-6CEC-26E6DA882B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8D0EE18-DB13-5956-CE53-5A507C7E4F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48103A8-F0DF-788B-DCD6-187FFC91C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0DE8B2B-F47B-C316-4194-71B3A7ACF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52D04F3-AC2F-8920-7E9F-2BD263A10CA2}"/>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EFF9AC17-6C43-BEBE-7B65-2271FE1717F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a:solidFill>
                  <a:srgbClr val="FFFFFF"/>
                </a:solidFill>
                <a:latin typeface="Aptos Display" panose="02110004020202020204"/>
              </a:rPr>
              <a:t>IR Control AIR</a:t>
            </a:r>
          </a:p>
        </p:txBody>
      </p:sp>
      <p:sp>
        <p:nvSpPr>
          <p:cNvPr id="7" name="Rectangle 2">
            <a:extLst>
              <a:ext uri="{FF2B5EF4-FFF2-40B4-BE49-F238E27FC236}">
                <a16:creationId xmlns:a16="http://schemas.microsoft.com/office/drawing/2014/main" id="{E9468AAD-72ED-D0D0-0068-875B501FBBF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A02BF5A1-FFC5-BA4D-BFB2-C0882C09E2A3}"/>
              </a:ext>
            </a:extLst>
          </p:cNvPr>
          <p:cNvSpPr>
            <a:spLocks noGrp="1"/>
          </p:cNvSpPr>
          <p:nvPr>
            <p:ph idx="4294967295"/>
          </p:nvPr>
        </p:nvSpPr>
        <p:spPr>
          <a:xfrm>
            <a:off x="152401" y="1771048"/>
            <a:ext cx="9863246" cy="4937759"/>
          </a:xfrm>
          <a:prstGeom prst="rect">
            <a:avLst/>
          </a:prstGeom>
        </p:spPr>
        <p:txBody>
          <a:bodyPr anchor="ctr">
            <a:noAutofit/>
          </a:bodyPr>
          <a:lstStyle/>
          <a:p>
            <a:pPr marL="0" indent="0">
              <a:buNone/>
            </a:pPr>
            <a:r>
              <a:rPr lang="pl-PL" dirty="0"/>
              <a:t>IR Control AIR łączy się z </a:t>
            </a:r>
            <a:r>
              <a:rPr lang="pl-PL" dirty="0" err="1"/>
              <a:t>Miniserverem</a:t>
            </a:r>
            <a:r>
              <a:rPr lang="pl-PL" dirty="0"/>
              <a:t> za pomocą </a:t>
            </a:r>
            <a:r>
              <a:rPr lang="pl-PL" dirty="0" err="1"/>
              <a:t>Loxone</a:t>
            </a:r>
            <a:r>
              <a:rPr lang="pl-PL" dirty="0"/>
              <a:t> AIR.</a:t>
            </a:r>
          </a:p>
          <a:p>
            <a:pPr marL="0" indent="0">
              <a:buNone/>
            </a:pPr>
            <a:r>
              <a:rPr lang="pl-PL" dirty="0"/>
              <a:t>Umożliwia integrację urządzeń sterowanych na podczerwień, takich jak telewizory, </a:t>
            </a:r>
            <a:r>
              <a:rPr lang="pl-PL" dirty="0" err="1"/>
              <a:t>amplitunery</a:t>
            </a:r>
            <a:r>
              <a:rPr lang="pl-PL" dirty="0"/>
              <a:t> AV, projektory wideo lub systemy klimatyzacji.</a:t>
            </a:r>
          </a:p>
          <a:p>
            <a:pPr marL="0" indent="0">
              <a:buNone/>
            </a:pPr>
            <a:r>
              <a:rPr lang="pl-PL" dirty="0"/>
              <a:t>Zasilany jest za pomocą USB.</a:t>
            </a:r>
          </a:p>
          <a:p>
            <a:pPr marL="0" indent="0">
              <a:buNone/>
            </a:pPr>
            <a:r>
              <a:rPr lang="pl-PL" dirty="0"/>
              <a:t>Urządzenie posiada 4 kanały transmisji.</a:t>
            </a:r>
          </a:p>
        </p:txBody>
      </p:sp>
      <p:pic>
        <p:nvPicPr>
          <p:cNvPr id="10" name="Obraz 9">
            <a:extLst>
              <a:ext uri="{FF2B5EF4-FFF2-40B4-BE49-F238E27FC236}">
                <a16:creationId xmlns:a16="http://schemas.microsoft.com/office/drawing/2014/main" id="{59C1E17E-7A81-8D03-2619-98EBE0387BAF}"/>
              </a:ext>
            </a:extLst>
          </p:cNvPr>
          <p:cNvPicPr>
            <a:picLocks noChangeAspect="1"/>
          </p:cNvPicPr>
          <p:nvPr/>
        </p:nvPicPr>
        <p:blipFill>
          <a:blip r:embed="rId3"/>
          <a:srcRect l="34053" r="36816"/>
          <a:stretch>
            <a:fillRect/>
          </a:stretch>
        </p:blipFill>
        <p:spPr>
          <a:xfrm>
            <a:off x="10015649" y="1590740"/>
            <a:ext cx="2176348" cy="4972721"/>
          </a:xfrm>
          <a:prstGeom prst="rect">
            <a:avLst/>
          </a:prstGeom>
        </p:spPr>
      </p:pic>
    </p:spTree>
    <p:extLst>
      <p:ext uri="{BB962C8B-B14F-4D97-AF65-F5344CB8AC3E}">
        <p14:creationId xmlns:p14="http://schemas.microsoft.com/office/powerpoint/2010/main" val="2434894590"/>
      </p:ext>
    </p:extLst>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0F6253-9D2D-6BCE-5729-34BFED0AA7E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A2BCE06-F4D5-8B2D-8CE6-8C3F0CAA08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918787C-1E3D-B7F6-D341-BF9B54E719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43C296DE-EC14-12DF-F8A0-4C54C509A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BA88529-E5FC-0025-3083-792CD885A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9F69093-B30B-D5DA-5D60-A71466F35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D26A1A6-D5B5-1625-8F25-7AD208BB8810}"/>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2B966FC4-887B-218D-535D-A7E413E14EE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err="1">
                <a:solidFill>
                  <a:srgbClr val="FFFFFF"/>
                </a:solidFill>
                <a:latin typeface="Aptos Display" panose="02110004020202020204"/>
              </a:rPr>
              <a:t>Modbus</a:t>
            </a:r>
            <a:r>
              <a:rPr lang="pl-PL" sz="3600" dirty="0">
                <a:solidFill>
                  <a:srgbClr val="FFFFFF"/>
                </a:solidFill>
                <a:latin typeface="Aptos Display" panose="02110004020202020204"/>
              </a:rPr>
              <a:t> AIR</a:t>
            </a:r>
          </a:p>
        </p:txBody>
      </p:sp>
      <p:sp>
        <p:nvSpPr>
          <p:cNvPr id="7" name="Rectangle 2">
            <a:extLst>
              <a:ext uri="{FF2B5EF4-FFF2-40B4-BE49-F238E27FC236}">
                <a16:creationId xmlns:a16="http://schemas.microsoft.com/office/drawing/2014/main" id="{0A77A8E9-038C-68D1-0C7D-404753024F8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280DAC68-C9E0-0F65-5BE1-29800AFA7E5A}"/>
              </a:ext>
            </a:extLst>
          </p:cNvPr>
          <p:cNvSpPr>
            <a:spLocks noGrp="1"/>
          </p:cNvSpPr>
          <p:nvPr>
            <p:ph idx="4294967295"/>
          </p:nvPr>
        </p:nvSpPr>
        <p:spPr>
          <a:xfrm>
            <a:off x="152401" y="1771048"/>
            <a:ext cx="9863246" cy="4937759"/>
          </a:xfrm>
          <a:prstGeom prst="rect">
            <a:avLst/>
          </a:prstGeom>
        </p:spPr>
        <p:txBody>
          <a:bodyPr anchor="ctr">
            <a:noAutofit/>
          </a:bodyPr>
          <a:lstStyle/>
          <a:p>
            <a:pPr marL="0" indent="0">
              <a:buNone/>
            </a:pPr>
            <a:r>
              <a:rPr lang="pl-PL" dirty="0" err="1"/>
              <a:t>Modbus</a:t>
            </a:r>
            <a:r>
              <a:rPr lang="pl-PL" dirty="0"/>
              <a:t> AIR łączy się z </a:t>
            </a:r>
            <a:r>
              <a:rPr lang="pl-PL" dirty="0" err="1"/>
              <a:t>Miniserverem</a:t>
            </a:r>
            <a:r>
              <a:rPr lang="pl-PL" dirty="0"/>
              <a:t> za pomocą </a:t>
            </a:r>
            <a:r>
              <a:rPr lang="pl-PL" dirty="0" err="1"/>
              <a:t>Loxone</a:t>
            </a:r>
            <a:r>
              <a:rPr lang="pl-PL" dirty="0"/>
              <a:t> AIR.</a:t>
            </a:r>
          </a:p>
          <a:p>
            <a:pPr marL="0" indent="0">
              <a:buNone/>
            </a:pPr>
            <a:r>
              <a:rPr lang="pl-PL" dirty="0"/>
              <a:t>Zasilany jest sieciowo. Spełnia dokładnie takie same zadania jak </a:t>
            </a:r>
            <a:r>
              <a:rPr lang="pl-PL" dirty="0" err="1"/>
              <a:t>Modbus</a:t>
            </a:r>
            <a:r>
              <a:rPr lang="pl-PL" dirty="0"/>
              <a:t> </a:t>
            </a:r>
            <a:r>
              <a:rPr lang="pl-PL" dirty="0" err="1"/>
              <a:t>Tree</a:t>
            </a:r>
            <a:endParaRPr lang="pl-PL" dirty="0"/>
          </a:p>
        </p:txBody>
      </p:sp>
      <p:pic>
        <p:nvPicPr>
          <p:cNvPr id="5" name="Obraz 4">
            <a:extLst>
              <a:ext uri="{FF2B5EF4-FFF2-40B4-BE49-F238E27FC236}">
                <a16:creationId xmlns:a16="http://schemas.microsoft.com/office/drawing/2014/main" id="{102B778D-18C0-10D5-6FF8-519F8E0A6032}"/>
              </a:ext>
            </a:extLst>
          </p:cNvPr>
          <p:cNvPicPr>
            <a:picLocks noChangeAspect="1"/>
          </p:cNvPicPr>
          <p:nvPr/>
        </p:nvPicPr>
        <p:blipFill>
          <a:blip r:embed="rId3"/>
          <a:srcRect l="33816" t="19311" r="15026" b="22691"/>
          <a:stretch>
            <a:fillRect/>
          </a:stretch>
        </p:blipFill>
        <p:spPr>
          <a:xfrm>
            <a:off x="10064295" y="1604997"/>
            <a:ext cx="2079057" cy="1568919"/>
          </a:xfrm>
          <a:prstGeom prst="rect">
            <a:avLst/>
          </a:prstGeom>
        </p:spPr>
      </p:pic>
    </p:spTree>
    <p:extLst>
      <p:ext uri="{BB962C8B-B14F-4D97-AF65-F5344CB8AC3E}">
        <p14:creationId xmlns:p14="http://schemas.microsoft.com/office/powerpoint/2010/main" val="1635482995"/>
      </p:ext>
    </p:extLst>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163A193-62B1-DE6D-9FD4-3017FED0DC5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180FEC6-4489-63BC-9599-9632F94E0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DBA6769-0195-9DA3-FABD-6E5734E15A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26AB2A0-83F2-E4E8-B99F-D26540CE4D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DA00D57-F416-45F9-6BEB-2BCD2FF931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D7A8404-CE5C-015A-B19D-34C22FA049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FBCFB8D-C82E-40E4-6AD3-6CDEF03A23AF}"/>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F60F6447-EC35-7A16-2D4E-0115F0F4ACF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a:solidFill>
                  <a:srgbClr val="FFFFFF"/>
                </a:solidFill>
                <a:latin typeface="Aptos Display" panose="02110004020202020204"/>
              </a:rPr>
              <a:t>Nano IO AIR</a:t>
            </a:r>
          </a:p>
        </p:txBody>
      </p:sp>
      <p:sp>
        <p:nvSpPr>
          <p:cNvPr id="7" name="Rectangle 2">
            <a:extLst>
              <a:ext uri="{FF2B5EF4-FFF2-40B4-BE49-F238E27FC236}">
                <a16:creationId xmlns:a16="http://schemas.microsoft.com/office/drawing/2014/main" id="{F98EF423-91F1-6017-7711-F0E629EDF10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34CDBBFB-1489-D56A-9C74-EE83992EAFA8}"/>
              </a:ext>
            </a:extLst>
          </p:cNvPr>
          <p:cNvSpPr>
            <a:spLocks noGrp="1"/>
          </p:cNvSpPr>
          <p:nvPr>
            <p:ph idx="4294967295"/>
          </p:nvPr>
        </p:nvSpPr>
        <p:spPr>
          <a:xfrm>
            <a:off x="152401" y="1771048"/>
            <a:ext cx="8555254" cy="4937759"/>
          </a:xfrm>
          <a:prstGeom prst="rect">
            <a:avLst/>
          </a:prstGeom>
        </p:spPr>
        <p:txBody>
          <a:bodyPr anchor="ctr">
            <a:noAutofit/>
          </a:bodyPr>
          <a:lstStyle/>
          <a:p>
            <a:pPr marL="0" indent="0">
              <a:buNone/>
            </a:pPr>
            <a:r>
              <a:rPr lang="pl-PL" dirty="0"/>
              <a:t>Nano IO AIR łączy się z </a:t>
            </a:r>
            <a:r>
              <a:rPr lang="pl-PL" dirty="0" err="1"/>
              <a:t>Miniserverem</a:t>
            </a:r>
            <a:r>
              <a:rPr lang="pl-PL" dirty="0"/>
              <a:t> za pomocą </a:t>
            </a:r>
            <a:r>
              <a:rPr lang="pl-PL" dirty="0" err="1"/>
              <a:t>Loxone</a:t>
            </a:r>
            <a:r>
              <a:rPr lang="pl-PL" dirty="0"/>
              <a:t> AIR.</a:t>
            </a:r>
          </a:p>
          <a:p>
            <a:pPr marL="0" indent="0">
              <a:buNone/>
            </a:pPr>
            <a:r>
              <a:rPr lang="pl-PL" dirty="0"/>
              <a:t>Urządzenie posiada 2 wyjścia przekaźnikowe i 6 wejść cyfrowych (binarnych).</a:t>
            </a:r>
          </a:p>
          <a:p>
            <a:pPr marL="0" indent="0">
              <a:buNone/>
            </a:pPr>
            <a:r>
              <a:rPr lang="pl-PL" dirty="0"/>
              <a:t>Zasilane jest sieciowo, a rozmiary urządzenia umożliwiają mu pracę w puszce podtynkowej. Nadaje się idealnie do modernizacji obecnych instalacji.</a:t>
            </a:r>
          </a:p>
        </p:txBody>
      </p:sp>
      <p:pic>
        <p:nvPicPr>
          <p:cNvPr id="8" name="Obraz 7">
            <a:extLst>
              <a:ext uri="{FF2B5EF4-FFF2-40B4-BE49-F238E27FC236}">
                <a16:creationId xmlns:a16="http://schemas.microsoft.com/office/drawing/2014/main" id="{1EFBC196-07F1-F8B7-0128-CFD0FF8C5C1D}"/>
              </a:ext>
            </a:extLst>
          </p:cNvPr>
          <p:cNvPicPr>
            <a:picLocks noChangeAspect="1"/>
          </p:cNvPicPr>
          <p:nvPr/>
        </p:nvPicPr>
        <p:blipFill>
          <a:blip r:embed="rId3"/>
          <a:srcRect l="27474" r="26800"/>
          <a:stretch>
            <a:fillRect/>
          </a:stretch>
        </p:blipFill>
        <p:spPr>
          <a:xfrm>
            <a:off x="8707655" y="1628807"/>
            <a:ext cx="3484345" cy="5080000"/>
          </a:xfrm>
          <a:prstGeom prst="rect">
            <a:avLst/>
          </a:prstGeom>
        </p:spPr>
      </p:pic>
    </p:spTree>
    <p:extLst>
      <p:ext uri="{BB962C8B-B14F-4D97-AF65-F5344CB8AC3E}">
        <p14:creationId xmlns:p14="http://schemas.microsoft.com/office/powerpoint/2010/main" val="2096173626"/>
      </p:ext>
    </p:extLst>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074DE5-2C83-C724-24E5-438A9388E94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F27A26F-7E77-73F8-3110-2979C62D06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C9D72A0-2163-5CA0-78B7-02577D6AE6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06170BB8-13CB-3F7E-B2E4-42B1DF7A38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A70BB43-F043-70BA-40FF-3417089CE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9DC08EE-EB11-B81C-6355-AE5C49ACED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9EE8D1D-73DF-7BB0-A0E6-176B92CC37C2}"/>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5DE5F413-ADDB-300F-82AA-A5F943676B0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a:solidFill>
                  <a:srgbClr val="FFFFFF"/>
                </a:solidFill>
                <a:latin typeface="Aptos Display" panose="02110004020202020204"/>
              </a:rPr>
              <a:t>Nano </a:t>
            </a:r>
            <a:r>
              <a:rPr lang="pl-PL" sz="3600" dirty="0" err="1">
                <a:solidFill>
                  <a:srgbClr val="FFFFFF"/>
                </a:solidFill>
                <a:latin typeface="Aptos Display" panose="02110004020202020204"/>
              </a:rPr>
              <a:t>Dimmer</a:t>
            </a:r>
            <a:r>
              <a:rPr lang="pl-PL" sz="3600" dirty="0">
                <a:solidFill>
                  <a:srgbClr val="FFFFFF"/>
                </a:solidFill>
                <a:latin typeface="Aptos Display" panose="02110004020202020204"/>
              </a:rPr>
              <a:t> AIR</a:t>
            </a:r>
          </a:p>
        </p:txBody>
      </p:sp>
      <p:sp>
        <p:nvSpPr>
          <p:cNvPr id="7" name="Rectangle 2">
            <a:extLst>
              <a:ext uri="{FF2B5EF4-FFF2-40B4-BE49-F238E27FC236}">
                <a16:creationId xmlns:a16="http://schemas.microsoft.com/office/drawing/2014/main" id="{445395AC-6C01-C5F1-6DB4-4DA1D57744A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D5F07005-D2B9-9498-646E-1108A6C4BA04}"/>
              </a:ext>
            </a:extLst>
          </p:cNvPr>
          <p:cNvSpPr>
            <a:spLocks noGrp="1"/>
          </p:cNvSpPr>
          <p:nvPr>
            <p:ph idx="4294967295"/>
          </p:nvPr>
        </p:nvSpPr>
        <p:spPr>
          <a:xfrm>
            <a:off x="152401" y="1771048"/>
            <a:ext cx="8555254" cy="4937759"/>
          </a:xfrm>
          <a:prstGeom prst="rect">
            <a:avLst/>
          </a:prstGeom>
        </p:spPr>
        <p:txBody>
          <a:bodyPr anchor="ctr">
            <a:noAutofit/>
          </a:bodyPr>
          <a:lstStyle/>
          <a:p>
            <a:pPr marL="0" indent="0">
              <a:buNone/>
            </a:pPr>
            <a:r>
              <a:rPr lang="pl-PL" dirty="0"/>
              <a:t>Nano </a:t>
            </a:r>
            <a:r>
              <a:rPr lang="pl-PL" dirty="0" err="1"/>
              <a:t>Dimmer</a:t>
            </a:r>
            <a:r>
              <a:rPr lang="pl-PL" dirty="0"/>
              <a:t> AIR łączy się z </a:t>
            </a:r>
            <a:r>
              <a:rPr lang="pl-PL" dirty="0" err="1"/>
              <a:t>Miniserverem</a:t>
            </a:r>
            <a:r>
              <a:rPr lang="pl-PL" dirty="0"/>
              <a:t> za pomocą </a:t>
            </a:r>
            <a:r>
              <a:rPr lang="pl-PL" dirty="0" err="1"/>
              <a:t>Loxone</a:t>
            </a:r>
            <a:r>
              <a:rPr lang="pl-PL" dirty="0"/>
              <a:t> AIR.</a:t>
            </a:r>
          </a:p>
          <a:p>
            <a:pPr marL="0" indent="0">
              <a:buNone/>
            </a:pPr>
            <a:r>
              <a:rPr lang="pl-PL" dirty="0"/>
              <a:t>Urządzenie posiada wbudowany ściemniacz fazowy umożliwiający sterowanie jasnością oświetlenia dla kompatybilnego odbiornika 230V. Możliwe jest też sterowanie napędów przystosowanych do pracy z tego typu regulatorami.</a:t>
            </a:r>
          </a:p>
          <a:p>
            <a:pPr marL="0" indent="0">
              <a:buNone/>
            </a:pPr>
            <a:r>
              <a:rPr lang="pl-PL" dirty="0"/>
              <a:t>Urządzenie zasilane sieciowo.</a:t>
            </a:r>
          </a:p>
        </p:txBody>
      </p:sp>
      <p:pic>
        <p:nvPicPr>
          <p:cNvPr id="5" name="Obraz 4">
            <a:extLst>
              <a:ext uri="{FF2B5EF4-FFF2-40B4-BE49-F238E27FC236}">
                <a16:creationId xmlns:a16="http://schemas.microsoft.com/office/drawing/2014/main" id="{7BCCC9EF-6689-8654-7964-532DF5545383}"/>
              </a:ext>
            </a:extLst>
          </p:cNvPr>
          <p:cNvPicPr>
            <a:picLocks noChangeAspect="1"/>
          </p:cNvPicPr>
          <p:nvPr/>
        </p:nvPicPr>
        <p:blipFill>
          <a:blip r:embed="rId3"/>
          <a:srcRect l="28842" r="29000"/>
          <a:stretch>
            <a:fillRect/>
          </a:stretch>
        </p:blipFill>
        <p:spPr>
          <a:xfrm>
            <a:off x="8887281" y="1622743"/>
            <a:ext cx="3221299" cy="5086063"/>
          </a:xfrm>
          <a:prstGeom prst="rect">
            <a:avLst/>
          </a:prstGeom>
        </p:spPr>
      </p:pic>
    </p:spTree>
    <p:extLst>
      <p:ext uri="{BB962C8B-B14F-4D97-AF65-F5344CB8AC3E}">
        <p14:creationId xmlns:p14="http://schemas.microsoft.com/office/powerpoint/2010/main" val="4098812391"/>
      </p:ext>
    </p:extLst>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C8CDAE-8466-B6F6-902F-A578EC98BBA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C8D3456-31E1-92F4-98BB-B696137823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1538CE99-E56A-B394-F3DC-3A18D8C37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4534D0E8-E2AC-A94C-E5D0-D5E54442ED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F103CA2-FE91-D807-ECE3-FB3FC4D72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BEA2844-1180-4657-572B-EF7ADC345B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B5EEFBE3-01A2-55C5-EB96-C08DE0543637}"/>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CCD989DE-90BE-B356-B87B-E19A7F0909A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a:solidFill>
                  <a:srgbClr val="FFFFFF"/>
                </a:solidFill>
                <a:latin typeface="Aptos Display" panose="02110004020202020204"/>
              </a:rPr>
              <a:t>DALI AIR</a:t>
            </a:r>
          </a:p>
        </p:txBody>
      </p:sp>
      <p:sp>
        <p:nvSpPr>
          <p:cNvPr id="7" name="Rectangle 2">
            <a:extLst>
              <a:ext uri="{FF2B5EF4-FFF2-40B4-BE49-F238E27FC236}">
                <a16:creationId xmlns:a16="http://schemas.microsoft.com/office/drawing/2014/main" id="{B3B6D587-EB1B-3309-8585-86314765BA7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FDD95B01-B4D3-D98B-7A2A-98AE67B166FB}"/>
              </a:ext>
            </a:extLst>
          </p:cNvPr>
          <p:cNvSpPr>
            <a:spLocks noGrp="1"/>
          </p:cNvSpPr>
          <p:nvPr>
            <p:ph idx="4294967295"/>
          </p:nvPr>
        </p:nvSpPr>
        <p:spPr>
          <a:xfrm>
            <a:off x="152401" y="1771048"/>
            <a:ext cx="8555254" cy="4937759"/>
          </a:xfrm>
          <a:prstGeom prst="rect">
            <a:avLst/>
          </a:prstGeom>
        </p:spPr>
        <p:txBody>
          <a:bodyPr anchor="ctr">
            <a:noAutofit/>
          </a:bodyPr>
          <a:lstStyle/>
          <a:p>
            <a:pPr marL="0" indent="0">
              <a:buNone/>
            </a:pPr>
            <a:r>
              <a:rPr lang="pl-PL" dirty="0"/>
              <a:t>DALI AIR łączy się z </a:t>
            </a:r>
            <a:r>
              <a:rPr lang="pl-PL" dirty="0" err="1"/>
              <a:t>Miniserverem</a:t>
            </a:r>
            <a:r>
              <a:rPr lang="pl-PL" dirty="0"/>
              <a:t> za pomocą </a:t>
            </a:r>
            <a:r>
              <a:rPr lang="pl-PL" dirty="0" err="1"/>
              <a:t>Loxone</a:t>
            </a:r>
            <a:r>
              <a:rPr lang="pl-PL" dirty="0"/>
              <a:t> AIR.</a:t>
            </a:r>
          </a:p>
          <a:p>
            <a:pPr marL="0" indent="0">
              <a:buNone/>
            </a:pPr>
            <a:r>
              <a:rPr lang="pl-PL" dirty="0"/>
              <a:t>Urządzenie zapewnia komunikacje z urządzeniami pracującym w standardzie DALI. Zastosowanie urządzenia jest identyczne jak DALI TREE</a:t>
            </a:r>
          </a:p>
          <a:p>
            <a:pPr marL="0" indent="0">
              <a:buNone/>
            </a:pPr>
            <a:r>
              <a:rPr lang="pl-PL" dirty="0"/>
              <a:t>Urządzenie zasilane sieciowo.</a:t>
            </a:r>
          </a:p>
          <a:p>
            <a:pPr marL="0" indent="0">
              <a:buNone/>
            </a:pPr>
            <a:r>
              <a:rPr lang="pl-PL" dirty="0"/>
              <a:t>Rozmiary urządzenia są na tyle kompaktowe, że umożliwiają jego montaż w puszcze instalacyjnej lub wewnątrz odbiornika.</a:t>
            </a:r>
          </a:p>
        </p:txBody>
      </p:sp>
      <p:pic>
        <p:nvPicPr>
          <p:cNvPr id="8" name="Obraz 7">
            <a:extLst>
              <a:ext uri="{FF2B5EF4-FFF2-40B4-BE49-F238E27FC236}">
                <a16:creationId xmlns:a16="http://schemas.microsoft.com/office/drawing/2014/main" id="{4C8F1A12-6591-6EB4-B0EB-B4E3D2AE2F92}"/>
              </a:ext>
            </a:extLst>
          </p:cNvPr>
          <p:cNvPicPr>
            <a:picLocks noChangeAspect="1"/>
          </p:cNvPicPr>
          <p:nvPr/>
        </p:nvPicPr>
        <p:blipFill>
          <a:blip r:embed="rId3"/>
          <a:srcRect l="32021" t="17231" r="31979" b="12342"/>
          <a:stretch>
            <a:fillRect/>
          </a:stretch>
        </p:blipFill>
        <p:spPr>
          <a:xfrm>
            <a:off x="9375006" y="1904001"/>
            <a:ext cx="2743200" cy="3577660"/>
          </a:xfrm>
          <a:prstGeom prst="rect">
            <a:avLst/>
          </a:prstGeom>
        </p:spPr>
      </p:pic>
    </p:spTree>
    <p:extLst>
      <p:ext uri="{BB962C8B-B14F-4D97-AF65-F5344CB8AC3E}">
        <p14:creationId xmlns:p14="http://schemas.microsoft.com/office/powerpoint/2010/main" val="34680835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A88D7D-71EF-29B8-7833-88D09816BBF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750773A-94A7-D4D3-50A8-C3CA2B0BF3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19BBA0C-5A0B-F970-F9FF-DC473296C0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765146B3-C18C-B271-F758-B4151BCA43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B873394-797B-2B38-8D22-D9A929179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EA48C61-1625-58C7-3308-160FC12A78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72CDB32-DCEE-43A6-E4B3-14D19BD70CC6}"/>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2A5FAF65-3F89-402A-1532-1EDCD7941E92}"/>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Na podstawie przybliżonych wartości impedancji i rezystancji ciała ludzkiego oraz prądu </a:t>
            </a:r>
            <a:r>
              <a:rPr lang="pl-PL" dirty="0" err="1"/>
              <a:t>rażeniowego</a:t>
            </a:r>
            <a:r>
              <a:rPr lang="pl-PL" dirty="0"/>
              <a:t>, określono dopuszczalne wartości napięć dotykowych dopuszczalnych długotrwale w różnych warunkach środowiskowych.</a:t>
            </a:r>
          </a:p>
          <a:p>
            <a:pPr marL="0" indent="0">
              <a:buNone/>
            </a:pPr>
            <a:endParaRPr lang="pl-PL" dirty="0"/>
          </a:p>
          <a:p>
            <a:pPr marL="0" indent="0">
              <a:buNone/>
            </a:pPr>
            <a:r>
              <a:rPr lang="pl-PL" dirty="0"/>
              <a:t>W warunkach normalnych, dopuszczalne napięcie dotykowe długotrwałe (UL) wynosi 50 V dla prądu przemiennego i 120 V dla prądu stałego. Do środowisk o normalnych warunkach zaliczamy lokale mieszkalne, biurowe, sale widowiskowe i teatralne, klasy szkolne (z wyjątkiem niektórych laboratoriów) oraz podobne przestrzenie. </a:t>
            </a:r>
          </a:p>
        </p:txBody>
      </p:sp>
      <p:sp>
        <p:nvSpPr>
          <p:cNvPr id="6" name="Tytuł 1">
            <a:extLst>
              <a:ext uri="{FF2B5EF4-FFF2-40B4-BE49-F238E27FC236}">
                <a16:creationId xmlns:a16="http://schemas.microsoft.com/office/drawing/2014/main" id="{B85A4D80-49A1-8A8D-14BA-EC35A976921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Napięcie dotykowe dopuszczalne długotrwale</a:t>
            </a:r>
          </a:p>
        </p:txBody>
      </p:sp>
      <p:sp>
        <p:nvSpPr>
          <p:cNvPr id="7" name="Rectangle 2">
            <a:extLst>
              <a:ext uri="{FF2B5EF4-FFF2-40B4-BE49-F238E27FC236}">
                <a16:creationId xmlns:a16="http://schemas.microsoft.com/office/drawing/2014/main" id="{34A207D6-0407-694D-E69D-CB8E9F9E636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E11B3D93-B95A-DE49-2E77-8AD349442F0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5771531"/>
      </p:ext>
    </p:extLst>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9350A28-98D5-A8E1-61BF-8D29461D325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B3FC36A-EB9B-C726-D022-E876CA80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04CFBDF-DB11-2C9C-4AAF-84622AAD8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CFFACEF-053D-165A-2B4F-EB59BA5AAB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CD96A6C-A6D9-8859-DD5E-7E078E3E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0295CBA-30B4-DBFF-4850-9D4A9A268D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C9D34AA-9A6A-3943-27A4-0DFAF6B23053}"/>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D65B3B5A-3B58-CA11-8140-ACB200332CD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a:solidFill>
                  <a:srgbClr val="FFFFFF"/>
                </a:solidFill>
                <a:latin typeface="Aptos Display" panose="02110004020202020204"/>
              </a:rPr>
              <a:t>DALI AIR</a:t>
            </a:r>
          </a:p>
        </p:txBody>
      </p:sp>
      <p:sp>
        <p:nvSpPr>
          <p:cNvPr id="7" name="Rectangle 2">
            <a:extLst>
              <a:ext uri="{FF2B5EF4-FFF2-40B4-BE49-F238E27FC236}">
                <a16:creationId xmlns:a16="http://schemas.microsoft.com/office/drawing/2014/main" id="{491C2C39-F4A4-ED89-C819-09CED1D73B9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C1139C18-F385-4D78-02CC-A06DC977EFE2}"/>
              </a:ext>
            </a:extLst>
          </p:cNvPr>
          <p:cNvSpPr>
            <a:spLocks noGrp="1"/>
          </p:cNvSpPr>
          <p:nvPr>
            <p:ph idx="4294967295"/>
          </p:nvPr>
        </p:nvSpPr>
        <p:spPr>
          <a:xfrm>
            <a:off x="152401" y="1771048"/>
            <a:ext cx="8555254" cy="4937759"/>
          </a:xfrm>
          <a:prstGeom prst="rect">
            <a:avLst/>
          </a:prstGeom>
        </p:spPr>
        <p:txBody>
          <a:bodyPr anchor="ctr">
            <a:noAutofit/>
          </a:bodyPr>
          <a:lstStyle/>
          <a:p>
            <a:pPr marL="0" indent="0">
              <a:buNone/>
            </a:pPr>
            <a:r>
              <a:rPr lang="pl-PL" dirty="0"/>
              <a:t>DALI AIR łączy się z </a:t>
            </a:r>
            <a:r>
              <a:rPr lang="pl-PL" dirty="0" err="1"/>
              <a:t>Miniserverem</a:t>
            </a:r>
            <a:r>
              <a:rPr lang="pl-PL" dirty="0"/>
              <a:t> za pomocą </a:t>
            </a:r>
            <a:r>
              <a:rPr lang="pl-PL" dirty="0" err="1"/>
              <a:t>Loxone</a:t>
            </a:r>
            <a:r>
              <a:rPr lang="pl-PL" dirty="0"/>
              <a:t> AIR.</a:t>
            </a:r>
          </a:p>
          <a:p>
            <a:pPr marL="0" indent="0">
              <a:buNone/>
            </a:pPr>
            <a:r>
              <a:rPr lang="pl-PL" dirty="0"/>
              <a:t>Urządzenie zapewnia komunikacje z urządzeniami pracującym w standardzie DALI. Zastosowanie urządzenia jest identyczne jak DALI TREE</a:t>
            </a:r>
          </a:p>
          <a:p>
            <a:pPr marL="0" indent="0">
              <a:buNone/>
            </a:pPr>
            <a:r>
              <a:rPr lang="pl-PL" dirty="0"/>
              <a:t>Urządzenie zasilane sieciowo.</a:t>
            </a:r>
          </a:p>
          <a:p>
            <a:pPr marL="0" indent="0">
              <a:buNone/>
            </a:pPr>
            <a:r>
              <a:rPr lang="pl-PL" dirty="0"/>
              <a:t>Rozmiary urządzenia są na tyle kompaktowe, że umożliwiają jego montaż w puszcze instalacyjnej lub wewnątrz odbiornika.</a:t>
            </a:r>
          </a:p>
          <a:p>
            <a:pPr marL="0" indent="0">
              <a:buNone/>
            </a:pPr>
            <a:r>
              <a:rPr lang="pl-PL" dirty="0"/>
              <a:t>Możliwa komunikacja z nawet 10 urządzeniami DALI.</a:t>
            </a:r>
          </a:p>
        </p:txBody>
      </p:sp>
      <p:pic>
        <p:nvPicPr>
          <p:cNvPr id="8" name="Obraz 7">
            <a:extLst>
              <a:ext uri="{FF2B5EF4-FFF2-40B4-BE49-F238E27FC236}">
                <a16:creationId xmlns:a16="http://schemas.microsoft.com/office/drawing/2014/main" id="{1175F0CB-1B96-9CC1-7EA6-E31D3A89A200}"/>
              </a:ext>
            </a:extLst>
          </p:cNvPr>
          <p:cNvPicPr>
            <a:picLocks noChangeAspect="1"/>
          </p:cNvPicPr>
          <p:nvPr/>
        </p:nvPicPr>
        <p:blipFill>
          <a:blip r:embed="rId3"/>
          <a:srcRect l="32021" t="17231" r="31979" b="12342"/>
          <a:stretch>
            <a:fillRect/>
          </a:stretch>
        </p:blipFill>
        <p:spPr>
          <a:xfrm>
            <a:off x="9375006" y="1904001"/>
            <a:ext cx="2743200" cy="3577660"/>
          </a:xfrm>
          <a:prstGeom prst="rect">
            <a:avLst/>
          </a:prstGeom>
        </p:spPr>
      </p:pic>
    </p:spTree>
    <p:extLst>
      <p:ext uri="{BB962C8B-B14F-4D97-AF65-F5344CB8AC3E}">
        <p14:creationId xmlns:p14="http://schemas.microsoft.com/office/powerpoint/2010/main" val="3649515464"/>
      </p:ext>
    </p:extLst>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0D1D50-3FF7-A4B2-C74E-F78CC035D8D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498AE7D-FBA8-2629-470E-AE205BF376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8C82FE7-4A47-1BBD-3C02-706EEC946C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695970A-74BF-3DD1-295A-D187A545A6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6A312AF-F6A4-2D7F-62DB-6D21675E0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1499CDC-89AD-5B0C-B616-6511A21C83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D57423C-5BE8-83C2-DA28-C0FA01D371F8}"/>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DF425ACA-6B1F-9B34-DB48-ACD50D0B9A9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err="1">
                <a:solidFill>
                  <a:srgbClr val="FFFFFF"/>
                </a:solidFill>
                <a:latin typeface="Aptos Display" panose="02110004020202020204"/>
              </a:rPr>
              <a:t>Hörmann</a:t>
            </a:r>
            <a:r>
              <a:rPr lang="pl-PL" sz="3600" dirty="0">
                <a:solidFill>
                  <a:srgbClr val="FFFFFF"/>
                </a:solidFill>
                <a:latin typeface="Aptos Display" panose="02110004020202020204"/>
              </a:rPr>
              <a:t> AIR</a:t>
            </a:r>
          </a:p>
        </p:txBody>
      </p:sp>
      <p:sp>
        <p:nvSpPr>
          <p:cNvPr id="7" name="Rectangle 2">
            <a:extLst>
              <a:ext uri="{FF2B5EF4-FFF2-40B4-BE49-F238E27FC236}">
                <a16:creationId xmlns:a16="http://schemas.microsoft.com/office/drawing/2014/main" id="{C045C9DC-103D-7870-A407-64321D103B8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0D97D1BC-D0F6-A5D8-C2D5-34D527DF9E3C}"/>
              </a:ext>
            </a:extLst>
          </p:cNvPr>
          <p:cNvSpPr>
            <a:spLocks noGrp="1"/>
          </p:cNvSpPr>
          <p:nvPr>
            <p:ph idx="4294967295"/>
          </p:nvPr>
        </p:nvSpPr>
        <p:spPr>
          <a:xfrm>
            <a:off x="152401" y="1771048"/>
            <a:ext cx="8555254" cy="4937759"/>
          </a:xfrm>
          <a:prstGeom prst="rect">
            <a:avLst/>
          </a:prstGeom>
        </p:spPr>
        <p:txBody>
          <a:bodyPr anchor="ctr">
            <a:noAutofit/>
          </a:bodyPr>
          <a:lstStyle/>
          <a:p>
            <a:pPr marL="0" indent="0">
              <a:buNone/>
            </a:pPr>
            <a:r>
              <a:rPr lang="pl-PL" dirty="0" err="1"/>
              <a:t>Hörmann</a:t>
            </a:r>
            <a:r>
              <a:rPr lang="pl-PL" dirty="0"/>
              <a:t> AIR łączy się z </a:t>
            </a:r>
            <a:r>
              <a:rPr lang="pl-PL" dirty="0" err="1"/>
              <a:t>Miniserverem</a:t>
            </a:r>
            <a:r>
              <a:rPr lang="pl-PL" dirty="0"/>
              <a:t> za pomocą </a:t>
            </a:r>
            <a:r>
              <a:rPr lang="pl-PL" dirty="0" err="1"/>
              <a:t>Loxone</a:t>
            </a:r>
            <a:r>
              <a:rPr lang="pl-PL" dirty="0"/>
              <a:t> AIR.</a:t>
            </a:r>
          </a:p>
          <a:p>
            <a:pPr marL="0" indent="0">
              <a:buNone/>
            </a:pPr>
            <a:r>
              <a:rPr lang="pl-PL" dirty="0"/>
              <a:t>Urządzenie zapewnia komunikacje z napędami bram firmy </a:t>
            </a:r>
            <a:r>
              <a:rPr lang="pl-PL" dirty="0" err="1"/>
              <a:t>Hörmann</a:t>
            </a:r>
            <a:endParaRPr lang="pl-PL" dirty="0"/>
          </a:p>
          <a:p>
            <a:pPr marL="0" indent="0">
              <a:buNone/>
            </a:pPr>
            <a:r>
              <a:rPr lang="pl-PL" dirty="0"/>
              <a:t>Urządzenie zasilane sieciowo.</a:t>
            </a:r>
          </a:p>
        </p:txBody>
      </p:sp>
      <p:pic>
        <p:nvPicPr>
          <p:cNvPr id="8" name="Obraz 7">
            <a:extLst>
              <a:ext uri="{FF2B5EF4-FFF2-40B4-BE49-F238E27FC236}">
                <a16:creationId xmlns:a16="http://schemas.microsoft.com/office/drawing/2014/main" id="{B9F69B85-0F00-EFD4-8395-72B718E2EEA6}"/>
              </a:ext>
            </a:extLst>
          </p:cNvPr>
          <p:cNvPicPr>
            <a:picLocks noChangeAspect="1"/>
          </p:cNvPicPr>
          <p:nvPr/>
        </p:nvPicPr>
        <p:blipFill>
          <a:blip r:embed="rId3"/>
          <a:srcRect l="32021" t="17231" r="31979" b="12342"/>
          <a:stretch>
            <a:fillRect/>
          </a:stretch>
        </p:blipFill>
        <p:spPr>
          <a:xfrm>
            <a:off x="9375006" y="1904001"/>
            <a:ext cx="2743200" cy="3577660"/>
          </a:xfrm>
          <a:prstGeom prst="rect">
            <a:avLst/>
          </a:prstGeom>
        </p:spPr>
      </p:pic>
    </p:spTree>
    <p:extLst>
      <p:ext uri="{BB962C8B-B14F-4D97-AF65-F5344CB8AC3E}">
        <p14:creationId xmlns:p14="http://schemas.microsoft.com/office/powerpoint/2010/main" val="1795981200"/>
      </p:ext>
    </p:extLst>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E1595F-6828-04C7-E72C-25E64E26C16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92C31DB-9B92-4446-B7A3-E3EA5C9080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04183AB7-481A-2016-4FE1-04684E0FB6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AF16ACB-3FDF-B919-0C96-B2A67C6C5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7CA9FFA-0AA1-B52E-E057-267B85A05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5CF20FC-402B-A602-0969-5DFBB96F89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24FCE62-8296-7C5E-0465-376CFA5EE639}"/>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BA1B5CA9-8692-AA71-ED0F-9CDD47F6723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err="1">
                <a:solidFill>
                  <a:srgbClr val="FFFFFF"/>
                </a:solidFill>
                <a:latin typeface="Aptos Display" panose="02110004020202020204"/>
              </a:rPr>
              <a:t>Belimo</a:t>
            </a:r>
            <a:r>
              <a:rPr lang="pl-PL" sz="3600" dirty="0">
                <a:solidFill>
                  <a:srgbClr val="FFFFFF"/>
                </a:solidFill>
                <a:latin typeface="Aptos Display" panose="02110004020202020204"/>
              </a:rPr>
              <a:t> AIR</a:t>
            </a:r>
          </a:p>
        </p:txBody>
      </p:sp>
      <p:sp>
        <p:nvSpPr>
          <p:cNvPr id="7" name="Rectangle 2">
            <a:extLst>
              <a:ext uri="{FF2B5EF4-FFF2-40B4-BE49-F238E27FC236}">
                <a16:creationId xmlns:a16="http://schemas.microsoft.com/office/drawing/2014/main" id="{282EA498-B63B-EDD1-5847-7D22E88D5E8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6F410CA4-B5D6-EB95-90FD-6108DBEA5AD5}"/>
              </a:ext>
            </a:extLst>
          </p:cNvPr>
          <p:cNvSpPr>
            <a:spLocks noGrp="1"/>
          </p:cNvSpPr>
          <p:nvPr>
            <p:ph idx="4294967295"/>
          </p:nvPr>
        </p:nvSpPr>
        <p:spPr>
          <a:xfrm>
            <a:off x="152401" y="1771048"/>
            <a:ext cx="8555254" cy="4937759"/>
          </a:xfrm>
          <a:prstGeom prst="rect">
            <a:avLst/>
          </a:prstGeom>
        </p:spPr>
        <p:txBody>
          <a:bodyPr anchor="ctr">
            <a:noAutofit/>
          </a:bodyPr>
          <a:lstStyle/>
          <a:p>
            <a:pPr marL="0" indent="0">
              <a:buNone/>
            </a:pPr>
            <a:r>
              <a:rPr lang="pl-PL" dirty="0" err="1"/>
              <a:t>Belimo</a:t>
            </a:r>
            <a:r>
              <a:rPr lang="pl-PL" dirty="0"/>
              <a:t> AIR łączy się z </a:t>
            </a:r>
            <a:r>
              <a:rPr lang="pl-PL" dirty="0" err="1"/>
              <a:t>Miniserverem</a:t>
            </a:r>
            <a:r>
              <a:rPr lang="pl-PL" dirty="0"/>
              <a:t> za pomocą </a:t>
            </a:r>
            <a:r>
              <a:rPr lang="pl-PL" dirty="0" err="1"/>
              <a:t>Loxone</a:t>
            </a:r>
            <a:r>
              <a:rPr lang="pl-PL" dirty="0"/>
              <a:t> AIR.</a:t>
            </a:r>
          </a:p>
          <a:p>
            <a:pPr marL="0" indent="0">
              <a:buNone/>
            </a:pPr>
            <a:r>
              <a:rPr lang="pl-PL" dirty="0"/>
              <a:t>Urządzenie zapewnia komunikacje z urządzeniami HVAC i ich osprzętem firmy </a:t>
            </a:r>
            <a:r>
              <a:rPr lang="pl-PL" dirty="0" err="1"/>
              <a:t>Belimo</a:t>
            </a:r>
            <a:r>
              <a:rPr lang="pl-PL" dirty="0"/>
              <a:t>.</a:t>
            </a:r>
          </a:p>
          <a:p>
            <a:pPr marL="0" indent="0">
              <a:buNone/>
            </a:pPr>
            <a:r>
              <a:rPr lang="pl-PL" dirty="0"/>
              <a:t>Obsługuje do 16 urządzeń w </a:t>
            </a:r>
            <a:r>
              <a:rPr lang="pl-PL" dirty="0" err="1"/>
              <a:t>magistali</a:t>
            </a:r>
            <a:r>
              <a:rPr lang="pl-PL" dirty="0"/>
              <a:t> MP-BUS.</a:t>
            </a:r>
          </a:p>
          <a:p>
            <a:pPr marL="0" indent="0">
              <a:buNone/>
            </a:pPr>
            <a:r>
              <a:rPr lang="pl-PL" dirty="0"/>
              <a:t>Zastosowanie jest analogiczne jak </a:t>
            </a:r>
            <a:r>
              <a:rPr lang="pl-PL" dirty="0" err="1"/>
              <a:t>Belimo</a:t>
            </a:r>
            <a:r>
              <a:rPr lang="pl-PL" dirty="0"/>
              <a:t> TREE</a:t>
            </a:r>
          </a:p>
        </p:txBody>
      </p:sp>
      <p:pic>
        <p:nvPicPr>
          <p:cNvPr id="5" name="Obraz 4">
            <a:extLst>
              <a:ext uri="{FF2B5EF4-FFF2-40B4-BE49-F238E27FC236}">
                <a16:creationId xmlns:a16="http://schemas.microsoft.com/office/drawing/2014/main" id="{0D73BB64-E30F-3FCF-6BB7-E900351F2D66}"/>
              </a:ext>
            </a:extLst>
          </p:cNvPr>
          <p:cNvPicPr>
            <a:picLocks noChangeAspect="1"/>
          </p:cNvPicPr>
          <p:nvPr/>
        </p:nvPicPr>
        <p:blipFill>
          <a:blip r:embed="rId3"/>
          <a:srcRect l="32527" r="32484"/>
          <a:stretch>
            <a:fillRect/>
          </a:stretch>
        </p:blipFill>
        <p:spPr>
          <a:xfrm>
            <a:off x="9490505" y="1597432"/>
            <a:ext cx="2666198" cy="5080000"/>
          </a:xfrm>
          <a:prstGeom prst="rect">
            <a:avLst/>
          </a:prstGeom>
        </p:spPr>
      </p:pic>
    </p:spTree>
    <p:extLst>
      <p:ext uri="{BB962C8B-B14F-4D97-AF65-F5344CB8AC3E}">
        <p14:creationId xmlns:p14="http://schemas.microsoft.com/office/powerpoint/2010/main" val="1861885315"/>
      </p:ext>
    </p:extLst>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2FBFB5-B9F4-BA82-4E85-CEC63893A36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5B0D98B-52C4-CB7C-24B6-31CC70FC7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39E84AE-C156-2B3B-F103-617EC5A018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9496562-64FA-4D0F-4A65-8EE330CFC8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884F951-4294-0F93-C746-5190D128A9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7EAF970-3A66-BE27-9F16-3C6153F81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18435A4-35E1-9791-CBC0-B3EFF9D4B065}"/>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C1BCE347-7F9A-DBB4-8A40-40331A5B98A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a:solidFill>
                  <a:srgbClr val="FFFFFF"/>
                </a:solidFill>
                <a:latin typeface="Aptos Display" panose="02110004020202020204"/>
              </a:rPr>
              <a:t>AC Control AIR</a:t>
            </a:r>
          </a:p>
        </p:txBody>
      </p:sp>
      <p:sp>
        <p:nvSpPr>
          <p:cNvPr id="7" name="Rectangle 2">
            <a:extLst>
              <a:ext uri="{FF2B5EF4-FFF2-40B4-BE49-F238E27FC236}">
                <a16:creationId xmlns:a16="http://schemas.microsoft.com/office/drawing/2014/main" id="{8069D7E2-B1AB-9D97-D032-41A530F8C70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7529CAF8-C551-C04B-F3F0-AFBBDB3C75A6}"/>
              </a:ext>
            </a:extLst>
          </p:cNvPr>
          <p:cNvSpPr>
            <a:spLocks noGrp="1"/>
          </p:cNvSpPr>
          <p:nvPr>
            <p:ph idx="4294967295"/>
          </p:nvPr>
        </p:nvSpPr>
        <p:spPr>
          <a:xfrm>
            <a:off x="152400" y="1771048"/>
            <a:ext cx="9838619" cy="4937759"/>
          </a:xfrm>
          <a:prstGeom prst="rect">
            <a:avLst/>
          </a:prstGeom>
        </p:spPr>
        <p:txBody>
          <a:bodyPr anchor="ctr">
            <a:noAutofit/>
          </a:bodyPr>
          <a:lstStyle/>
          <a:p>
            <a:pPr marL="0" indent="0">
              <a:buNone/>
            </a:pPr>
            <a:r>
              <a:rPr lang="pl-PL" dirty="0"/>
              <a:t>AC Control AIR łączy się z </a:t>
            </a:r>
            <a:r>
              <a:rPr lang="pl-PL" dirty="0" err="1"/>
              <a:t>Miniserverem</a:t>
            </a:r>
            <a:r>
              <a:rPr lang="pl-PL" dirty="0"/>
              <a:t> za pomocą </a:t>
            </a:r>
            <a:r>
              <a:rPr lang="pl-PL" dirty="0" err="1"/>
              <a:t>Loxone</a:t>
            </a:r>
            <a:r>
              <a:rPr lang="pl-PL" dirty="0"/>
              <a:t> AIR. Występuje w kilku wersjach zależnie od producenta jednostki AC. </a:t>
            </a:r>
          </a:p>
          <a:p>
            <a:pPr marL="0" indent="0">
              <a:buNone/>
            </a:pPr>
            <a:r>
              <a:rPr lang="pl-PL" dirty="0"/>
              <a:t>Urządzenia kompatybilne są z producentami takimi jak: LG, Toshiba, </a:t>
            </a:r>
            <a:r>
              <a:rPr lang="pl-PL" dirty="0" err="1"/>
              <a:t>Gree</a:t>
            </a:r>
            <a:r>
              <a:rPr lang="pl-PL" dirty="0"/>
              <a:t>, </a:t>
            </a:r>
            <a:r>
              <a:rPr lang="pl-PL" dirty="0" err="1"/>
              <a:t>Sinclar</a:t>
            </a:r>
            <a:r>
              <a:rPr lang="pl-PL" dirty="0"/>
              <a:t>, Mitsubishi </a:t>
            </a:r>
            <a:r>
              <a:rPr lang="pl-PL" dirty="0" err="1"/>
              <a:t>Electric</a:t>
            </a:r>
            <a:r>
              <a:rPr lang="pl-PL" dirty="0"/>
              <a:t>, </a:t>
            </a:r>
            <a:r>
              <a:rPr lang="pl-PL" dirty="0" err="1"/>
              <a:t>Daikin</a:t>
            </a:r>
            <a:r>
              <a:rPr lang="pl-PL" dirty="0"/>
              <a:t>, Fujitsu. Uwaga! Należy wybrać odpowiednią wersję urządzenia.</a:t>
            </a:r>
          </a:p>
          <a:p>
            <a:pPr marL="0" indent="0">
              <a:buNone/>
            </a:pPr>
            <a:r>
              <a:rPr lang="pl-PL" dirty="0"/>
              <a:t>Dzięki integracji BMS z AC możemy redukować zużycie energii dzięki możliwości wykrywania obecności, otwarcia okien, zacienieniem i prognozą pogody, a także umożliwia wykorzystywanie nadwyżek produkcyjnych z PV.</a:t>
            </a:r>
          </a:p>
        </p:txBody>
      </p:sp>
      <p:pic>
        <p:nvPicPr>
          <p:cNvPr id="8" name="Obraz 7">
            <a:extLst>
              <a:ext uri="{FF2B5EF4-FFF2-40B4-BE49-F238E27FC236}">
                <a16:creationId xmlns:a16="http://schemas.microsoft.com/office/drawing/2014/main" id="{2CEF210B-0A3B-9907-6425-181CE96673AB}"/>
              </a:ext>
            </a:extLst>
          </p:cNvPr>
          <p:cNvPicPr>
            <a:picLocks noChangeAspect="1"/>
          </p:cNvPicPr>
          <p:nvPr/>
        </p:nvPicPr>
        <p:blipFill>
          <a:blip r:embed="rId3"/>
          <a:srcRect l="35577" t="-137" r="35540" b="137"/>
          <a:stretch>
            <a:fillRect/>
          </a:stretch>
        </p:blipFill>
        <p:spPr>
          <a:xfrm>
            <a:off x="9991023" y="1771048"/>
            <a:ext cx="2200974" cy="5080000"/>
          </a:xfrm>
          <a:prstGeom prst="rect">
            <a:avLst/>
          </a:prstGeom>
        </p:spPr>
      </p:pic>
    </p:spTree>
    <p:extLst>
      <p:ext uri="{BB962C8B-B14F-4D97-AF65-F5344CB8AC3E}">
        <p14:creationId xmlns:p14="http://schemas.microsoft.com/office/powerpoint/2010/main" val="1717067998"/>
      </p:ext>
    </p:extLst>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13F3F5-6021-733A-7F56-6823D9C6B60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8CA69FB-4CD8-95FF-16A2-D1CFC4C1B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B537F56-6024-DCA3-EE0F-46D19E76EB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9231EA2-3C89-4218-3C26-C1C4261A2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E50634C-1D35-340A-E501-D62D18CE1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94C0D8D-9F72-50FD-D132-CC13E90C8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3C30374-D0E7-0FA8-A3B1-1A6FA0057463}"/>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DDF123B6-B851-B836-61A6-7E0CC28FEF6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a:solidFill>
                  <a:srgbClr val="FFFFFF"/>
                </a:solidFill>
                <a:latin typeface="Aptos Display" panose="02110004020202020204"/>
              </a:rPr>
              <a:t>Licznik energii IR AIR</a:t>
            </a:r>
          </a:p>
        </p:txBody>
      </p:sp>
      <p:sp>
        <p:nvSpPr>
          <p:cNvPr id="7" name="Rectangle 2">
            <a:extLst>
              <a:ext uri="{FF2B5EF4-FFF2-40B4-BE49-F238E27FC236}">
                <a16:creationId xmlns:a16="http://schemas.microsoft.com/office/drawing/2014/main" id="{8FE833D7-62C7-6DDF-A9AD-CA3BD6D1C4A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8B183EF6-EE20-DB9C-BA36-676FAF195EEA}"/>
              </a:ext>
            </a:extLst>
          </p:cNvPr>
          <p:cNvSpPr>
            <a:spLocks noGrp="1"/>
          </p:cNvSpPr>
          <p:nvPr>
            <p:ph idx="4294967295"/>
          </p:nvPr>
        </p:nvSpPr>
        <p:spPr>
          <a:xfrm>
            <a:off x="152401" y="1771048"/>
            <a:ext cx="9602806" cy="4937759"/>
          </a:xfrm>
          <a:prstGeom prst="rect">
            <a:avLst/>
          </a:prstGeom>
        </p:spPr>
        <p:txBody>
          <a:bodyPr anchor="ctr">
            <a:noAutofit/>
          </a:bodyPr>
          <a:lstStyle/>
          <a:p>
            <a:pPr marL="0" indent="0">
              <a:buNone/>
            </a:pPr>
            <a:r>
              <a:rPr lang="pl-PL" dirty="0"/>
              <a:t>Licznik energii IR AIR łączy się z </a:t>
            </a:r>
            <a:r>
              <a:rPr lang="pl-PL" dirty="0" err="1"/>
              <a:t>Miniserverem</a:t>
            </a:r>
            <a:r>
              <a:rPr lang="pl-PL" dirty="0"/>
              <a:t> za pomocą </a:t>
            </a:r>
            <a:r>
              <a:rPr lang="pl-PL" dirty="0" err="1"/>
              <a:t>Loxone</a:t>
            </a:r>
            <a:r>
              <a:rPr lang="pl-PL" dirty="0"/>
              <a:t> AIR. </a:t>
            </a:r>
          </a:p>
          <a:p>
            <a:pPr marL="0" indent="0">
              <a:buNone/>
            </a:pPr>
            <a:r>
              <a:rPr lang="pl-PL" dirty="0"/>
              <a:t>Montuje się go za pomocą wbudowanego magnesu do licznika. Odczytuje sygnały z licznika za pomocą sygnałów IR.</a:t>
            </a:r>
          </a:p>
          <a:p>
            <a:pPr marL="0" indent="0">
              <a:buNone/>
            </a:pPr>
            <a:r>
              <a:rPr lang="pl-PL" dirty="0"/>
              <a:t>Dzięki jego zastosowaniu możemy kontrolować przepływy energii w instalacji. Pozwala to na przykład na sterowanie odbiornikami w zależności od produkcji energii przez instalacje PV.</a:t>
            </a:r>
          </a:p>
        </p:txBody>
      </p:sp>
      <p:pic>
        <p:nvPicPr>
          <p:cNvPr id="5" name="Obraz 4">
            <a:extLst>
              <a:ext uri="{FF2B5EF4-FFF2-40B4-BE49-F238E27FC236}">
                <a16:creationId xmlns:a16="http://schemas.microsoft.com/office/drawing/2014/main" id="{F37179AD-76D5-89FC-5E38-4DABEF8B4CD5}"/>
              </a:ext>
            </a:extLst>
          </p:cNvPr>
          <p:cNvPicPr>
            <a:picLocks noChangeAspect="1"/>
          </p:cNvPicPr>
          <p:nvPr/>
        </p:nvPicPr>
        <p:blipFill>
          <a:blip r:embed="rId3"/>
          <a:srcRect l="34547" r="34505"/>
          <a:stretch>
            <a:fillRect/>
          </a:stretch>
        </p:blipFill>
        <p:spPr>
          <a:xfrm>
            <a:off x="9755206" y="1754204"/>
            <a:ext cx="2358190" cy="5080000"/>
          </a:xfrm>
          <a:prstGeom prst="rect">
            <a:avLst/>
          </a:prstGeom>
        </p:spPr>
      </p:pic>
    </p:spTree>
    <p:extLst>
      <p:ext uri="{BB962C8B-B14F-4D97-AF65-F5344CB8AC3E}">
        <p14:creationId xmlns:p14="http://schemas.microsoft.com/office/powerpoint/2010/main" val="1899651715"/>
      </p:ext>
    </p:extLst>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F91B08-F0AD-CDD0-46EB-5C8463844EC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CA0A77B-8E00-017C-DDF5-495718D89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F096684-FC14-870A-5970-B86FF25090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19FF8B6-D217-376E-536F-6F2E1B3F55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FEAA52A-AA53-933C-6991-4375892A67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C10EAE8-BE12-3064-2EE3-EFD3779F99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D289B729-74B4-730E-5E9F-1341ACC1E7A6}"/>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0D2C12BC-B8BB-4D57-E97B-D148E580F93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a:solidFill>
                  <a:srgbClr val="FFFFFF"/>
                </a:solidFill>
                <a:latin typeface="Aptos Display" panose="02110004020202020204"/>
              </a:rPr>
              <a:t>Licznik energii IR AIR</a:t>
            </a:r>
          </a:p>
        </p:txBody>
      </p:sp>
      <p:sp>
        <p:nvSpPr>
          <p:cNvPr id="7" name="Rectangle 2">
            <a:extLst>
              <a:ext uri="{FF2B5EF4-FFF2-40B4-BE49-F238E27FC236}">
                <a16:creationId xmlns:a16="http://schemas.microsoft.com/office/drawing/2014/main" id="{66DAA0A1-00EE-D962-FF86-3A0C9535376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3B7BC12D-7DF7-2A09-E801-7BD676E34597}"/>
              </a:ext>
            </a:extLst>
          </p:cNvPr>
          <p:cNvSpPr>
            <a:spLocks noGrp="1"/>
          </p:cNvSpPr>
          <p:nvPr>
            <p:ph idx="4294967295"/>
          </p:nvPr>
        </p:nvSpPr>
        <p:spPr>
          <a:xfrm>
            <a:off x="152401" y="1771048"/>
            <a:ext cx="9602806" cy="4937759"/>
          </a:xfrm>
          <a:prstGeom prst="rect">
            <a:avLst/>
          </a:prstGeom>
        </p:spPr>
        <p:txBody>
          <a:bodyPr anchor="ctr">
            <a:noAutofit/>
          </a:bodyPr>
          <a:lstStyle/>
          <a:p>
            <a:pPr marL="0" indent="0">
              <a:buNone/>
            </a:pPr>
            <a:r>
              <a:rPr lang="pl-PL" dirty="0"/>
              <a:t>Licznik energii IR AIR łączy się z </a:t>
            </a:r>
            <a:r>
              <a:rPr lang="pl-PL" dirty="0" err="1"/>
              <a:t>Miniserverem</a:t>
            </a:r>
            <a:r>
              <a:rPr lang="pl-PL" dirty="0"/>
              <a:t> za pomocą </a:t>
            </a:r>
            <a:r>
              <a:rPr lang="pl-PL" dirty="0" err="1"/>
              <a:t>Loxone</a:t>
            </a:r>
            <a:r>
              <a:rPr lang="pl-PL" dirty="0"/>
              <a:t> AIR. </a:t>
            </a:r>
          </a:p>
          <a:p>
            <a:pPr marL="0" indent="0">
              <a:buNone/>
            </a:pPr>
            <a:r>
              <a:rPr lang="pl-PL" dirty="0"/>
              <a:t>Montuje się go za pomocą wbudowanego magnesu do licznika. Odczytuje sygnały z licznika za pomocą sygnałów IR.</a:t>
            </a:r>
          </a:p>
          <a:p>
            <a:pPr marL="0" indent="0">
              <a:buNone/>
            </a:pPr>
            <a:r>
              <a:rPr lang="pl-PL" dirty="0"/>
              <a:t>Dzięki jego zastosowaniu możemy kontrolować przepływy energii w instalacji. Pozwala to na przykład na sterowanie odbiornikami w zależności od produkcji energii </a:t>
            </a:r>
            <a:r>
              <a:rPr lang="pl-PL"/>
              <a:t>przez instalacje PV.</a:t>
            </a:r>
            <a:endParaRPr lang="pl-PL" dirty="0"/>
          </a:p>
        </p:txBody>
      </p:sp>
      <p:pic>
        <p:nvPicPr>
          <p:cNvPr id="5" name="Obraz 4">
            <a:extLst>
              <a:ext uri="{FF2B5EF4-FFF2-40B4-BE49-F238E27FC236}">
                <a16:creationId xmlns:a16="http://schemas.microsoft.com/office/drawing/2014/main" id="{66213B9B-F53D-79EE-8A19-303512B2DCC4}"/>
              </a:ext>
            </a:extLst>
          </p:cNvPr>
          <p:cNvPicPr>
            <a:picLocks noChangeAspect="1"/>
          </p:cNvPicPr>
          <p:nvPr/>
        </p:nvPicPr>
        <p:blipFill>
          <a:blip r:embed="rId3"/>
          <a:srcRect l="34547" r="34505"/>
          <a:stretch>
            <a:fillRect/>
          </a:stretch>
        </p:blipFill>
        <p:spPr>
          <a:xfrm>
            <a:off x="9755206" y="1754204"/>
            <a:ext cx="2358190" cy="5080000"/>
          </a:xfrm>
          <a:prstGeom prst="rect">
            <a:avLst/>
          </a:prstGeom>
        </p:spPr>
      </p:pic>
    </p:spTree>
    <p:extLst>
      <p:ext uri="{BB962C8B-B14F-4D97-AF65-F5344CB8AC3E}">
        <p14:creationId xmlns:p14="http://schemas.microsoft.com/office/powerpoint/2010/main" val="2845351958"/>
      </p:ext>
    </p:extLst>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E018BB-F6AA-80D8-D095-9D06D4FF945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3C2110A-9EC9-EC51-9B5C-3BFED8256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2443EDE-E9E7-C8D2-98B3-A52E7EDA3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1241260-3AEE-BB93-648C-E385BD2058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FD966E2-A1F6-267C-B797-352E75ABF5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D6FC7E3-21F7-B711-CE6C-2FF27653F1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B0C37137-F1ED-D1AF-0C5B-DD00BF888242}"/>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33D33B3C-B1EB-0CEA-07C3-473A37A73DE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a:solidFill>
                  <a:srgbClr val="FFFFFF"/>
                </a:solidFill>
                <a:latin typeface="Aptos Display" panose="02110004020202020204"/>
              </a:rPr>
              <a:t>Oprawa sufitowa LED RGBW </a:t>
            </a:r>
            <a:r>
              <a:rPr lang="pl-PL" sz="3600" dirty="0" err="1">
                <a:solidFill>
                  <a:srgbClr val="FFFFFF"/>
                </a:solidFill>
                <a:latin typeface="Aptos Display" panose="02110004020202020204"/>
              </a:rPr>
              <a:t>Air</a:t>
            </a:r>
            <a:endParaRPr lang="pl-PL" sz="3600" dirty="0">
              <a:solidFill>
                <a:srgbClr val="FFFFFF"/>
              </a:solidFill>
              <a:latin typeface="Aptos Display" panose="02110004020202020204"/>
            </a:endParaRPr>
          </a:p>
        </p:txBody>
      </p:sp>
      <p:sp>
        <p:nvSpPr>
          <p:cNvPr id="7" name="Rectangle 2">
            <a:extLst>
              <a:ext uri="{FF2B5EF4-FFF2-40B4-BE49-F238E27FC236}">
                <a16:creationId xmlns:a16="http://schemas.microsoft.com/office/drawing/2014/main" id="{7E3989AF-37B4-8F9E-C53B-82DE8B434E1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25CFC539-B9C5-A0A5-7C94-2FF26F2498C8}"/>
              </a:ext>
            </a:extLst>
          </p:cNvPr>
          <p:cNvSpPr>
            <a:spLocks noGrp="1"/>
          </p:cNvSpPr>
          <p:nvPr>
            <p:ph idx="4294967295"/>
          </p:nvPr>
        </p:nvSpPr>
        <p:spPr>
          <a:xfrm>
            <a:off x="152400" y="1771048"/>
            <a:ext cx="8645091" cy="4937759"/>
          </a:xfrm>
          <a:prstGeom prst="rect">
            <a:avLst/>
          </a:prstGeom>
        </p:spPr>
        <p:txBody>
          <a:bodyPr anchor="ctr">
            <a:noAutofit/>
          </a:bodyPr>
          <a:lstStyle/>
          <a:p>
            <a:pPr marL="0" indent="0" fontAlgn="base">
              <a:buNone/>
            </a:pPr>
            <a:r>
              <a:rPr lang="pl-PL" dirty="0"/>
              <a:t>Oprawa sufitowa LED RGBW AIR łączy się z </a:t>
            </a:r>
            <a:r>
              <a:rPr lang="pl-PL" dirty="0" err="1"/>
              <a:t>Miniserverem</a:t>
            </a:r>
            <a:r>
              <a:rPr lang="pl-PL" dirty="0"/>
              <a:t> za pomocą </a:t>
            </a:r>
            <a:r>
              <a:rPr lang="pl-PL" dirty="0" err="1"/>
              <a:t>Loxone</a:t>
            </a:r>
            <a:r>
              <a:rPr lang="pl-PL" dirty="0"/>
              <a:t> AIR. Zasilana jest napięciem 230VAC (wersja TREE 24VDC).</a:t>
            </a:r>
          </a:p>
          <a:p>
            <a:pPr marL="0" indent="0" fontAlgn="base">
              <a:buNone/>
            </a:pPr>
            <a:r>
              <a:rPr lang="pl-PL" dirty="0"/>
              <a:t>Oprawa posiada pełną paletę barw RGB oraz dodatkowo diody dla koloru ciepłego białego. Za pomocą BMS kontrolowany jest zarówno strumień świetlny jak i kolor światła. Ustawienia mogą być zależne od wielu czynników typu: scena świetlna, nasłonecznienie, alarmy itp.. Oprawa występuje w różnych kolorach obudowy.</a:t>
            </a:r>
          </a:p>
          <a:p>
            <a:pPr marL="0" indent="0" fontAlgn="base">
              <a:buNone/>
            </a:pPr>
            <a:r>
              <a:rPr lang="pl-PL" dirty="0"/>
              <a:t>Oprawa dodatkowo wyposażona jest w czujnik ruchu oraz sensor jasności dla efektywniejszej i łatwiejszej integracji BMS.</a:t>
            </a:r>
          </a:p>
        </p:txBody>
      </p:sp>
      <p:pic>
        <p:nvPicPr>
          <p:cNvPr id="5" name="Obraz 4">
            <a:extLst>
              <a:ext uri="{FF2B5EF4-FFF2-40B4-BE49-F238E27FC236}">
                <a16:creationId xmlns:a16="http://schemas.microsoft.com/office/drawing/2014/main" id="{C45CD8D6-DC21-2C4F-17B2-4B7050AE8964}"/>
              </a:ext>
            </a:extLst>
          </p:cNvPr>
          <p:cNvPicPr>
            <a:picLocks noChangeAspect="1"/>
          </p:cNvPicPr>
          <p:nvPr/>
        </p:nvPicPr>
        <p:blipFill>
          <a:blip r:embed="rId3"/>
          <a:srcRect l="28231" r="28172"/>
          <a:stretch>
            <a:fillRect/>
          </a:stretch>
        </p:blipFill>
        <p:spPr>
          <a:xfrm>
            <a:off x="8869979" y="1621855"/>
            <a:ext cx="3322017" cy="5080000"/>
          </a:xfrm>
          <a:prstGeom prst="rect">
            <a:avLst/>
          </a:prstGeom>
        </p:spPr>
      </p:pic>
    </p:spTree>
    <p:extLst>
      <p:ext uri="{BB962C8B-B14F-4D97-AF65-F5344CB8AC3E}">
        <p14:creationId xmlns:p14="http://schemas.microsoft.com/office/powerpoint/2010/main" val="1095096297"/>
      </p:ext>
    </p:extLst>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031CB2-DB96-E13E-D10B-13D5977B87C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7E747A0-AECD-A451-BAAC-98246031F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9F7FBA9-B163-F230-22D9-94E933C5C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DAB16F4-D79F-07C7-8823-89EF5E953A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D7EA98A-F65C-3AE1-FBA5-7429A21C0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C102DCD-FD72-2501-E558-771DB7EEAD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E278D95A-C516-9AF8-A895-182A85D7695F}"/>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0E82DAEC-227D-4FC1-E7CB-F8C4495BC65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err="1">
                <a:solidFill>
                  <a:srgbClr val="FFFFFF"/>
                </a:solidFill>
                <a:latin typeface="Aptos Display" panose="02110004020202020204"/>
              </a:rPr>
              <a:t>Touch</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Nightlight</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Air</a:t>
            </a:r>
            <a:endParaRPr lang="pl-PL" sz="3600" dirty="0">
              <a:solidFill>
                <a:srgbClr val="FFFFFF"/>
              </a:solidFill>
              <a:latin typeface="Aptos Display" panose="02110004020202020204"/>
            </a:endParaRPr>
          </a:p>
        </p:txBody>
      </p:sp>
      <p:sp>
        <p:nvSpPr>
          <p:cNvPr id="7" name="Rectangle 2">
            <a:extLst>
              <a:ext uri="{FF2B5EF4-FFF2-40B4-BE49-F238E27FC236}">
                <a16:creationId xmlns:a16="http://schemas.microsoft.com/office/drawing/2014/main" id="{52198F59-2A57-E1A4-C8DF-A967378BD6D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7C86CF73-9FCB-4736-E8FF-152FBD3E1CF9}"/>
              </a:ext>
            </a:extLst>
          </p:cNvPr>
          <p:cNvSpPr>
            <a:spLocks noGrp="1"/>
          </p:cNvSpPr>
          <p:nvPr>
            <p:ph idx="4294967295"/>
          </p:nvPr>
        </p:nvSpPr>
        <p:spPr>
          <a:xfrm>
            <a:off x="152400" y="1771048"/>
            <a:ext cx="8645091" cy="4937759"/>
          </a:xfrm>
          <a:prstGeom prst="rect">
            <a:avLst/>
          </a:prstGeom>
        </p:spPr>
        <p:txBody>
          <a:bodyPr anchor="ctr">
            <a:noAutofit/>
          </a:bodyPr>
          <a:lstStyle/>
          <a:p>
            <a:pPr marL="0" indent="0" fontAlgn="base">
              <a:buNone/>
            </a:pPr>
            <a:r>
              <a:rPr lang="pl-PL" dirty="0" err="1"/>
              <a:t>Touch</a:t>
            </a:r>
            <a:r>
              <a:rPr lang="pl-PL" dirty="0"/>
              <a:t> </a:t>
            </a:r>
            <a:r>
              <a:rPr lang="pl-PL" dirty="0" err="1"/>
              <a:t>Nightlight</a:t>
            </a:r>
            <a:r>
              <a:rPr lang="pl-PL" dirty="0"/>
              <a:t> AIR łączy się z </a:t>
            </a:r>
            <a:r>
              <a:rPr lang="pl-PL" dirty="0" err="1"/>
              <a:t>Miniserverem</a:t>
            </a:r>
            <a:r>
              <a:rPr lang="pl-PL" dirty="0"/>
              <a:t> za pomocą </a:t>
            </a:r>
            <a:r>
              <a:rPr lang="pl-PL" dirty="0" err="1"/>
              <a:t>Loxone</a:t>
            </a:r>
            <a:r>
              <a:rPr lang="pl-PL" dirty="0"/>
              <a:t> AIR. Zasilana jest napięciem 5V (USB).</a:t>
            </a:r>
          </a:p>
          <a:p>
            <a:pPr marL="0" indent="0" fontAlgn="base">
              <a:buNone/>
            </a:pPr>
            <a:r>
              <a:rPr lang="pl-PL" dirty="0"/>
              <a:t>Oprawa biurkowa, z delikatnym światłem nocnym. Posiada zintegrowany budzik, pozwala na obsługę najważniejszych funkcji pomieszczenia za pomocą 7 punktów dotykowych. Wyświetla aktualną godzinę. Oświetlenie ma możliwość regulacji koloru.</a:t>
            </a:r>
          </a:p>
        </p:txBody>
      </p:sp>
      <p:pic>
        <p:nvPicPr>
          <p:cNvPr id="8" name="Obraz 7">
            <a:extLst>
              <a:ext uri="{FF2B5EF4-FFF2-40B4-BE49-F238E27FC236}">
                <a16:creationId xmlns:a16="http://schemas.microsoft.com/office/drawing/2014/main" id="{B5788833-C524-4728-1A3B-F131DCAE207F}"/>
              </a:ext>
            </a:extLst>
          </p:cNvPr>
          <p:cNvPicPr>
            <a:picLocks noChangeAspect="1"/>
          </p:cNvPicPr>
          <p:nvPr/>
        </p:nvPicPr>
        <p:blipFill>
          <a:blip r:embed="rId3"/>
          <a:srcRect l="29333" t="17687" r="29584" b="27147"/>
          <a:stretch>
            <a:fillRect/>
          </a:stretch>
        </p:blipFill>
        <p:spPr>
          <a:xfrm>
            <a:off x="9181550" y="1622744"/>
            <a:ext cx="2858050" cy="2558554"/>
          </a:xfrm>
          <a:prstGeom prst="rect">
            <a:avLst/>
          </a:prstGeom>
        </p:spPr>
      </p:pic>
      <p:pic>
        <p:nvPicPr>
          <p:cNvPr id="10" name="Obraz 9">
            <a:extLst>
              <a:ext uri="{FF2B5EF4-FFF2-40B4-BE49-F238E27FC236}">
                <a16:creationId xmlns:a16="http://schemas.microsoft.com/office/drawing/2014/main" id="{B34531AD-8A6F-0D94-3D3E-54AB90B382B9}"/>
              </a:ext>
            </a:extLst>
          </p:cNvPr>
          <p:cNvPicPr>
            <a:picLocks noChangeAspect="1"/>
          </p:cNvPicPr>
          <p:nvPr/>
        </p:nvPicPr>
        <p:blipFill>
          <a:blip r:embed="rId4"/>
          <a:srcRect l="30556" t="16000" r="30778" b="28833"/>
          <a:stretch>
            <a:fillRect/>
          </a:stretch>
        </p:blipFill>
        <p:spPr>
          <a:xfrm>
            <a:off x="9271000" y="4211761"/>
            <a:ext cx="2625291" cy="2497045"/>
          </a:xfrm>
          <a:prstGeom prst="rect">
            <a:avLst/>
          </a:prstGeom>
        </p:spPr>
      </p:pic>
    </p:spTree>
    <p:extLst>
      <p:ext uri="{BB962C8B-B14F-4D97-AF65-F5344CB8AC3E}">
        <p14:creationId xmlns:p14="http://schemas.microsoft.com/office/powerpoint/2010/main" val="689605046"/>
      </p:ext>
    </p:extLst>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3F216E-BA8B-6A30-3A77-6A45DF46C80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0AFE78A-12C3-EA76-9F7F-F208DE4F8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35FA50ED-D88E-3BAA-A275-05F9103233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170EEF9-A643-7A86-9148-1DE6FE279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040A84E-FEC5-6017-731E-CEF437559D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DF9EFD7-C57B-AA45-5ABF-3F035E47C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6BA53CA-8DFD-8865-7A62-D72A66122B30}"/>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2343B115-8123-ED6B-5BCD-49DC15F3862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err="1">
                <a:solidFill>
                  <a:srgbClr val="FFFFFF"/>
                </a:solidFill>
                <a:latin typeface="Aptos Display" panose="02110004020202020204"/>
              </a:rPr>
              <a:t>Table</a:t>
            </a:r>
            <a:r>
              <a:rPr lang="pl-PL" sz="3600" dirty="0">
                <a:solidFill>
                  <a:srgbClr val="FFFFFF"/>
                </a:solidFill>
                <a:latin typeface="Aptos Display" panose="02110004020202020204"/>
              </a:rPr>
              <a:t> Lamp </a:t>
            </a:r>
            <a:r>
              <a:rPr lang="pl-PL" sz="3600" dirty="0" err="1">
                <a:solidFill>
                  <a:srgbClr val="FFFFFF"/>
                </a:solidFill>
                <a:latin typeface="Aptos Display" panose="02110004020202020204"/>
              </a:rPr>
              <a:t>Air</a:t>
            </a:r>
            <a:endParaRPr lang="pl-PL" sz="3600" dirty="0">
              <a:solidFill>
                <a:srgbClr val="FFFFFF"/>
              </a:solidFill>
              <a:latin typeface="Aptos Display" panose="02110004020202020204"/>
            </a:endParaRPr>
          </a:p>
        </p:txBody>
      </p:sp>
      <p:sp>
        <p:nvSpPr>
          <p:cNvPr id="7" name="Rectangle 2">
            <a:extLst>
              <a:ext uri="{FF2B5EF4-FFF2-40B4-BE49-F238E27FC236}">
                <a16:creationId xmlns:a16="http://schemas.microsoft.com/office/drawing/2014/main" id="{DE6CFF6F-132C-22CC-B21D-CB57EFA77BC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C218D62E-A756-FC34-AEF9-368C45F71D54}"/>
              </a:ext>
            </a:extLst>
          </p:cNvPr>
          <p:cNvSpPr>
            <a:spLocks noGrp="1"/>
          </p:cNvSpPr>
          <p:nvPr>
            <p:ph idx="4294967295"/>
          </p:nvPr>
        </p:nvSpPr>
        <p:spPr>
          <a:xfrm>
            <a:off x="152400" y="1771048"/>
            <a:ext cx="8318939" cy="4937759"/>
          </a:xfrm>
          <a:prstGeom prst="rect">
            <a:avLst/>
          </a:prstGeom>
        </p:spPr>
        <p:txBody>
          <a:bodyPr anchor="ctr">
            <a:noAutofit/>
          </a:bodyPr>
          <a:lstStyle/>
          <a:p>
            <a:pPr marL="0" indent="0" fontAlgn="base">
              <a:buNone/>
            </a:pPr>
            <a:r>
              <a:rPr lang="pl-PL" dirty="0" err="1"/>
              <a:t>Touch</a:t>
            </a:r>
            <a:r>
              <a:rPr lang="pl-PL" dirty="0"/>
              <a:t> </a:t>
            </a:r>
            <a:r>
              <a:rPr lang="pl-PL" dirty="0" err="1"/>
              <a:t>Nightlight</a:t>
            </a:r>
            <a:r>
              <a:rPr lang="pl-PL" dirty="0"/>
              <a:t> AIR łączy się z </a:t>
            </a:r>
            <a:r>
              <a:rPr lang="pl-PL" dirty="0" err="1"/>
              <a:t>Miniserverem</a:t>
            </a:r>
            <a:r>
              <a:rPr lang="pl-PL" dirty="0"/>
              <a:t> za pomocą </a:t>
            </a:r>
            <a:r>
              <a:rPr lang="pl-PL" dirty="0" err="1"/>
              <a:t>Loxone</a:t>
            </a:r>
            <a:r>
              <a:rPr lang="pl-PL" dirty="0"/>
              <a:t> AIR. Zasilana jest napięciem 5V (USB) lub z wbudowanego akumulatora.</a:t>
            </a:r>
          </a:p>
          <a:p>
            <a:pPr marL="0" indent="0" fontAlgn="base">
              <a:buNone/>
            </a:pPr>
            <a:r>
              <a:rPr lang="pl-PL" dirty="0"/>
              <a:t>Oprawa biurkowa, z ciepłym światłem i możliwością ściemniania. Posiada 3 programowalne przyciski dotykowe które mogą regulować dowolną funkcje BMS. Lampa sterowana w systemie umożliwia dostosowanie się do scen świetlnych, naświetlenia itd..</a:t>
            </a:r>
          </a:p>
        </p:txBody>
      </p:sp>
      <p:pic>
        <p:nvPicPr>
          <p:cNvPr id="5" name="Obraz 4">
            <a:extLst>
              <a:ext uri="{FF2B5EF4-FFF2-40B4-BE49-F238E27FC236}">
                <a16:creationId xmlns:a16="http://schemas.microsoft.com/office/drawing/2014/main" id="{9527BDA9-F1A1-454D-2F07-F19B9059B75A}"/>
              </a:ext>
            </a:extLst>
          </p:cNvPr>
          <p:cNvPicPr>
            <a:picLocks noChangeAspect="1"/>
          </p:cNvPicPr>
          <p:nvPr/>
        </p:nvPicPr>
        <p:blipFill>
          <a:blip r:embed="rId3"/>
          <a:srcRect l="24667" r="24856"/>
          <a:stretch>
            <a:fillRect/>
          </a:stretch>
        </p:blipFill>
        <p:spPr>
          <a:xfrm>
            <a:off x="8345606" y="1621855"/>
            <a:ext cx="3846394" cy="5080000"/>
          </a:xfrm>
          <a:prstGeom prst="rect">
            <a:avLst/>
          </a:prstGeom>
        </p:spPr>
      </p:pic>
    </p:spTree>
    <p:extLst>
      <p:ext uri="{BB962C8B-B14F-4D97-AF65-F5344CB8AC3E}">
        <p14:creationId xmlns:p14="http://schemas.microsoft.com/office/powerpoint/2010/main" val="2441937120"/>
      </p:ext>
    </p:extLst>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3007868-8449-DB8D-0A94-B2DEF0DB8CF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8820A14-994D-2AC3-355E-117EE93943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C016B7EF-B96B-7879-8E2C-C22F28A3CD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F517031-5F94-3FA2-296B-E9AE3876C5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ECF7134-3198-AFBD-AD0D-16F40A368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79FF0C6-FB77-ABC9-B876-30A51B48B0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EE544C0D-E784-8BD7-C203-A0DEDAFC1425}"/>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ACA73738-8A6D-098C-8546-47F1EA362B2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err="1">
                <a:solidFill>
                  <a:srgbClr val="FFFFFF"/>
                </a:solidFill>
                <a:latin typeface="Aptos Display" panose="02110004020202020204"/>
              </a:rPr>
              <a:t>Touch</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Pure</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Flex</a:t>
            </a:r>
            <a:r>
              <a:rPr lang="pl-PL" sz="3600" dirty="0">
                <a:solidFill>
                  <a:srgbClr val="FFFFFF"/>
                </a:solidFill>
                <a:latin typeface="Aptos Display" panose="02110004020202020204"/>
              </a:rPr>
              <a:t> AIR</a:t>
            </a:r>
          </a:p>
        </p:txBody>
      </p:sp>
      <p:sp>
        <p:nvSpPr>
          <p:cNvPr id="3" name="Symbol zastępczy zawartości 2">
            <a:extLst>
              <a:ext uri="{FF2B5EF4-FFF2-40B4-BE49-F238E27FC236}">
                <a16:creationId xmlns:a16="http://schemas.microsoft.com/office/drawing/2014/main" id="{D73CF3A2-063E-5C35-515D-32431B054E73}"/>
              </a:ext>
            </a:extLst>
          </p:cNvPr>
          <p:cNvSpPr>
            <a:spLocks noGrp="1"/>
          </p:cNvSpPr>
          <p:nvPr>
            <p:ph idx="4294967295"/>
          </p:nvPr>
        </p:nvSpPr>
        <p:spPr>
          <a:xfrm>
            <a:off x="152400" y="1771048"/>
            <a:ext cx="9435737" cy="4937759"/>
          </a:xfrm>
          <a:prstGeom prst="rect">
            <a:avLst/>
          </a:prstGeom>
        </p:spPr>
        <p:txBody>
          <a:bodyPr anchor="ctr">
            <a:noAutofit/>
          </a:bodyPr>
          <a:lstStyle/>
          <a:p>
            <a:pPr marL="0" indent="0" fontAlgn="base">
              <a:buNone/>
            </a:pPr>
            <a:r>
              <a:rPr lang="pl-PL" dirty="0" err="1"/>
              <a:t>Touch</a:t>
            </a:r>
            <a:r>
              <a:rPr lang="pl-PL" dirty="0"/>
              <a:t> </a:t>
            </a:r>
            <a:r>
              <a:rPr lang="pl-PL" dirty="0" err="1"/>
              <a:t>Pure</a:t>
            </a:r>
            <a:r>
              <a:rPr lang="pl-PL" dirty="0"/>
              <a:t> </a:t>
            </a:r>
            <a:r>
              <a:rPr lang="pl-PL" dirty="0" err="1"/>
              <a:t>Flex</a:t>
            </a:r>
            <a:r>
              <a:rPr lang="pl-PL" dirty="0"/>
              <a:t> AIR to spersonalizowane urządzenie operacyjne łączące się z </a:t>
            </a:r>
            <a:r>
              <a:rPr lang="pl-PL" dirty="0" err="1"/>
              <a:t>MiniServerem</a:t>
            </a:r>
            <a:r>
              <a:rPr lang="pl-PL" dirty="0"/>
              <a:t> poprzez </a:t>
            </a:r>
            <a:r>
              <a:rPr lang="pl-PL" dirty="0" err="1"/>
              <a:t>Loxone</a:t>
            </a:r>
            <a:r>
              <a:rPr lang="pl-PL" dirty="0"/>
              <a:t> AIR.</a:t>
            </a:r>
          </a:p>
          <a:p>
            <a:pPr marL="0" indent="0" fontAlgn="base">
              <a:buNone/>
            </a:pPr>
            <a:r>
              <a:rPr lang="pl-PL" dirty="0"/>
              <a:t>Przyciski są personalizowane, czyli klient sam określa jakie grafiki będą na panelu. Posiadają wbudowane podświetlanie. Zasilany jest z sieci 24VDC.</a:t>
            </a:r>
          </a:p>
          <a:p>
            <a:pPr marL="0" indent="0" fontAlgn="base">
              <a:buNone/>
            </a:pPr>
            <a:r>
              <a:rPr lang="pl-PL" dirty="0"/>
              <a:t>Panel posiada wbudowany czujnik temperatury i wilgotności. Zastosowanie nawet jednego urządzenia tego typu w pomieszczeniu daje nam już zestaw dodatkowych informacji o stanie powietrza.</a:t>
            </a:r>
          </a:p>
          <a:p>
            <a:pPr marL="0" indent="0" fontAlgn="base">
              <a:buNone/>
            </a:pPr>
            <a:r>
              <a:rPr lang="pl-PL" dirty="0"/>
              <a:t>Występuje również wersja rozszerzona o czujnik CO2. Daje to dodatkowe informacje np. dla systemu wentylacji o konieczności regulacji wydajności przepływu powietrza.</a:t>
            </a:r>
          </a:p>
        </p:txBody>
      </p:sp>
      <p:pic>
        <p:nvPicPr>
          <p:cNvPr id="9" name="Obraz 8">
            <a:extLst>
              <a:ext uri="{FF2B5EF4-FFF2-40B4-BE49-F238E27FC236}">
                <a16:creationId xmlns:a16="http://schemas.microsoft.com/office/drawing/2014/main" id="{7849E118-CD60-74CF-2BEC-3401319950F4}"/>
              </a:ext>
            </a:extLst>
          </p:cNvPr>
          <p:cNvPicPr>
            <a:picLocks noChangeAspect="1"/>
          </p:cNvPicPr>
          <p:nvPr/>
        </p:nvPicPr>
        <p:blipFill>
          <a:blip r:embed="rId3"/>
          <a:srcRect l="30556" t="17494" r="30333" b="23738"/>
          <a:stretch>
            <a:fillRect/>
          </a:stretch>
        </p:blipFill>
        <p:spPr>
          <a:xfrm>
            <a:off x="9812866" y="1603484"/>
            <a:ext cx="2379129" cy="2383260"/>
          </a:xfrm>
          <a:prstGeom prst="rect">
            <a:avLst/>
          </a:prstGeom>
        </p:spPr>
      </p:pic>
      <p:pic>
        <p:nvPicPr>
          <p:cNvPr id="11" name="Obraz 10">
            <a:extLst>
              <a:ext uri="{FF2B5EF4-FFF2-40B4-BE49-F238E27FC236}">
                <a16:creationId xmlns:a16="http://schemas.microsoft.com/office/drawing/2014/main" id="{515DA7B8-2E1B-96C5-01A7-7A9956866494}"/>
              </a:ext>
            </a:extLst>
          </p:cNvPr>
          <p:cNvPicPr>
            <a:picLocks noChangeAspect="1"/>
          </p:cNvPicPr>
          <p:nvPr/>
        </p:nvPicPr>
        <p:blipFill>
          <a:blip r:embed="rId4"/>
          <a:srcRect l="30111" t="17231" r="29445" b="22667"/>
          <a:stretch>
            <a:fillRect/>
          </a:stretch>
        </p:blipFill>
        <p:spPr>
          <a:xfrm>
            <a:off x="9701268" y="4095917"/>
            <a:ext cx="2490732" cy="2467545"/>
          </a:xfrm>
          <a:prstGeom prst="rect">
            <a:avLst/>
          </a:prstGeom>
        </p:spPr>
      </p:pic>
    </p:spTree>
    <p:extLst>
      <p:ext uri="{BB962C8B-B14F-4D97-AF65-F5344CB8AC3E}">
        <p14:creationId xmlns:p14="http://schemas.microsoft.com/office/powerpoint/2010/main" val="5757503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4E103B-76D6-6F72-871E-FE0D1463436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1665299-1946-26F0-5BBC-0424AB28BC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2D74D59-8ED7-EB1F-425D-091BBBDD08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8B74BE4-2B41-8827-EEF9-0CC55BD64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8174EF2-CCA3-6268-0607-B9D45B3EB7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273EA11-2646-A331-F3F3-6D5BEBE184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82493894-ADF8-CAAF-8BD9-EF6E6DB989DE}"/>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AA889D3B-0D3C-70E2-425A-32B3BDFD04F3}"/>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W środowiskach o zwiększonym zagrożeniu, dopuszczalne napięcie dotykowe długotrwałe (UL) wynosi 25 V dla prądu przemiennego i 60 V dla prądu stałego. Takie warunki występują w łazienkach, natryskach, saunach, pomieszczeniach dla zwierząt domowych, blokach operacyjnych szpitali, hydroforniach, wymiennikowniach ciepła, przestrzeniach ograniczonych powierzchniami przewodzącymi, kanałach rewizyjnych, na kempingach, w terenach budowy i rozbiórki, a także na terenach otwartych.</a:t>
            </a:r>
          </a:p>
        </p:txBody>
      </p:sp>
      <p:sp>
        <p:nvSpPr>
          <p:cNvPr id="6" name="Tytuł 1">
            <a:extLst>
              <a:ext uri="{FF2B5EF4-FFF2-40B4-BE49-F238E27FC236}">
                <a16:creationId xmlns:a16="http://schemas.microsoft.com/office/drawing/2014/main" id="{2E5F3E04-55EA-1AE6-3618-1457A677D18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Napięcie dotykowe dopuszczalne długotrwale</a:t>
            </a:r>
          </a:p>
        </p:txBody>
      </p:sp>
      <p:sp>
        <p:nvSpPr>
          <p:cNvPr id="7" name="Rectangle 2">
            <a:extLst>
              <a:ext uri="{FF2B5EF4-FFF2-40B4-BE49-F238E27FC236}">
                <a16:creationId xmlns:a16="http://schemas.microsoft.com/office/drawing/2014/main" id="{2FDC01F7-376A-4624-7EED-B972EA9CEF0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82304840-5DAF-8493-7B29-2A49FF24A6D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6726732"/>
      </p:ext>
    </p:extLst>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6603D5-63EC-233A-E601-006CAEA5619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0B83197-08BC-D5E8-AD31-03C138C6B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07B5BE1A-1435-8B12-C518-029662592C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173E416-509A-A44B-4A63-6FC79A241B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A929C02-3347-CAF5-6A0F-572FA1B2C4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68BE186-782A-A965-8E4F-FFD246A14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8632904-86CF-8F4C-572E-5A7063728B36}"/>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C19CC764-D04C-2E54-8D11-5DF5AC06E40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err="1">
                <a:solidFill>
                  <a:srgbClr val="FFFFFF"/>
                </a:solidFill>
                <a:latin typeface="Aptos Display" panose="02110004020202020204"/>
              </a:rPr>
              <a:t>Touch</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Air</a:t>
            </a:r>
            <a:endParaRPr lang="pl-PL" sz="3600" dirty="0">
              <a:solidFill>
                <a:srgbClr val="FFFFFF"/>
              </a:solidFill>
              <a:latin typeface="Aptos Display" panose="02110004020202020204"/>
            </a:endParaRPr>
          </a:p>
        </p:txBody>
      </p:sp>
      <p:sp>
        <p:nvSpPr>
          <p:cNvPr id="3" name="Symbol zastępczy zawartości 2">
            <a:extLst>
              <a:ext uri="{FF2B5EF4-FFF2-40B4-BE49-F238E27FC236}">
                <a16:creationId xmlns:a16="http://schemas.microsoft.com/office/drawing/2014/main" id="{B9386EC4-E1EC-5B73-9F7D-B4314310D358}"/>
              </a:ext>
            </a:extLst>
          </p:cNvPr>
          <p:cNvSpPr>
            <a:spLocks noGrp="1"/>
          </p:cNvSpPr>
          <p:nvPr>
            <p:ph idx="4294967295"/>
          </p:nvPr>
        </p:nvSpPr>
        <p:spPr>
          <a:xfrm>
            <a:off x="152401" y="1771048"/>
            <a:ext cx="9097926" cy="4937759"/>
          </a:xfrm>
          <a:prstGeom prst="rect">
            <a:avLst/>
          </a:prstGeom>
        </p:spPr>
        <p:txBody>
          <a:bodyPr anchor="ctr">
            <a:noAutofit/>
          </a:bodyPr>
          <a:lstStyle/>
          <a:p>
            <a:pPr marL="0" indent="0" fontAlgn="base">
              <a:buNone/>
            </a:pPr>
            <a:r>
              <a:rPr lang="pl-PL" dirty="0" err="1"/>
              <a:t>Touch</a:t>
            </a:r>
            <a:r>
              <a:rPr lang="pl-PL" dirty="0"/>
              <a:t> AIR to urządzenie operacyjne łączące się z </a:t>
            </a:r>
            <a:r>
              <a:rPr lang="pl-PL" dirty="0" err="1"/>
              <a:t>MiniServerem</a:t>
            </a:r>
            <a:r>
              <a:rPr lang="pl-PL" dirty="0"/>
              <a:t> poprzez </a:t>
            </a:r>
            <a:r>
              <a:rPr lang="pl-PL" dirty="0" err="1"/>
              <a:t>Loxone</a:t>
            </a:r>
            <a:r>
              <a:rPr lang="pl-PL" dirty="0"/>
              <a:t> AIR.</a:t>
            </a:r>
          </a:p>
          <a:p>
            <a:pPr marL="0" indent="0" fontAlgn="base">
              <a:buNone/>
            </a:pPr>
            <a:r>
              <a:rPr lang="pl-PL" dirty="0"/>
              <a:t>Posiada 5 punktów dotykowych oraz wbudowany czujnik temperatury i wilgotności. Zasilany jest bateryjnie, co pozwala na montaż w dowolnym miejscu, a nawet w formie przenośnej!</a:t>
            </a:r>
          </a:p>
          <a:p>
            <a:pPr marL="0" indent="0" fontAlgn="base">
              <a:buNone/>
            </a:pPr>
            <a:r>
              <a:rPr lang="pl-PL" dirty="0"/>
              <a:t>Ponownie rozwiązanie umożliwia znaczące możliwości sterowania pomieszczeniem/budynkiem. Dodatkowo ze względu na czujniki umożliwia zbieranie rozbudowanych informacji dla sterowania systemem HVAC.</a:t>
            </a:r>
          </a:p>
        </p:txBody>
      </p:sp>
      <p:pic>
        <p:nvPicPr>
          <p:cNvPr id="5" name="Obraz 4">
            <a:extLst>
              <a:ext uri="{FF2B5EF4-FFF2-40B4-BE49-F238E27FC236}">
                <a16:creationId xmlns:a16="http://schemas.microsoft.com/office/drawing/2014/main" id="{6DD2C0ED-0C73-E561-10ED-978BD964AFBB}"/>
              </a:ext>
            </a:extLst>
          </p:cNvPr>
          <p:cNvPicPr>
            <a:picLocks noChangeAspect="1"/>
          </p:cNvPicPr>
          <p:nvPr/>
        </p:nvPicPr>
        <p:blipFill>
          <a:blip r:embed="rId3"/>
          <a:srcRect l="30419" r="29583"/>
          <a:stretch>
            <a:fillRect/>
          </a:stretch>
        </p:blipFill>
        <p:spPr>
          <a:xfrm>
            <a:off x="9144182" y="1699927"/>
            <a:ext cx="3047818" cy="5080000"/>
          </a:xfrm>
          <a:prstGeom prst="rect">
            <a:avLst/>
          </a:prstGeom>
        </p:spPr>
      </p:pic>
    </p:spTree>
    <p:extLst>
      <p:ext uri="{BB962C8B-B14F-4D97-AF65-F5344CB8AC3E}">
        <p14:creationId xmlns:p14="http://schemas.microsoft.com/office/powerpoint/2010/main" val="634530247"/>
      </p:ext>
    </p:extLst>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1AE7EB1-0796-D01A-4D36-2B29295A4C7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82259F3-CC6D-B45C-A950-B7786072E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38CBEB4-60BE-B144-A0CF-8F918B032B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F81E69A-3BC9-F96C-B149-BCFE38E4F3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2D28509-6125-B288-637C-965E5285EC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9686397-C313-193D-D84F-FFACDBE49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AB6E3E52-1BC1-825C-5F9E-DA5CB4960E31}"/>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53682EC2-9379-2912-41CE-BFD85098AB4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err="1">
                <a:solidFill>
                  <a:srgbClr val="FFFFFF"/>
                </a:solidFill>
                <a:latin typeface="Aptos Display" panose="02110004020202020204"/>
              </a:rPr>
              <a:t>Touch</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Pure</a:t>
            </a:r>
            <a:r>
              <a:rPr lang="pl-PL" sz="3600" dirty="0">
                <a:solidFill>
                  <a:srgbClr val="FFFFFF"/>
                </a:solidFill>
                <a:latin typeface="Aptos Display" panose="02110004020202020204"/>
              </a:rPr>
              <a:t> AIR</a:t>
            </a:r>
          </a:p>
        </p:txBody>
      </p:sp>
      <p:sp>
        <p:nvSpPr>
          <p:cNvPr id="3" name="Symbol zastępczy zawartości 2">
            <a:extLst>
              <a:ext uri="{FF2B5EF4-FFF2-40B4-BE49-F238E27FC236}">
                <a16:creationId xmlns:a16="http://schemas.microsoft.com/office/drawing/2014/main" id="{4E06B7D4-8BA6-106A-1840-B51AC0587CBD}"/>
              </a:ext>
            </a:extLst>
          </p:cNvPr>
          <p:cNvSpPr>
            <a:spLocks noGrp="1"/>
          </p:cNvSpPr>
          <p:nvPr>
            <p:ph idx="4294967295"/>
          </p:nvPr>
        </p:nvSpPr>
        <p:spPr>
          <a:xfrm>
            <a:off x="152401" y="1771048"/>
            <a:ext cx="9097926" cy="4937759"/>
          </a:xfrm>
          <a:prstGeom prst="rect">
            <a:avLst/>
          </a:prstGeom>
        </p:spPr>
        <p:txBody>
          <a:bodyPr anchor="ctr">
            <a:noAutofit/>
          </a:bodyPr>
          <a:lstStyle/>
          <a:p>
            <a:pPr marL="0" indent="0" fontAlgn="base">
              <a:buNone/>
            </a:pPr>
            <a:r>
              <a:rPr lang="pl-PL" dirty="0" err="1"/>
              <a:t>Touch</a:t>
            </a:r>
            <a:r>
              <a:rPr lang="pl-PL" dirty="0"/>
              <a:t> </a:t>
            </a:r>
            <a:r>
              <a:rPr lang="pl-PL" dirty="0" err="1"/>
              <a:t>Pure</a:t>
            </a:r>
            <a:r>
              <a:rPr lang="pl-PL" dirty="0"/>
              <a:t> AIR to urządzenie operacyjne łączące się z </a:t>
            </a:r>
            <a:r>
              <a:rPr lang="pl-PL" dirty="0" err="1"/>
              <a:t>MiniServerem</a:t>
            </a:r>
            <a:r>
              <a:rPr lang="pl-PL" dirty="0"/>
              <a:t> poprzez </a:t>
            </a:r>
            <a:r>
              <a:rPr lang="pl-PL" dirty="0" err="1"/>
              <a:t>Loxone</a:t>
            </a:r>
            <a:r>
              <a:rPr lang="pl-PL" dirty="0"/>
              <a:t> </a:t>
            </a:r>
            <a:r>
              <a:rPr lang="pl-PL" dirty="0" err="1"/>
              <a:t>Air</a:t>
            </a:r>
            <a:r>
              <a:rPr lang="pl-PL" dirty="0"/>
              <a:t>.</a:t>
            </a:r>
          </a:p>
          <a:p>
            <a:pPr marL="0" indent="0" fontAlgn="base">
              <a:buNone/>
            </a:pPr>
            <a:r>
              <a:rPr lang="pl-PL" dirty="0"/>
              <a:t>Posiada 5 punktów dotykowych na szklanej powierzchni oraz wbudowany czujnik temperatury i wilgotności. Występuje również wersja posiadająca czujnik CO2.</a:t>
            </a:r>
          </a:p>
          <a:p>
            <a:pPr marL="0" indent="0" fontAlgn="base">
              <a:buNone/>
            </a:pPr>
            <a:r>
              <a:rPr lang="pl-PL" dirty="0"/>
              <a:t>Ponownie rozwiązanie umożliwia znaczące możliwości sterowania pomieszczeniem/budynkiem. Dodatkowo ze względu na czujniki umożliwia zbieranie rozbudowanych informacji dla sterowania systemem HVAC.</a:t>
            </a:r>
          </a:p>
          <a:p>
            <a:pPr marL="0" indent="0" fontAlgn="base">
              <a:buNone/>
            </a:pPr>
            <a:r>
              <a:rPr lang="pl-PL" dirty="0"/>
              <a:t>Zasilany jest z sieci 24VDC lub z dwóch baterii AAA. Daje to możliwość instalacji stacjonarnie i używania światła orientacyjnego, bądź możliwości przenoszenia.</a:t>
            </a:r>
          </a:p>
        </p:txBody>
      </p:sp>
      <p:pic>
        <p:nvPicPr>
          <p:cNvPr id="5" name="Obraz 4">
            <a:extLst>
              <a:ext uri="{FF2B5EF4-FFF2-40B4-BE49-F238E27FC236}">
                <a16:creationId xmlns:a16="http://schemas.microsoft.com/office/drawing/2014/main" id="{FFDB5E3B-9A8C-8773-291B-C88627E8E07A}"/>
              </a:ext>
            </a:extLst>
          </p:cNvPr>
          <p:cNvPicPr>
            <a:picLocks noChangeAspect="1"/>
          </p:cNvPicPr>
          <p:nvPr/>
        </p:nvPicPr>
        <p:blipFill>
          <a:blip r:embed="rId3"/>
          <a:srcRect l="29581" r="29584"/>
          <a:stretch>
            <a:fillRect/>
          </a:stretch>
        </p:blipFill>
        <p:spPr>
          <a:xfrm>
            <a:off x="8995416" y="1628807"/>
            <a:ext cx="3111614" cy="5080000"/>
          </a:xfrm>
          <a:prstGeom prst="rect">
            <a:avLst/>
          </a:prstGeom>
        </p:spPr>
      </p:pic>
    </p:spTree>
    <p:extLst>
      <p:ext uri="{BB962C8B-B14F-4D97-AF65-F5344CB8AC3E}">
        <p14:creationId xmlns:p14="http://schemas.microsoft.com/office/powerpoint/2010/main" val="325746166"/>
      </p:ext>
    </p:extLst>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B6D788-EB55-C369-7782-2F6BAD58A23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218E1C9-EF98-836F-ABAF-799EAA3C1C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4C8DFBA2-C8E4-FFEF-CF1C-0C2376BBC8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22A2A29-260E-8233-6310-C024D6805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CC33856-BD2F-51C6-33C1-F8E92672F8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D37084C-FCCD-1CCA-96BB-9861560910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A86B45C-2793-6D0D-CE2A-715829E41D44}"/>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257E28F8-46FB-3AE1-F285-761DC053E70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a:solidFill>
                  <a:srgbClr val="FFFFFF"/>
                </a:solidFill>
                <a:latin typeface="Aptos Display" panose="02110004020202020204"/>
              </a:rPr>
              <a:t>NFC </a:t>
            </a:r>
            <a:r>
              <a:rPr lang="pl-PL" sz="3600" dirty="0" err="1">
                <a:solidFill>
                  <a:srgbClr val="FFFFFF"/>
                </a:solidFill>
                <a:latin typeface="Aptos Display" panose="02110004020202020204"/>
              </a:rPr>
              <a:t>Code</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Touch</a:t>
            </a:r>
            <a:r>
              <a:rPr lang="pl-PL" sz="3600" dirty="0">
                <a:solidFill>
                  <a:srgbClr val="FFFFFF"/>
                </a:solidFill>
                <a:latin typeface="Aptos Display" panose="02110004020202020204"/>
              </a:rPr>
              <a:t> AIR</a:t>
            </a:r>
          </a:p>
        </p:txBody>
      </p:sp>
      <p:sp>
        <p:nvSpPr>
          <p:cNvPr id="3" name="Symbol zastępczy zawartości 2">
            <a:extLst>
              <a:ext uri="{FF2B5EF4-FFF2-40B4-BE49-F238E27FC236}">
                <a16:creationId xmlns:a16="http://schemas.microsoft.com/office/drawing/2014/main" id="{A7839868-7754-A996-4BFC-832D4C540B9E}"/>
              </a:ext>
            </a:extLst>
          </p:cNvPr>
          <p:cNvSpPr>
            <a:spLocks noGrp="1"/>
          </p:cNvSpPr>
          <p:nvPr>
            <p:ph idx="4294967295"/>
          </p:nvPr>
        </p:nvSpPr>
        <p:spPr>
          <a:xfrm>
            <a:off x="152401" y="1771048"/>
            <a:ext cx="9023497" cy="4937759"/>
          </a:xfrm>
          <a:prstGeom prst="rect">
            <a:avLst/>
          </a:prstGeom>
        </p:spPr>
        <p:txBody>
          <a:bodyPr anchor="ctr">
            <a:noAutofit/>
          </a:bodyPr>
          <a:lstStyle/>
          <a:p>
            <a:pPr marL="0" indent="0" fontAlgn="base">
              <a:buNone/>
            </a:pPr>
            <a:r>
              <a:rPr lang="pl-PL" dirty="0"/>
              <a:t>NFC </a:t>
            </a:r>
            <a:r>
              <a:rPr lang="pl-PL" dirty="0" err="1"/>
              <a:t>Code</a:t>
            </a:r>
            <a:r>
              <a:rPr lang="pl-PL" dirty="0"/>
              <a:t> </a:t>
            </a:r>
            <a:r>
              <a:rPr lang="pl-PL" dirty="0" err="1"/>
              <a:t>Touch</a:t>
            </a:r>
            <a:r>
              <a:rPr lang="pl-PL" dirty="0"/>
              <a:t> AIR to urządzenie dostępowe łączące się z </a:t>
            </a:r>
            <a:r>
              <a:rPr lang="pl-PL" dirty="0" err="1"/>
              <a:t>MiniServerem</a:t>
            </a:r>
            <a:r>
              <a:rPr lang="pl-PL" dirty="0"/>
              <a:t> poprzez </a:t>
            </a:r>
            <a:r>
              <a:rPr lang="pl-PL" dirty="0" err="1"/>
              <a:t>Loxone</a:t>
            </a:r>
            <a:r>
              <a:rPr lang="pl-PL" dirty="0"/>
              <a:t> AIR.</a:t>
            </a:r>
          </a:p>
          <a:p>
            <a:pPr marL="0" indent="0" fontAlgn="base">
              <a:buNone/>
            </a:pPr>
            <a:r>
              <a:rPr lang="pl-PL" dirty="0"/>
              <a:t>Posiada czujnik NFC oraz podświetlana klawiaturę.</a:t>
            </a:r>
          </a:p>
          <a:p>
            <a:pPr marL="0" indent="0" fontAlgn="base">
              <a:buNone/>
            </a:pPr>
            <a:r>
              <a:rPr lang="pl-PL" dirty="0"/>
              <a:t>Umożliwia aktywację dostępu do pomieszczeń, stref budynku, ale także do funkcji które mają być dostępne dla ograniczonej grupy </a:t>
            </a:r>
            <a:r>
              <a:rPr lang="pl-PL" dirty="0" err="1"/>
              <a:t>osob</a:t>
            </a:r>
            <a:r>
              <a:rPr lang="pl-PL" dirty="0"/>
              <a:t>. Umożliwia też zarządzanie czasem pracy, szafkami, fakturowaniem, logowaniem itp..</a:t>
            </a:r>
          </a:p>
          <a:p>
            <a:pPr marL="0" indent="0" fontAlgn="base">
              <a:buNone/>
            </a:pPr>
            <a:r>
              <a:rPr lang="pl-PL" dirty="0"/>
              <a:t>W połączniu z Intercomem tworzy centrum kontroli dostępu.</a:t>
            </a:r>
          </a:p>
          <a:p>
            <a:pPr marL="0" indent="0" fontAlgn="base">
              <a:buNone/>
            </a:pPr>
            <a:r>
              <a:rPr lang="pl-PL" dirty="0"/>
              <a:t>Zasilany jest z sieci 24VDC lub z dwóch baterii AAA.</a:t>
            </a:r>
          </a:p>
        </p:txBody>
      </p:sp>
      <p:pic>
        <p:nvPicPr>
          <p:cNvPr id="5" name="Obraz 4">
            <a:extLst>
              <a:ext uri="{FF2B5EF4-FFF2-40B4-BE49-F238E27FC236}">
                <a16:creationId xmlns:a16="http://schemas.microsoft.com/office/drawing/2014/main" id="{F80AA346-D42E-72AF-D94A-88E8C020AF12}"/>
              </a:ext>
            </a:extLst>
          </p:cNvPr>
          <p:cNvPicPr>
            <a:picLocks noChangeAspect="1"/>
          </p:cNvPicPr>
          <p:nvPr/>
        </p:nvPicPr>
        <p:blipFill>
          <a:blip r:embed="rId3"/>
          <a:srcRect l="29581" r="29584"/>
          <a:stretch>
            <a:fillRect/>
          </a:stretch>
        </p:blipFill>
        <p:spPr>
          <a:xfrm>
            <a:off x="9080386" y="1703665"/>
            <a:ext cx="3111614" cy="5080000"/>
          </a:xfrm>
          <a:prstGeom prst="rect">
            <a:avLst/>
          </a:prstGeom>
        </p:spPr>
      </p:pic>
    </p:spTree>
    <p:extLst>
      <p:ext uri="{BB962C8B-B14F-4D97-AF65-F5344CB8AC3E}">
        <p14:creationId xmlns:p14="http://schemas.microsoft.com/office/powerpoint/2010/main" val="1368718582"/>
      </p:ext>
    </p:extLst>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0356C5-59F3-4BAF-D881-C776EB800BE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61DBF6B-F839-7287-A364-4989B7368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2C6C65F-BC27-201A-762A-F1772F22B0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1908D77-7A0B-E7E3-97A1-81480C2AB4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CAB044C-8F73-CAEF-BAAD-C235DF8289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29F1D1D-A272-03E2-F88D-462C40557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EFA39A8-7B1B-5A08-731F-49383E258D71}"/>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6AC5ABDD-10F7-BA02-A25F-CC8F0A4EE23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err="1">
                <a:solidFill>
                  <a:srgbClr val="FFFFFF"/>
                </a:solidFill>
                <a:latin typeface="Aptos Display" panose="02110004020202020204"/>
              </a:rPr>
              <a:t>Touch</a:t>
            </a:r>
            <a:r>
              <a:rPr lang="pl-PL" sz="3600" dirty="0">
                <a:solidFill>
                  <a:srgbClr val="FFFFFF"/>
                </a:solidFill>
                <a:latin typeface="Aptos Display" panose="02110004020202020204"/>
              </a:rPr>
              <a:t> Surface AIR</a:t>
            </a:r>
          </a:p>
        </p:txBody>
      </p:sp>
      <p:sp>
        <p:nvSpPr>
          <p:cNvPr id="3" name="Symbol zastępczy zawartości 2">
            <a:extLst>
              <a:ext uri="{FF2B5EF4-FFF2-40B4-BE49-F238E27FC236}">
                <a16:creationId xmlns:a16="http://schemas.microsoft.com/office/drawing/2014/main" id="{6F57CEA1-673F-E1DE-38DA-B3477A7BAE8A}"/>
              </a:ext>
            </a:extLst>
          </p:cNvPr>
          <p:cNvSpPr>
            <a:spLocks noGrp="1"/>
          </p:cNvSpPr>
          <p:nvPr>
            <p:ph idx="4294967295"/>
          </p:nvPr>
        </p:nvSpPr>
        <p:spPr>
          <a:xfrm>
            <a:off x="152401" y="1771048"/>
            <a:ext cx="9023497" cy="4937759"/>
          </a:xfrm>
          <a:prstGeom prst="rect">
            <a:avLst/>
          </a:prstGeom>
        </p:spPr>
        <p:txBody>
          <a:bodyPr anchor="ctr">
            <a:noAutofit/>
          </a:bodyPr>
          <a:lstStyle/>
          <a:p>
            <a:pPr marL="0" indent="0" fontAlgn="base">
              <a:buNone/>
            </a:pPr>
            <a:r>
              <a:rPr lang="pl-PL" dirty="0" err="1"/>
              <a:t>Touch</a:t>
            </a:r>
            <a:r>
              <a:rPr lang="pl-PL" dirty="0"/>
              <a:t> Surface AIR to urządzenie operacyjne łączące się z </a:t>
            </a:r>
            <a:r>
              <a:rPr lang="pl-PL" dirty="0" err="1"/>
              <a:t>MiniServerem</a:t>
            </a:r>
            <a:r>
              <a:rPr lang="pl-PL" dirty="0"/>
              <a:t> poprzez </a:t>
            </a:r>
            <a:r>
              <a:rPr lang="pl-PL" dirty="0" err="1"/>
              <a:t>Loxone</a:t>
            </a:r>
            <a:r>
              <a:rPr lang="pl-PL" dirty="0"/>
              <a:t> AIR.</a:t>
            </a:r>
          </a:p>
          <a:p>
            <a:pPr marL="0" indent="0" fontAlgn="base">
              <a:buNone/>
            </a:pPr>
            <a:r>
              <a:rPr lang="pl-PL" dirty="0"/>
              <a:t>Posiada 6 punktów dotykowych. Możliwość montażu pod powierzchnią nieprzewodząca do 30mm. Na powierzchni nakleja się specjalne markery dla łatwiejszej lokalizacji pól dotykowych.</a:t>
            </a:r>
          </a:p>
          <a:p>
            <a:pPr marL="0" indent="0" fontAlgn="base">
              <a:buNone/>
            </a:pPr>
            <a:r>
              <a:rPr lang="pl-PL" dirty="0"/>
              <a:t>Zasilany jest z sieci 24VDC albo z </a:t>
            </a:r>
            <a:r>
              <a:rPr lang="pl-PL" dirty="0" err="1"/>
              <a:t>Loxone</a:t>
            </a:r>
            <a:r>
              <a:rPr lang="pl-PL" dirty="0"/>
              <a:t> Battery Pack</a:t>
            </a:r>
          </a:p>
        </p:txBody>
      </p:sp>
      <p:pic>
        <p:nvPicPr>
          <p:cNvPr id="9" name="Obraz 8">
            <a:extLst>
              <a:ext uri="{FF2B5EF4-FFF2-40B4-BE49-F238E27FC236}">
                <a16:creationId xmlns:a16="http://schemas.microsoft.com/office/drawing/2014/main" id="{EDDDF3D5-9889-8BF3-1355-F10D1C32C671}"/>
              </a:ext>
            </a:extLst>
          </p:cNvPr>
          <p:cNvPicPr>
            <a:picLocks noChangeAspect="1"/>
          </p:cNvPicPr>
          <p:nvPr/>
        </p:nvPicPr>
        <p:blipFill>
          <a:blip r:embed="rId3"/>
          <a:srcRect l="15465" t="28930" r="15604" b="29628"/>
          <a:stretch>
            <a:fillRect/>
          </a:stretch>
        </p:blipFill>
        <p:spPr>
          <a:xfrm rot="5400000">
            <a:off x="8513131" y="3164360"/>
            <a:ext cx="5252484" cy="2105246"/>
          </a:xfrm>
          <a:prstGeom prst="rect">
            <a:avLst/>
          </a:prstGeom>
        </p:spPr>
      </p:pic>
    </p:spTree>
    <p:extLst>
      <p:ext uri="{BB962C8B-B14F-4D97-AF65-F5344CB8AC3E}">
        <p14:creationId xmlns:p14="http://schemas.microsoft.com/office/powerpoint/2010/main" val="2333110423"/>
      </p:ext>
    </p:extLst>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97A6A9-D78F-1C02-2B27-A5CB4478857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9565C90-F2E7-940A-76C0-8737E670FE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5859251-417F-1797-0FB6-57A6FF403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65BDE63-4FC8-FD50-A979-932DD4E5FF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DD67CF7-3A1F-CA28-558C-CB594A30B5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79C6CDC-5627-0E6D-D4E3-6EB9C5C5D9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6A018B47-92ED-395A-AC8B-E0389F7FE72F}"/>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F3494609-02CE-A28C-4FAD-3AEE89B6FF4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err="1">
                <a:solidFill>
                  <a:srgbClr val="FFFFFF"/>
                </a:solidFill>
                <a:latin typeface="Aptos Display" panose="02110004020202020204"/>
              </a:rPr>
              <a:t>Remot</a:t>
            </a:r>
            <a:r>
              <a:rPr lang="pl-PL" sz="3600" dirty="0">
                <a:solidFill>
                  <a:srgbClr val="FFFFFF"/>
                </a:solidFill>
                <a:latin typeface="Aptos Display" panose="02110004020202020204"/>
              </a:rPr>
              <a:t> AIR</a:t>
            </a:r>
          </a:p>
        </p:txBody>
      </p:sp>
      <p:sp>
        <p:nvSpPr>
          <p:cNvPr id="3" name="Symbol zastępczy zawartości 2">
            <a:extLst>
              <a:ext uri="{FF2B5EF4-FFF2-40B4-BE49-F238E27FC236}">
                <a16:creationId xmlns:a16="http://schemas.microsoft.com/office/drawing/2014/main" id="{7DF9E3B1-061E-C83A-108F-D18E636AF903}"/>
              </a:ext>
            </a:extLst>
          </p:cNvPr>
          <p:cNvSpPr>
            <a:spLocks noGrp="1"/>
          </p:cNvSpPr>
          <p:nvPr>
            <p:ph idx="4294967295"/>
          </p:nvPr>
        </p:nvSpPr>
        <p:spPr>
          <a:xfrm>
            <a:off x="152401" y="1771048"/>
            <a:ext cx="10331297" cy="4937759"/>
          </a:xfrm>
          <a:prstGeom prst="rect">
            <a:avLst/>
          </a:prstGeom>
        </p:spPr>
        <p:txBody>
          <a:bodyPr anchor="ctr">
            <a:noAutofit/>
          </a:bodyPr>
          <a:lstStyle/>
          <a:p>
            <a:pPr marL="0" indent="0" fontAlgn="base">
              <a:buNone/>
            </a:pPr>
            <a:r>
              <a:rPr lang="pl-PL" dirty="0"/>
              <a:t>Remote AIR to urządzenie operacyjne łączące się z </a:t>
            </a:r>
            <a:r>
              <a:rPr lang="pl-PL" dirty="0" err="1"/>
              <a:t>MiniServerem</a:t>
            </a:r>
            <a:r>
              <a:rPr lang="pl-PL" dirty="0"/>
              <a:t> poprzez </a:t>
            </a:r>
            <a:r>
              <a:rPr lang="pl-PL" dirty="0" err="1"/>
              <a:t>Loxone</a:t>
            </a:r>
            <a:r>
              <a:rPr lang="pl-PL" dirty="0"/>
              <a:t> AIR.</a:t>
            </a:r>
          </a:p>
          <a:p>
            <a:pPr marL="0" indent="0" fontAlgn="base">
              <a:buNone/>
            </a:pPr>
            <a:r>
              <a:rPr lang="pl-PL" dirty="0"/>
              <a:t>Posiada szereg przycisków umożliwiających sterowanie różnymi funkcjami budynku. Można go użyć wszędzie byle był w zasięgu </a:t>
            </a:r>
            <a:r>
              <a:rPr lang="pl-PL" dirty="0" err="1"/>
              <a:t>Loxone</a:t>
            </a:r>
            <a:r>
              <a:rPr lang="pl-PL" dirty="0"/>
              <a:t> </a:t>
            </a:r>
            <a:r>
              <a:rPr lang="pl-PL" dirty="0" err="1"/>
              <a:t>Air</a:t>
            </a:r>
            <a:r>
              <a:rPr lang="pl-PL" dirty="0"/>
              <a:t>. Czyli zarówno w pomieszczeniach, w ogrodzie, w samochodzie. </a:t>
            </a:r>
          </a:p>
          <a:p>
            <a:pPr marL="0" indent="0" fontAlgn="base">
              <a:buNone/>
            </a:pPr>
            <a:r>
              <a:rPr lang="pl-PL" dirty="0"/>
              <a:t>Posiada przyciski dedykowane do sterowania muzyką.</a:t>
            </a:r>
          </a:p>
        </p:txBody>
      </p:sp>
      <p:pic>
        <p:nvPicPr>
          <p:cNvPr id="5" name="Obraz 4">
            <a:extLst>
              <a:ext uri="{FF2B5EF4-FFF2-40B4-BE49-F238E27FC236}">
                <a16:creationId xmlns:a16="http://schemas.microsoft.com/office/drawing/2014/main" id="{8C6C2706-534D-B335-A3CD-C5E293458713}"/>
              </a:ext>
            </a:extLst>
          </p:cNvPr>
          <p:cNvPicPr>
            <a:picLocks noChangeAspect="1"/>
          </p:cNvPicPr>
          <p:nvPr/>
        </p:nvPicPr>
        <p:blipFill>
          <a:blip r:embed="rId3"/>
          <a:srcRect l="41591" t="10909" r="41556" b="11231"/>
          <a:stretch>
            <a:fillRect/>
          </a:stretch>
        </p:blipFill>
        <p:spPr>
          <a:xfrm>
            <a:off x="10483702" y="1597432"/>
            <a:ext cx="1708294" cy="5261392"/>
          </a:xfrm>
          <a:prstGeom prst="rect">
            <a:avLst/>
          </a:prstGeom>
        </p:spPr>
      </p:pic>
    </p:spTree>
    <p:extLst>
      <p:ext uri="{BB962C8B-B14F-4D97-AF65-F5344CB8AC3E}">
        <p14:creationId xmlns:p14="http://schemas.microsoft.com/office/powerpoint/2010/main" val="4052410342"/>
      </p:ext>
    </p:extLst>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D40238-6B92-0DEA-EA16-1ECEDAF2061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DB95BFE-4420-41B1-4E25-2ACE555EFE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840FD72A-0E52-5360-E880-5B80717D83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20CBAFA-CC3B-0E8B-00BD-A6A55D8DDA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18662C6-6F91-A3AF-42BE-13D993E852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24B7ED8-97E6-3F97-C280-F0DFC855D3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EBC9E4E1-3EE2-1B9F-6633-25783F9E9747}"/>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26C6019D-3029-2A66-B49E-02EA584D369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a:solidFill>
                  <a:srgbClr val="FFFFFF"/>
                </a:solidFill>
                <a:latin typeface="Aptos Display" panose="02110004020202020204"/>
              </a:rPr>
              <a:t>Remote Mini AIR</a:t>
            </a:r>
          </a:p>
        </p:txBody>
      </p:sp>
      <p:sp>
        <p:nvSpPr>
          <p:cNvPr id="3" name="Symbol zastępczy zawartości 2">
            <a:extLst>
              <a:ext uri="{FF2B5EF4-FFF2-40B4-BE49-F238E27FC236}">
                <a16:creationId xmlns:a16="http://schemas.microsoft.com/office/drawing/2014/main" id="{28F5834C-DFA1-42EF-9CAD-C26CDB2A09DF}"/>
              </a:ext>
            </a:extLst>
          </p:cNvPr>
          <p:cNvSpPr>
            <a:spLocks noGrp="1"/>
          </p:cNvSpPr>
          <p:nvPr>
            <p:ph idx="4294967295"/>
          </p:nvPr>
        </p:nvSpPr>
        <p:spPr>
          <a:xfrm>
            <a:off x="152401" y="1771048"/>
            <a:ext cx="10331297" cy="4937759"/>
          </a:xfrm>
          <a:prstGeom prst="rect">
            <a:avLst/>
          </a:prstGeom>
        </p:spPr>
        <p:txBody>
          <a:bodyPr anchor="ctr">
            <a:noAutofit/>
          </a:bodyPr>
          <a:lstStyle/>
          <a:p>
            <a:pPr marL="0" indent="0" fontAlgn="base">
              <a:buNone/>
            </a:pPr>
            <a:r>
              <a:rPr lang="pl-PL" dirty="0"/>
              <a:t>Remote Mini AIR to urządzenie operacyjne łączące się z </a:t>
            </a:r>
            <a:r>
              <a:rPr lang="pl-PL" dirty="0" err="1"/>
              <a:t>MiniServerem</a:t>
            </a:r>
            <a:r>
              <a:rPr lang="pl-PL" dirty="0"/>
              <a:t> poprzez </a:t>
            </a:r>
            <a:r>
              <a:rPr lang="pl-PL" dirty="0" err="1"/>
              <a:t>Loxone</a:t>
            </a:r>
            <a:r>
              <a:rPr lang="pl-PL" dirty="0"/>
              <a:t> AIR.</a:t>
            </a:r>
          </a:p>
          <a:p>
            <a:pPr marL="0" indent="0" fontAlgn="base">
              <a:buNone/>
            </a:pPr>
            <a:r>
              <a:rPr lang="pl-PL" dirty="0"/>
              <a:t>Posiada szereg przycisków umożliwiających sterowanie różnymi funkcjami budynku. Można go użyć wszędzie byle był w zasięgu </a:t>
            </a:r>
            <a:r>
              <a:rPr lang="pl-PL" dirty="0" err="1"/>
              <a:t>Loxone</a:t>
            </a:r>
            <a:r>
              <a:rPr lang="pl-PL" dirty="0"/>
              <a:t> </a:t>
            </a:r>
            <a:r>
              <a:rPr lang="pl-PL" dirty="0" err="1"/>
              <a:t>Air</a:t>
            </a:r>
            <a:r>
              <a:rPr lang="pl-PL" dirty="0"/>
              <a:t>. Czyli zarówno w pomieszczeniach, w ogrodzie, w samochodzie. </a:t>
            </a:r>
          </a:p>
        </p:txBody>
      </p:sp>
      <p:pic>
        <p:nvPicPr>
          <p:cNvPr id="7" name="Obraz 6">
            <a:extLst>
              <a:ext uri="{FF2B5EF4-FFF2-40B4-BE49-F238E27FC236}">
                <a16:creationId xmlns:a16="http://schemas.microsoft.com/office/drawing/2014/main" id="{5898C2FA-A660-1FEA-4774-DE15271C17C7}"/>
              </a:ext>
            </a:extLst>
          </p:cNvPr>
          <p:cNvPicPr>
            <a:picLocks noChangeAspect="1"/>
          </p:cNvPicPr>
          <p:nvPr/>
        </p:nvPicPr>
        <p:blipFill>
          <a:blip r:embed="rId3"/>
          <a:srcRect l="41860" t="11748" r="41246" b="15779"/>
          <a:stretch>
            <a:fillRect/>
          </a:stretch>
        </p:blipFill>
        <p:spPr>
          <a:xfrm>
            <a:off x="10356112" y="1622745"/>
            <a:ext cx="1830190" cy="5234359"/>
          </a:xfrm>
          <a:prstGeom prst="rect">
            <a:avLst/>
          </a:prstGeom>
        </p:spPr>
      </p:pic>
    </p:spTree>
    <p:extLst>
      <p:ext uri="{BB962C8B-B14F-4D97-AF65-F5344CB8AC3E}">
        <p14:creationId xmlns:p14="http://schemas.microsoft.com/office/powerpoint/2010/main" val="3661752831"/>
      </p:ext>
    </p:extLst>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1C5100-AA75-56F3-88F0-3398B6B71A0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13C05F3-F6F0-A1CE-7820-1A45B7A28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F546B08-8F78-0476-82BC-282297B44F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BA8E640-E591-730A-D2B9-4643B91318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17D90C6-C186-216E-E3EB-D234262920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8D14A7C-5070-7B9A-6649-BDF4364738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B7C07CD2-B889-29D3-54D3-17605BE9956D}"/>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673CECD5-B457-C8C9-4003-CC2A9714ADB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err="1">
                <a:solidFill>
                  <a:srgbClr val="FFFFFF"/>
                </a:solidFill>
                <a:latin typeface="Aptos Display" panose="02110004020202020204"/>
              </a:rPr>
              <a:t>Wallbox</a:t>
            </a:r>
            <a:r>
              <a:rPr lang="pl-PL" sz="3600" dirty="0">
                <a:solidFill>
                  <a:srgbClr val="FFFFFF"/>
                </a:solidFill>
                <a:latin typeface="Aptos Display" panose="02110004020202020204"/>
              </a:rPr>
              <a:t> AIR</a:t>
            </a:r>
          </a:p>
        </p:txBody>
      </p:sp>
      <p:sp>
        <p:nvSpPr>
          <p:cNvPr id="3" name="Symbol zastępczy zawartości 2">
            <a:extLst>
              <a:ext uri="{FF2B5EF4-FFF2-40B4-BE49-F238E27FC236}">
                <a16:creationId xmlns:a16="http://schemas.microsoft.com/office/drawing/2014/main" id="{D00DE0E6-E180-94C3-191D-3F7A7960A389}"/>
              </a:ext>
            </a:extLst>
          </p:cNvPr>
          <p:cNvSpPr>
            <a:spLocks noGrp="1"/>
          </p:cNvSpPr>
          <p:nvPr>
            <p:ph idx="4294967295"/>
          </p:nvPr>
        </p:nvSpPr>
        <p:spPr>
          <a:xfrm>
            <a:off x="152402" y="1674216"/>
            <a:ext cx="9608286" cy="5066826"/>
          </a:xfrm>
          <a:prstGeom prst="rect">
            <a:avLst/>
          </a:prstGeom>
        </p:spPr>
        <p:txBody>
          <a:bodyPr anchor="ctr">
            <a:noAutofit/>
          </a:bodyPr>
          <a:lstStyle/>
          <a:p>
            <a:pPr marL="0" indent="0" fontAlgn="base">
              <a:buNone/>
            </a:pPr>
            <a:r>
              <a:rPr lang="pl-PL" dirty="0" err="1"/>
              <a:t>Wallbox</a:t>
            </a:r>
            <a:r>
              <a:rPr lang="pl-PL" dirty="0"/>
              <a:t> AIR to urządzenie do ładowania pojazdów łączące się z </a:t>
            </a:r>
            <a:r>
              <a:rPr lang="pl-PL" dirty="0" err="1"/>
              <a:t>MiniServerem</a:t>
            </a:r>
            <a:r>
              <a:rPr lang="pl-PL" dirty="0"/>
              <a:t> poprzez </a:t>
            </a:r>
            <a:r>
              <a:rPr lang="pl-PL" dirty="0" err="1"/>
              <a:t>Loxone</a:t>
            </a:r>
            <a:r>
              <a:rPr lang="pl-PL" dirty="0"/>
              <a:t> AIR. Dzięki połączeniu z BMS możemy odpowiednio zarządzać ładowaniem np.: Ładowanie z nadwyżek PV. Ułatwia rozliczanie energii dla różnych osób –pracowników, gości) dzięki możliwości identyfikacji użytkownika.</a:t>
            </a:r>
          </a:p>
        </p:txBody>
      </p:sp>
      <p:pic>
        <p:nvPicPr>
          <p:cNvPr id="5" name="Obraz 4">
            <a:extLst>
              <a:ext uri="{FF2B5EF4-FFF2-40B4-BE49-F238E27FC236}">
                <a16:creationId xmlns:a16="http://schemas.microsoft.com/office/drawing/2014/main" id="{267A3ABB-80E1-AC6C-E2D9-8406ACA50896}"/>
              </a:ext>
            </a:extLst>
          </p:cNvPr>
          <p:cNvPicPr>
            <a:picLocks noChangeAspect="1"/>
          </p:cNvPicPr>
          <p:nvPr/>
        </p:nvPicPr>
        <p:blipFill>
          <a:blip r:embed="rId3"/>
          <a:srcRect l="33907" r="35527"/>
          <a:stretch>
            <a:fillRect/>
          </a:stretch>
        </p:blipFill>
        <p:spPr>
          <a:xfrm>
            <a:off x="9862891" y="1778000"/>
            <a:ext cx="2329105" cy="5080000"/>
          </a:xfrm>
          <a:prstGeom prst="rect">
            <a:avLst/>
          </a:prstGeom>
        </p:spPr>
      </p:pic>
    </p:spTree>
    <p:extLst>
      <p:ext uri="{BB962C8B-B14F-4D97-AF65-F5344CB8AC3E}">
        <p14:creationId xmlns:p14="http://schemas.microsoft.com/office/powerpoint/2010/main" val="924824442"/>
      </p:ext>
    </p:extLst>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FDDE8A-47C2-224B-F2B1-2986E5196C1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65AFFC6-9DA9-7650-66C5-1C283162FA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0796DA69-A486-25DD-9623-151CDABCB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C95B3ED-8B0C-3F9C-2F93-8F914F6740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DA7098B-5ACF-0CE5-E496-3593939DE4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FFA782A-CF89-58F6-9D3B-9B5F73E085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1C6BB24-0234-4384-F1C7-D3480ABB4D70}"/>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70A0753E-CEFD-4632-E2E7-B43999035C2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a:solidFill>
                  <a:srgbClr val="FFFFFF"/>
                </a:solidFill>
                <a:latin typeface="Aptos Display" panose="02110004020202020204"/>
              </a:rPr>
              <a:t>Gniazdo AIR</a:t>
            </a:r>
          </a:p>
        </p:txBody>
      </p:sp>
      <p:sp>
        <p:nvSpPr>
          <p:cNvPr id="3" name="Symbol zastępczy zawartości 2">
            <a:extLst>
              <a:ext uri="{FF2B5EF4-FFF2-40B4-BE49-F238E27FC236}">
                <a16:creationId xmlns:a16="http://schemas.microsoft.com/office/drawing/2014/main" id="{4351F3D7-7955-C45F-EF49-7F379CD70AA4}"/>
              </a:ext>
            </a:extLst>
          </p:cNvPr>
          <p:cNvSpPr>
            <a:spLocks noGrp="1"/>
          </p:cNvSpPr>
          <p:nvPr>
            <p:ph idx="4294967295"/>
          </p:nvPr>
        </p:nvSpPr>
        <p:spPr>
          <a:xfrm>
            <a:off x="152402" y="1674216"/>
            <a:ext cx="9608286" cy="5066826"/>
          </a:xfrm>
          <a:prstGeom prst="rect">
            <a:avLst/>
          </a:prstGeom>
        </p:spPr>
        <p:txBody>
          <a:bodyPr anchor="ctr">
            <a:noAutofit/>
          </a:bodyPr>
          <a:lstStyle/>
          <a:p>
            <a:pPr marL="0" indent="0" fontAlgn="base">
              <a:buNone/>
            </a:pPr>
            <a:r>
              <a:rPr lang="pl-PL" dirty="0" err="1"/>
              <a:t>Wallbox</a:t>
            </a:r>
            <a:r>
              <a:rPr lang="pl-PL" dirty="0"/>
              <a:t> AIR to urządzenie łączące się z </a:t>
            </a:r>
            <a:r>
              <a:rPr lang="pl-PL" dirty="0" err="1"/>
              <a:t>MiniServerem</a:t>
            </a:r>
            <a:r>
              <a:rPr lang="pl-PL" dirty="0"/>
              <a:t> poprzez </a:t>
            </a:r>
            <a:r>
              <a:rPr lang="pl-PL" dirty="0" err="1"/>
              <a:t>Loxone</a:t>
            </a:r>
            <a:r>
              <a:rPr lang="pl-PL" dirty="0"/>
              <a:t> AIR.</a:t>
            </a:r>
          </a:p>
          <a:p>
            <a:pPr marL="0" indent="0" fontAlgn="base">
              <a:buNone/>
            </a:pPr>
            <a:r>
              <a:rPr lang="pl-PL" dirty="0"/>
              <a:t>Rozwiązanie często nazywane inteligentnym gniazdkiem. Służy do załączania i wyłączania urządzeń podłączonych do gniazda. Sterowanie odbywa się jak każdym innym urządzeniem wykonawczym w BMS. Nie powoduje ingerencji w instalację elektryczną. Docelowo używane w modernizowanych instalacjach tradycyjnych.</a:t>
            </a:r>
          </a:p>
        </p:txBody>
      </p:sp>
      <p:pic>
        <p:nvPicPr>
          <p:cNvPr id="7" name="Obraz 6">
            <a:extLst>
              <a:ext uri="{FF2B5EF4-FFF2-40B4-BE49-F238E27FC236}">
                <a16:creationId xmlns:a16="http://schemas.microsoft.com/office/drawing/2014/main" id="{72BAB7BB-CBA2-DA19-7D6D-784F253DFB67}"/>
              </a:ext>
            </a:extLst>
          </p:cNvPr>
          <p:cNvPicPr>
            <a:picLocks noChangeAspect="1"/>
          </p:cNvPicPr>
          <p:nvPr/>
        </p:nvPicPr>
        <p:blipFill>
          <a:blip r:embed="rId3"/>
          <a:srcRect l="34604" r="33581"/>
          <a:stretch>
            <a:fillRect/>
          </a:stretch>
        </p:blipFill>
        <p:spPr>
          <a:xfrm>
            <a:off x="9767776" y="1622745"/>
            <a:ext cx="2424224" cy="5080000"/>
          </a:xfrm>
          <a:prstGeom prst="rect">
            <a:avLst/>
          </a:prstGeom>
        </p:spPr>
      </p:pic>
    </p:spTree>
    <p:extLst>
      <p:ext uri="{BB962C8B-B14F-4D97-AF65-F5344CB8AC3E}">
        <p14:creationId xmlns:p14="http://schemas.microsoft.com/office/powerpoint/2010/main" val="3861784921"/>
      </p:ext>
    </p:extLst>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BB889D-4809-5B81-5176-6CBBE284796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D838143-1A67-F9F7-6B8D-8163342DF6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3112FC51-2507-EBAB-E0A4-B68586BF75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DA68B66-8CAF-E577-DBB8-121E76D0B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4BC9BB2-4F9C-3A36-6607-EFC00D6C3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4E55A3B-223E-6CC9-D43B-E06ADE6BC3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9EC1BB8-4664-17A0-1D63-75358978DFA6}"/>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C8324E4B-DC21-E797-0601-5453E53F943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a:solidFill>
                  <a:srgbClr val="FFFFFF"/>
                </a:solidFill>
                <a:latin typeface="Aptos Display" panose="02110004020202020204"/>
              </a:rPr>
              <a:t>Siłownik AIR</a:t>
            </a:r>
          </a:p>
        </p:txBody>
      </p:sp>
      <p:sp>
        <p:nvSpPr>
          <p:cNvPr id="3" name="Symbol zastępczy zawartości 2">
            <a:extLst>
              <a:ext uri="{FF2B5EF4-FFF2-40B4-BE49-F238E27FC236}">
                <a16:creationId xmlns:a16="http://schemas.microsoft.com/office/drawing/2014/main" id="{C6CFB328-B941-EF3A-2423-76E4A74A8781}"/>
              </a:ext>
            </a:extLst>
          </p:cNvPr>
          <p:cNvSpPr>
            <a:spLocks noGrp="1"/>
          </p:cNvSpPr>
          <p:nvPr>
            <p:ph idx="4294967295"/>
          </p:nvPr>
        </p:nvSpPr>
        <p:spPr>
          <a:xfrm>
            <a:off x="152402" y="1674216"/>
            <a:ext cx="9608286" cy="5066826"/>
          </a:xfrm>
          <a:prstGeom prst="rect">
            <a:avLst/>
          </a:prstGeom>
        </p:spPr>
        <p:txBody>
          <a:bodyPr anchor="ctr">
            <a:noAutofit/>
          </a:bodyPr>
          <a:lstStyle/>
          <a:p>
            <a:pPr marL="0" indent="0" fontAlgn="base">
              <a:buNone/>
            </a:pPr>
            <a:r>
              <a:rPr lang="pl-PL" dirty="0"/>
              <a:t>Siłownik AIR to urządzenie do sterowania zaworami łączące się z </a:t>
            </a:r>
            <a:r>
              <a:rPr lang="pl-PL" dirty="0" err="1"/>
              <a:t>MiniServerem</a:t>
            </a:r>
            <a:r>
              <a:rPr lang="pl-PL" dirty="0"/>
              <a:t> poprzez </a:t>
            </a:r>
            <a:r>
              <a:rPr lang="pl-PL" dirty="0" err="1"/>
              <a:t>Loxone</a:t>
            </a:r>
            <a:r>
              <a:rPr lang="pl-PL" dirty="0"/>
              <a:t> AIR. </a:t>
            </a:r>
          </a:p>
          <a:p>
            <a:pPr marL="0" indent="0" fontAlgn="base">
              <a:buNone/>
            </a:pPr>
            <a:r>
              <a:rPr lang="pl-PL" dirty="0"/>
              <a:t>Dzięki połączeniu z BMS możemy odpowiednio zarządzać pracą zaworów stosowanych najczęściej w ogrzewaniu.</a:t>
            </a:r>
          </a:p>
          <a:p>
            <a:pPr marL="0" indent="0" fontAlgn="base">
              <a:buNone/>
            </a:pPr>
            <a:r>
              <a:rPr lang="pl-PL" dirty="0"/>
              <a:t>Urządzenie montuje się na zaworze w skrzynce z rozdzielaczem, albo zamiast głowicy termostatycznej. </a:t>
            </a:r>
          </a:p>
          <a:p>
            <a:pPr marL="0" indent="0" fontAlgn="base">
              <a:buNone/>
            </a:pPr>
            <a:r>
              <a:rPr lang="pl-PL" dirty="0"/>
              <a:t>Połączenie go z odpowiednio skonfigurowanym systemem pozwala na właściwe zarządzanie temperaturą w pomieszczeniach.</a:t>
            </a:r>
          </a:p>
          <a:p>
            <a:pPr marL="0" indent="0" fontAlgn="base">
              <a:buNone/>
            </a:pPr>
            <a:r>
              <a:rPr lang="pl-PL" dirty="0"/>
              <a:t>Wyposażony jest dodatkowo w przycisk który może przyjąć dowolną funkcje w BMS.</a:t>
            </a:r>
          </a:p>
          <a:p>
            <a:pPr marL="0" indent="0" fontAlgn="base">
              <a:buNone/>
            </a:pPr>
            <a:r>
              <a:rPr lang="pl-PL" dirty="0"/>
              <a:t>Zasilany 24VDC lub dwoma bateriami AA</a:t>
            </a:r>
          </a:p>
        </p:txBody>
      </p:sp>
      <p:pic>
        <p:nvPicPr>
          <p:cNvPr id="1026" name="Picture 2">
            <a:extLst>
              <a:ext uri="{FF2B5EF4-FFF2-40B4-BE49-F238E27FC236}">
                <a16:creationId xmlns:a16="http://schemas.microsoft.com/office/drawing/2014/main" id="{25A835C9-D18B-C779-BE0C-7AEFF131A7B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a:fillRect/>
          </a:stretch>
        </p:blipFill>
        <p:spPr bwMode="auto">
          <a:xfrm>
            <a:off x="9682712" y="2120784"/>
            <a:ext cx="2509284" cy="3737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5409866"/>
      </p:ext>
    </p:extLst>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788720-07B1-738A-6CC0-F99CDC52AE7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70657D0-E682-B83C-ACD4-2CFE5BED3C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FDE5F47-D302-AD6F-ADC0-4A8FECC1C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55A8C19-4EAE-925D-3FA3-19E879FE79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CE84F35-C7DB-4F73-82A0-169B351F3D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3B0FDA3-C957-5EC6-4240-0AA4D00A92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B5ACEB12-3D40-5BDC-C742-3DCC3FDAAB81}"/>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597D9453-1A77-9FFF-2C5B-705CB416C0F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a:solidFill>
                  <a:srgbClr val="FFFFFF"/>
                </a:solidFill>
                <a:latin typeface="Aptos Display" panose="02110004020202020204"/>
              </a:rPr>
              <a:t>Czujnik klimatu w pomieszczeniu AIR</a:t>
            </a:r>
          </a:p>
        </p:txBody>
      </p:sp>
      <p:sp>
        <p:nvSpPr>
          <p:cNvPr id="3" name="Symbol zastępczy zawartości 2">
            <a:extLst>
              <a:ext uri="{FF2B5EF4-FFF2-40B4-BE49-F238E27FC236}">
                <a16:creationId xmlns:a16="http://schemas.microsoft.com/office/drawing/2014/main" id="{FFB61687-1E87-F266-C0C3-FC8373DF885F}"/>
              </a:ext>
            </a:extLst>
          </p:cNvPr>
          <p:cNvSpPr>
            <a:spLocks noGrp="1"/>
          </p:cNvSpPr>
          <p:nvPr>
            <p:ph idx="4294967295"/>
          </p:nvPr>
        </p:nvSpPr>
        <p:spPr>
          <a:xfrm>
            <a:off x="152402" y="1674216"/>
            <a:ext cx="9608286" cy="5066826"/>
          </a:xfrm>
          <a:prstGeom prst="rect">
            <a:avLst/>
          </a:prstGeom>
        </p:spPr>
        <p:txBody>
          <a:bodyPr anchor="ctr">
            <a:noAutofit/>
          </a:bodyPr>
          <a:lstStyle/>
          <a:p>
            <a:pPr marL="0" indent="0" fontAlgn="base">
              <a:buNone/>
            </a:pPr>
            <a:r>
              <a:rPr lang="pl-PL" dirty="0"/>
              <a:t>Czujnik klimatu w pomieszczeniu AIR to urządzenie do pomiarowe łączące się z </a:t>
            </a:r>
            <a:r>
              <a:rPr lang="pl-PL" dirty="0" err="1"/>
              <a:t>MiniServerem</a:t>
            </a:r>
            <a:r>
              <a:rPr lang="pl-PL" dirty="0"/>
              <a:t> poprzez </a:t>
            </a:r>
            <a:r>
              <a:rPr lang="pl-PL" dirty="0" err="1"/>
              <a:t>Loxone</a:t>
            </a:r>
            <a:r>
              <a:rPr lang="pl-PL" dirty="0"/>
              <a:t> AIR. </a:t>
            </a:r>
          </a:p>
          <a:p>
            <a:pPr marL="0" indent="0" fontAlgn="base">
              <a:buNone/>
            </a:pPr>
            <a:r>
              <a:rPr lang="pl-PL" dirty="0"/>
              <a:t>Czujnik klimatu w pomieszczeniu służy do pomiaru temperatury, wilgotności oraz stężenia CO2, co pozwala ocenić jakość powietrza w danym wnętrzu. W następstwie możemy zastosować odpowiednie ustawienia systemu HVAC w celu uzyskania żądanych wartości. Np.. Uruchomić ogrzewanie z użyciem siłownika na zaworze, uruchomić chłodzenie sterując klimatyzatorem za pomocą „IR </a:t>
            </a:r>
            <a:r>
              <a:rPr lang="pl-PL" dirty="0" err="1"/>
              <a:t>control</a:t>
            </a:r>
            <a:r>
              <a:rPr lang="pl-PL" dirty="0"/>
              <a:t>” czy też zmienić nastawy systemu wentylacji jeśli wykryto zbyt duże stężenie CO2. Czy ostatecznie uruchomić alarm jeśli poziom CO2 przekracza wartości bezpieczne.</a:t>
            </a:r>
          </a:p>
          <a:p>
            <a:pPr marL="0" indent="0" fontAlgn="base">
              <a:buNone/>
            </a:pPr>
            <a:r>
              <a:rPr lang="pl-PL" dirty="0"/>
              <a:t>Zasilany 24VDC lub dwiema bateriami AAA</a:t>
            </a:r>
          </a:p>
        </p:txBody>
      </p:sp>
      <p:pic>
        <p:nvPicPr>
          <p:cNvPr id="8198" name="Picture 6" descr="Czujnik klimatu pomieszczenia Air biały">
            <a:extLst>
              <a:ext uri="{FF2B5EF4-FFF2-40B4-BE49-F238E27FC236}">
                <a16:creationId xmlns:a16="http://schemas.microsoft.com/office/drawing/2014/main" id="{C4C74EE8-27C2-35A2-2A01-0534C41F4B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a:fillRect/>
          </a:stretch>
        </p:blipFill>
        <p:spPr bwMode="auto">
          <a:xfrm>
            <a:off x="9581858" y="1661042"/>
            <a:ext cx="2610138" cy="4261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1221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6A5C66-3CBC-E187-B90A-66D16E11655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4FAD4C9-0DAE-DEF4-E4BC-82DD5397A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181C139C-5679-CD00-FF25-2D4C8EAC8B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1C92990-F154-AC62-2CAA-3F5EECB39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C38926D-C3FE-A06F-1975-5526DD11AB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42187A1-93DE-0BAD-AAFB-59349BA3FE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BE5F1898-670D-2B79-9212-EA9A448D01CE}"/>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Urządzenia zabezpieczające</a:t>
            </a:r>
          </a:p>
        </p:txBody>
      </p:sp>
      <p:sp>
        <p:nvSpPr>
          <p:cNvPr id="3" name="Symbol zastępczy zawartości 2">
            <a:extLst>
              <a:ext uri="{FF2B5EF4-FFF2-40B4-BE49-F238E27FC236}">
                <a16:creationId xmlns:a16="http://schemas.microsoft.com/office/drawing/2014/main" id="{2BC0CAE9-FFD2-CE29-70A5-2919FF1CA6E2}"/>
              </a:ext>
            </a:extLst>
          </p:cNvPr>
          <p:cNvSpPr>
            <a:spLocks noGrp="1"/>
          </p:cNvSpPr>
          <p:nvPr>
            <p:ph idx="4294967295"/>
          </p:nvPr>
        </p:nvSpPr>
        <p:spPr>
          <a:xfrm>
            <a:off x="152400" y="1771048"/>
            <a:ext cx="11874500" cy="4937759"/>
          </a:xfrm>
          <a:prstGeom prst="rect">
            <a:avLst/>
          </a:prstGeom>
        </p:spPr>
        <p:txBody>
          <a:bodyPr anchor="ctr">
            <a:noAutofit/>
          </a:bodyPr>
          <a:lstStyle/>
          <a:p>
            <a:pPr marL="0" lvl="0" indent="0">
              <a:buNone/>
            </a:pPr>
            <a:r>
              <a:rPr lang="pl-PL" dirty="0">
                <a:solidFill>
                  <a:prstClr val="black"/>
                </a:solidFill>
              </a:rPr>
              <a:t>W przypadku przeciążeń zjawiskiem szkodliwym jest nadmierne wydzielanie się ciepła w przewodach, co może prowadzić do uszkodzenia izolacji i powłok izolacyjnych, a w konsekwencji do pożaru.</a:t>
            </a:r>
          </a:p>
          <a:p>
            <a:pPr marL="0" lvl="0" indent="0">
              <a:buNone/>
            </a:pPr>
            <a:r>
              <a:rPr lang="pl-PL" dirty="0">
                <a:solidFill>
                  <a:prstClr val="black"/>
                </a:solidFill>
              </a:rPr>
              <a:t>Podczas zwarć - poza ciepłem - pojawiają się oddziaływania pola magnetycznego wywołane przepływem zbyt dużego prądu – czyli skutki dynamiczne działania prądu w przewodach.</a:t>
            </a:r>
          </a:p>
        </p:txBody>
      </p:sp>
      <p:sp>
        <p:nvSpPr>
          <p:cNvPr id="6" name="Tytuł 1">
            <a:extLst>
              <a:ext uri="{FF2B5EF4-FFF2-40B4-BE49-F238E27FC236}">
                <a16:creationId xmlns:a16="http://schemas.microsoft.com/office/drawing/2014/main" id="{07888AE2-F6F4-6993-62CF-7A4FE1FCEA6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Wyłącznik instalacyjny nadprądowy</a:t>
            </a:r>
          </a:p>
        </p:txBody>
      </p:sp>
      <p:sp>
        <p:nvSpPr>
          <p:cNvPr id="7" name="Rectangle 2">
            <a:extLst>
              <a:ext uri="{FF2B5EF4-FFF2-40B4-BE49-F238E27FC236}">
                <a16:creationId xmlns:a16="http://schemas.microsoft.com/office/drawing/2014/main" id="{D9D73B93-1BA9-9973-F1EF-638B1DA5FC4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F6D72658-3F78-27A2-88B8-B3FA3570A80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19087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3ECFDF-5FBF-18A5-E524-51E41BE42B7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FC220E5-0C15-056A-A594-72443B619E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55372AE-1471-E80E-AA40-58C8EA0DD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526FD80-6404-E025-E9DD-38A72F36E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7E855E7-8FC8-1BEA-C8D4-2BCB433C30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FF4960E-6413-84E6-C3F6-4B9A0A9CAE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A23C26F5-09B6-CC96-48B4-D8410715A2C3}"/>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64D04CBB-DD46-C295-1BC1-0366577257B3}"/>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W warunkach zwiększonego zagrożenia porażeniem prądem elektrycznym, które może wystąpić przy zetknięciu ciała ludzkiego zanurzonego w wodzie z elementami pod napięciem, dopuszczalne napięcie dotykowe długotrwałe (UL) wynosi 12 V dla prądu przemiennego i 30 V dla prądu stałego.</a:t>
            </a:r>
          </a:p>
        </p:txBody>
      </p:sp>
      <p:sp>
        <p:nvSpPr>
          <p:cNvPr id="6" name="Tytuł 1">
            <a:extLst>
              <a:ext uri="{FF2B5EF4-FFF2-40B4-BE49-F238E27FC236}">
                <a16:creationId xmlns:a16="http://schemas.microsoft.com/office/drawing/2014/main" id="{D320824C-B822-AF5E-C19D-449B60E33DB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Napięcie dotykowe dopuszczalne długotrwale</a:t>
            </a:r>
          </a:p>
        </p:txBody>
      </p:sp>
      <p:sp>
        <p:nvSpPr>
          <p:cNvPr id="7" name="Rectangle 2">
            <a:extLst>
              <a:ext uri="{FF2B5EF4-FFF2-40B4-BE49-F238E27FC236}">
                <a16:creationId xmlns:a16="http://schemas.microsoft.com/office/drawing/2014/main" id="{055F0D9B-6D18-B3E2-2F9B-00B1092C8C0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2854BDB2-6C32-FB91-BD8C-20E78C37C97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68204081"/>
      </p:ext>
    </p:extLst>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CD6BBA-B2AF-10AC-F7F0-EDBCF682247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7BF825D-B839-8669-15DC-ABFA955F3D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1E4BDBB2-6BFD-F49F-C62C-910EFDCF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8657879-2EC2-627E-D1F8-BC0145FED7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8E1297E-B243-07FE-FE00-14D10A529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2C49816-84B9-CCDD-A209-274E395A6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424A6B8-9551-A857-CF53-F500EF128139}"/>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2A94D21E-BD58-3AF1-F225-635BE1E203E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a:solidFill>
                  <a:srgbClr val="FFFFFF"/>
                </a:solidFill>
                <a:latin typeface="Aptos Display" panose="02110004020202020204"/>
              </a:rPr>
              <a:t>Stacja Pogodowa AIR</a:t>
            </a:r>
          </a:p>
        </p:txBody>
      </p:sp>
      <p:sp>
        <p:nvSpPr>
          <p:cNvPr id="3" name="Symbol zastępczy zawartości 2">
            <a:extLst>
              <a:ext uri="{FF2B5EF4-FFF2-40B4-BE49-F238E27FC236}">
                <a16:creationId xmlns:a16="http://schemas.microsoft.com/office/drawing/2014/main" id="{3B46CBE2-B612-F311-8522-C34A0703CF25}"/>
              </a:ext>
            </a:extLst>
          </p:cNvPr>
          <p:cNvSpPr>
            <a:spLocks noGrp="1"/>
          </p:cNvSpPr>
          <p:nvPr>
            <p:ph idx="4294967295"/>
          </p:nvPr>
        </p:nvSpPr>
        <p:spPr>
          <a:xfrm>
            <a:off x="152402" y="1674216"/>
            <a:ext cx="11926184" cy="2316310"/>
          </a:xfrm>
          <a:prstGeom prst="rect">
            <a:avLst/>
          </a:prstGeom>
        </p:spPr>
        <p:txBody>
          <a:bodyPr anchor="ctr">
            <a:noAutofit/>
          </a:bodyPr>
          <a:lstStyle/>
          <a:p>
            <a:pPr marL="0" indent="0" algn="l" rtl="0" eaLnBrk="1" latinLnBrk="0" hangingPunct="1">
              <a:lnSpc>
                <a:spcPct val="90000"/>
              </a:lnSpc>
              <a:spcBef>
                <a:spcPts val="1000"/>
              </a:spcBef>
              <a:buNone/>
            </a:pPr>
            <a:r>
              <a:rPr lang="pl-PL" sz="2400" dirty="0">
                <a:solidFill>
                  <a:srgbClr val="000000"/>
                </a:solidFill>
                <a:effectLst/>
                <a:latin typeface="Aptos" panose="020B0004020202020204" pitchFamily="34" charset="0"/>
              </a:rPr>
              <a:t>Stacja pogodowa AIR to urządzenie pomiarowe, które łączy się z </a:t>
            </a:r>
            <a:r>
              <a:rPr lang="pl-PL" sz="2400" dirty="0" err="1">
                <a:solidFill>
                  <a:srgbClr val="000000"/>
                </a:solidFill>
                <a:effectLst/>
                <a:latin typeface="Aptos" panose="020B0004020202020204" pitchFamily="34" charset="0"/>
              </a:rPr>
              <a:t>MiniServerem</a:t>
            </a:r>
            <a:r>
              <a:rPr lang="pl-PL" sz="2400" dirty="0">
                <a:solidFill>
                  <a:srgbClr val="000000"/>
                </a:solidFill>
                <a:effectLst/>
                <a:latin typeface="Aptos" panose="020B0004020202020204" pitchFamily="34" charset="0"/>
              </a:rPr>
              <a:t> za pośrednictwem </a:t>
            </a:r>
            <a:r>
              <a:rPr lang="pl-PL" sz="2400" dirty="0" err="1">
                <a:solidFill>
                  <a:srgbClr val="000000"/>
                </a:solidFill>
                <a:effectLst/>
                <a:latin typeface="Aptos" panose="020B0004020202020204" pitchFamily="34" charset="0"/>
              </a:rPr>
              <a:t>Loxone</a:t>
            </a:r>
            <a:r>
              <a:rPr lang="pl-PL" sz="2400" dirty="0">
                <a:solidFill>
                  <a:srgbClr val="000000"/>
                </a:solidFill>
                <a:effectLst/>
                <a:latin typeface="Aptos" panose="020B0004020202020204" pitchFamily="34" charset="0"/>
              </a:rPr>
              <a:t> AIR.</a:t>
            </a:r>
          </a:p>
          <a:p>
            <a:pPr marL="0" indent="0" algn="l" rtl="0" eaLnBrk="1" latinLnBrk="0" hangingPunct="1">
              <a:lnSpc>
                <a:spcPct val="90000"/>
              </a:lnSpc>
              <a:spcBef>
                <a:spcPts val="1000"/>
              </a:spcBef>
              <a:buNone/>
            </a:pPr>
            <a:r>
              <a:rPr lang="pl-PL" sz="2400" dirty="0">
                <a:solidFill>
                  <a:srgbClr val="000000"/>
                </a:solidFill>
                <a:effectLst/>
                <a:latin typeface="Aptos" panose="020B0004020202020204" pitchFamily="34" charset="0"/>
              </a:rPr>
              <a:t>Stacja ta rejestruje prędkość wiatru, natężenie światła, opady oraz temperaturę, co stanowi doskonałą podstawę do ochrony budynku i efektywnego zarządzania nim. Dzięki zebranym danym, system BMS może automatycznie dostosowywać funkcjonowanie różnych urządzeń; na przykład, w zależności od natężenia światła, system może regulować poziom oświetlenia w pomieszczeniach.</a:t>
            </a:r>
            <a:endParaRPr lang="pl-PL" sz="2400" dirty="0"/>
          </a:p>
        </p:txBody>
      </p:sp>
      <p:pic>
        <p:nvPicPr>
          <p:cNvPr id="5122" name="Picture 2">
            <a:extLst>
              <a:ext uri="{FF2B5EF4-FFF2-40B4-BE49-F238E27FC236}">
                <a16:creationId xmlns:a16="http://schemas.microsoft.com/office/drawing/2014/main" id="{BBF8F414-AFAE-8BEE-79F8-4ADE84EB27A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a:fillRect/>
          </a:stretch>
        </p:blipFill>
        <p:spPr bwMode="auto">
          <a:xfrm>
            <a:off x="7088372" y="3997217"/>
            <a:ext cx="5103628" cy="2860783"/>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76450239-F4F8-EE9D-5980-A838B3DFDD67}"/>
              </a:ext>
            </a:extLst>
          </p:cNvPr>
          <p:cNvSpPr txBox="1"/>
          <p:nvPr/>
        </p:nvSpPr>
        <p:spPr>
          <a:xfrm>
            <a:off x="152402" y="4067310"/>
            <a:ext cx="6854456" cy="2677656"/>
          </a:xfrm>
          <a:prstGeom prst="rect">
            <a:avLst/>
          </a:prstGeom>
          <a:noFill/>
        </p:spPr>
        <p:txBody>
          <a:bodyPr wrap="square" rtlCol="0">
            <a:spAutoFit/>
          </a:bodyPr>
          <a:lstStyle/>
          <a:p>
            <a:r>
              <a:rPr lang="pl-PL" sz="2400" dirty="0">
                <a:solidFill>
                  <a:srgbClr val="000000"/>
                </a:solidFill>
                <a:latin typeface="Aptos" panose="020B0004020202020204" pitchFamily="34" charset="0"/>
              </a:rPr>
              <a:t>Informacje dotyczące temperatury oraz prędkości wiatru mogą być wykorzystane do optymalizacji zarządzania systemami HVAC. W przypadku intensywnych opadów lub silnego wiatru, system może automatycznie zamykać okna lub zasłaniać rolety, aby chronić wnętrze budynku przed niekorzystnymi warunkami atmosferycznymi.</a:t>
            </a:r>
            <a:endParaRPr lang="pl-PL" sz="2400" dirty="0"/>
          </a:p>
        </p:txBody>
      </p:sp>
    </p:spTree>
    <p:extLst>
      <p:ext uri="{BB962C8B-B14F-4D97-AF65-F5344CB8AC3E}">
        <p14:creationId xmlns:p14="http://schemas.microsoft.com/office/powerpoint/2010/main" val="2402620865"/>
      </p:ext>
    </p:extLst>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8BB71B-6718-BC32-4E6C-BC1B66773CE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54BA547-F78C-8B44-B68A-C22252B725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EA074E0-B1C8-AE24-1631-89EDCF98C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1956750-F5CF-3460-159C-E58D55C79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60C7F2D-762C-06C6-251A-B916A66986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DA1325C-443D-54F1-7B06-8104D783B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685AFC55-9265-99D9-65D9-C8222081D7A3}"/>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207DADFA-A86A-E971-EE78-5E0049708B0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a:solidFill>
                  <a:srgbClr val="FFFFFF"/>
                </a:solidFill>
                <a:latin typeface="Aptos Display" panose="02110004020202020204"/>
              </a:rPr>
              <a:t>Aktor zaciemniania AIR</a:t>
            </a:r>
          </a:p>
        </p:txBody>
      </p:sp>
      <p:sp>
        <p:nvSpPr>
          <p:cNvPr id="3" name="Symbol zastępczy zawartości 2">
            <a:extLst>
              <a:ext uri="{FF2B5EF4-FFF2-40B4-BE49-F238E27FC236}">
                <a16:creationId xmlns:a16="http://schemas.microsoft.com/office/drawing/2014/main" id="{61D4AAA5-C68D-FBA6-BBDC-764174548C28}"/>
              </a:ext>
            </a:extLst>
          </p:cNvPr>
          <p:cNvSpPr>
            <a:spLocks noGrp="1"/>
          </p:cNvSpPr>
          <p:nvPr>
            <p:ph idx="4294967295"/>
          </p:nvPr>
        </p:nvSpPr>
        <p:spPr>
          <a:xfrm>
            <a:off x="152402" y="1674216"/>
            <a:ext cx="10660910" cy="5066826"/>
          </a:xfrm>
          <a:prstGeom prst="rect">
            <a:avLst/>
          </a:prstGeom>
        </p:spPr>
        <p:txBody>
          <a:bodyPr anchor="ctr">
            <a:noAutofit/>
          </a:bodyPr>
          <a:lstStyle/>
          <a:p>
            <a:pPr marL="0" indent="0" fontAlgn="base">
              <a:buNone/>
            </a:pPr>
            <a:r>
              <a:rPr lang="pl-PL" dirty="0"/>
              <a:t>Aktor zaciemniania AIR to urządzenie do pomiarowe łączące się z </a:t>
            </a:r>
            <a:r>
              <a:rPr lang="pl-PL" dirty="0" err="1"/>
              <a:t>MiniServerem</a:t>
            </a:r>
            <a:r>
              <a:rPr lang="pl-PL" dirty="0"/>
              <a:t> poprzez </a:t>
            </a:r>
            <a:r>
              <a:rPr lang="pl-PL" dirty="0" err="1"/>
              <a:t>Loxone</a:t>
            </a:r>
            <a:r>
              <a:rPr lang="pl-PL" dirty="0"/>
              <a:t> AIR. </a:t>
            </a:r>
          </a:p>
          <a:p>
            <a:pPr marL="0" indent="0" fontAlgn="base">
              <a:buNone/>
            </a:pPr>
            <a:r>
              <a:rPr lang="pl-PL" dirty="0"/>
              <a:t>Aktor zacieniania </a:t>
            </a:r>
            <a:r>
              <a:rPr lang="pl-PL" dirty="0" err="1"/>
              <a:t>Air</a:t>
            </a:r>
            <a:r>
              <a:rPr lang="pl-PL" dirty="0"/>
              <a:t> to bezprzewodowy siłownik zasilany napięciem sieciowym, który umożliwia podłączenie do dwóch wyjść przekaźnikowych różnych urządzeń, takich jak systemy zacieniające, obwody oświetleniowe, napędy, wentylatory czy pompy. Dzięki automatycznemu wykrywaniu pozycji końcowych, aktor zapewnia precyzyjne sterowanie.</a:t>
            </a:r>
          </a:p>
          <a:p>
            <a:pPr marL="0" indent="0" fontAlgn="base">
              <a:buNone/>
            </a:pPr>
            <a:r>
              <a:rPr lang="pl-PL" dirty="0"/>
              <a:t>Współpraca z innymi elementami BMS takimi jak czujniki temperatury, stacje pogodowe umożliwia regulacje oświetlenia naturalnego, oszczędności energii potrzebnej na grzanie lub chłodzenie, ochronę w przypadku złych warunków atmosferycznych</a:t>
            </a:r>
          </a:p>
        </p:txBody>
      </p:sp>
      <p:pic>
        <p:nvPicPr>
          <p:cNvPr id="11266" name="Picture 2" descr="Shading Actuator Air Siłownik zacieniający radiowy - Sklep Loxone">
            <a:extLst>
              <a:ext uri="{FF2B5EF4-FFF2-40B4-BE49-F238E27FC236}">
                <a16:creationId xmlns:a16="http://schemas.microsoft.com/office/drawing/2014/main" id="{55CD1714-AB59-4435-D3D5-6A5B5425C19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a:fillRect/>
          </a:stretch>
        </p:blipFill>
        <p:spPr bwMode="auto">
          <a:xfrm rot="5400000">
            <a:off x="9079567" y="3628613"/>
            <a:ext cx="4970216" cy="1254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0504065"/>
      </p:ext>
    </p:extLst>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EF3CED-C5EF-B979-5795-DC84E9FF19F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858DE6A-CA04-0194-72E3-D96F8A985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C3D235B2-DD53-30C7-6FF4-6EDFC96909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EB5EEAE-352D-BFF0-404B-85EBB62F94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A5C640A-2210-9688-5646-24095490AD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E28124F-AFA1-47B9-0F85-A6CCF5C6CA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88D5A74E-79DC-9255-5CE5-470922EAC715}"/>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6187E121-4C08-B703-C219-79AE96FFFFA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a:solidFill>
                  <a:srgbClr val="FFFFFF"/>
                </a:solidFill>
                <a:latin typeface="Aptos Display" panose="02110004020202020204"/>
              </a:rPr>
              <a:t>Czujnik wody AIR</a:t>
            </a:r>
          </a:p>
        </p:txBody>
      </p:sp>
      <p:sp>
        <p:nvSpPr>
          <p:cNvPr id="3" name="Symbol zastępczy zawartości 2">
            <a:extLst>
              <a:ext uri="{FF2B5EF4-FFF2-40B4-BE49-F238E27FC236}">
                <a16:creationId xmlns:a16="http://schemas.microsoft.com/office/drawing/2014/main" id="{773585DA-4E4A-AE89-85EE-07850B702603}"/>
              </a:ext>
            </a:extLst>
          </p:cNvPr>
          <p:cNvSpPr>
            <a:spLocks noGrp="1"/>
          </p:cNvSpPr>
          <p:nvPr>
            <p:ph idx="4294967295"/>
          </p:nvPr>
        </p:nvSpPr>
        <p:spPr>
          <a:xfrm>
            <a:off x="152402" y="1674216"/>
            <a:ext cx="10660910" cy="5066826"/>
          </a:xfrm>
          <a:prstGeom prst="rect">
            <a:avLst/>
          </a:prstGeom>
        </p:spPr>
        <p:txBody>
          <a:bodyPr anchor="ctr">
            <a:noAutofit/>
          </a:bodyPr>
          <a:lstStyle/>
          <a:p>
            <a:pPr marL="0" indent="0">
              <a:buNone/>
            </a:pPr>
            <a:r>
              <a:rPr lang="pl-PL" dirty="0"/>
              <a:t>Czujnik wody AIR to urządzenie do pomiarowe łączące się z </a:t>
            </a:r>
            <a:r>
              <a:rPr lang="pl-PL" dirty="0" err="1"/>
              <a:t>MiniServerem</a:t>
            </a:r>
            <a:r>
              <a:rPr lang="pl-PL" dirty="0"/>
              <a:t> poprzez </a:t>
            </a:r>
            <a:r>
              <a:rPr lang="pl-PL" dirty="0" err="1"/>
              <a:t>Loxone</a:t>
            </a:r>
            <a:r>
              <a:rPr lang="pl-PL" dirty="0"/>
              <a:t> AIR. </a:t>
            </a:r>
          </a:p>
          <a:p>
            <a:pPr marL="0" indent="0">
              <a:buNone/>
            </a:pPr>
            <a:r>
              <a:rPr lang="pl-PL" dirty="0"/>
              <a:t>Czujnik wody to bezprzewodowe urządzenie wyposażone w dwa styki na spodzie. Gdy styki czujnika zetkną się z wodą, urządzenie aktywuje się, co umożliwia monitorowanie zalania lub wycieku w pomieszczeniach.</a:t>
            </a:r>
          </a:p>
          <a:p>
            <a:pPr marL="0" indent="0">
              <a:buNone/>
            </a:pPr>
            <a:r>
              <a:rPr lang="pl-PL" dirty="0"/>
              <a:t>W systemie BMS czujnik wody może być wykorzystany w różnych scenariuszach, takich jak: wczesne wykrywanie wycieku, automatyczne wyłączenia lub zamknięcie zaworów dopływowych, uruchomienie alarmu.</a:t>
            </a:r>
          </a:p>
        </p:txBody>
      </p:sp>
      <p:pic>
        <p:nvPicPr>
          <p:cNvPr id="16386" name="Picture 2">
            <a:extLst>
              <a:ext uri="{FF2B5EF4-FFF2-40B4-BE49-F238E27FC236}">
                <a16:creationId xmlns:a16="http://schemas.microsoft.com/office/drawing/2014/main" id="{BC6FC3C1-630C-397E-367A-A4723D55808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a:fillRect/>
          </a:stretch>
        </p:blipFill>
        <p:spPr bwMode="auto">
          <a:xfrm rot="5400000" flipH="1" flipV="1">
            <a:off x="8717600" y="3280043"/>
            <a:ext cx="5066828" cy="1881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0434955"/>
      </p:ext>
    </p:extLst>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257413-C607-339B-2F2C-E6EFEBEC235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F8BBECC-9929-78A5-F8ED-28735BE58D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41069DB-88FA-B8E4-9CB3-6A6CFAD9F8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E2AF070-F6D3-C539-12EC-988B57CE8D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D2B6A0C-21DC-B3C8-467A-E28CB75E0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200DCFA-CF23-4FB3-8745-9603B8625D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A972B5B5-9A97-8D0F-4C35-C282F3319F16}"/>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A1CF9565-0A4A-3F18-FBA6-E80E8BC492C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a:solidFill>
                  <a:srgbClr val="FFFFFF"/>
                </a:solidFill>
                <a:latin typeface="Aptos Display" panose="02110004020202020204"/>
              </a:rPr>
              <a:t>Uchwyt okienny AIR</a:t>
            </a:r>
          </a:p>
        </p:txBody>
      </p:sp>
      <p:sp>
        <p:nvSpPr>
          <p:cNvPr id="3" name="Symbol zastępczy zawartości 2">
            <a:extLst>
              <a:ext uri="{FF2B5EF4-FFF2-40B4-BE49-F238E27FC236}">
                <a16:creationId xmlns:a16="http://schemas.microsoft.com/office/drawing/2014/main" id="{448AC197-9287-5F9B-F0F9-8256D954A098}"/>
              </a:ext>
            </a:extLst>
          </p:cNvPr>
          <p:cNvSpPr>
            <a:spLocks noGrp="1"/>
          </p:cNvSpPr>
          <p:nvPr>
            <p:ph idx="4294967295"/>
          </p:nvPr>
        </p:nvSpPr>
        <p:spPr>
          <a:xfrm>
            <a:off x="152406" y="3055480"/>
            <a:ext cx="7010390" cy="3795823"/>
          </a:xfrm>
          <a:prstGeom prst="rect">
            <a:avLst/>
          </a:prstGeom>
        </p:spPr>
        <p:txBody>
          <a:bodyPr anchor="ctr">
            <a:noAutofit/>
          </a:bodyPr>
          <a:lstStyle/>
          <a:p>
            <a:pPr marL="0" indent="0">
              <a:buNone/>
            </a:pPr>
            <a:r>
              <a:rPr lang="pl-PL" dirty="0"/>
              <a:t>zamknięte i uchylone. Dzięki tej funkcji użytkownicy mogą łatwo monitorować status okien. Dodatkowo, wewnętrzny czujnik wykrywa wibracje; za pomocą czujnika wstrząsu identyfikuje sytuacje, w których ktoś może próbować siłą wtargnąć do domu. W przypadku wykrycia takiego zdarzenia, uchwyt natychmiast informuje domowników poprzez aplikację, e-mail lub alarm akustyczny.</a:t>
            </a:r>
          </a:p>
        </p:txBody>
      </p:sp>
      <p:pic>
        <p:nvPicPr>
          <p:cNvPr id="18434" name="Picture 2">
            <a:extLst>
              <a:ext uri="{FF2B5EF4-FFF2-40B4-BE49-F238E27FC236}">
                <a16:creationId xmlns:a16="http://schemas.microsoft.com/office/drawing/2014/main" id="{4C95C2E4-ABCC-8B4E-F562-25C043EB7E6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a:fillRect/>
          </a:stretch>
        </p:blipFill>
        <p:spPr bwMode="auto">
          <a:xfrm>
            <a:off x="7162796" y="3341740"/>
            <a:ext cx="5029200" cy="3516260"/>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2B863756-256A-6392-46CD-5700D5AD1F2C}"/>
              </a:ext>
            </a:extLst>
          </p:cNvPr>
          <p:cNvSpPr txBox="1"/>
          <p:nvPr/>
        </p:nvSpPr>
        <p:spPr>
          <a:xfrm>
            <a:off x="138223" y="1690577"/>
            <a:ext cx="11834037" cy="1384995"/>
          </a:xfrm>
          <a:prstGeom prst="rect">
            <a:avLst/>
          </a:prstGeom>
          <a:noFill/>
        </p:spPr>
        <p:txBody>
          <a:bodyPr wrap="square" rtlCol="0">
            <a:spAutoFit/>
          </a:bodyPr>
          <a:lstStyle/>
          <a:p>
            <a:r>
              <a:rPr lang="pl-PL" sz="2800" dirty="0"/>
              <a:t>Uchwyt okienny AIR to urządzenie do wejściowo-pomiarowe łączące się z </a:t>
            </a:r>
            <a:r>
              <a:rPr lang="pl-PL" sz="2800" dirty="0" err="1"/>
              <a:t>MiniServerem</a:t>
            </a:r>
            <a:r>
              <a:rPr lang="pl-PL" sz="2800" dirty="0"/>
              <a:t> poprzez </a:t>
            </a:r>
            <a:r>
              <a:rPr lang="pl-PL" sz="2800" dirty="0" err="1"/>
              <a:t>Loxone</a:t>
            </a:r>
            <a:r>
              <a:rPr lang="pl-PL" sz="2800" dirty="0"/>
              <a:t> AIR. </a:t>
            </a:r>
          </a:p>
          <a:p>
            <a:r>
              <a:rPr lang="pl-PL" sz="2800" dirty="0"/>
              <a:t>Uchwyt okienny to urządzenie, które rozpoznaje trzy pozycje klamki: otwarte, </a:t>
            </a:r>
          </a:p>
        </p:txBody>
      </p:sp>
    </p:spTree>
    <p:extLst>
      <p:ext uri="{BB962C8B-B14F-4D97-AF65-F5344CB8AC3E}">
        <p14:creationId xmlns:p14="http://schemas.microsoft.com/office/powerpoint/2010/main" val="214099634"/>
      </p:ext>
    </p:extLst>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11EF26-83E8-A611-B4C1-3FAA9E4CFF4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45C225E-716D-5CB6-24EC-FFEA3DCC08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0E6EC6A-794B-C48F-CA91-8094216234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45FD8E1E-4BAC-0AA6-7A74-C8F515F1B4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DAEC87A-B6F8-8094-77AA-F9A4E32479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02179CA-356A-DD6A-F4D2-DCB16A389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0AB47C6-60CC-5282-857C-B820218E8BCD}"/>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4217796C-93D3-BAC5-C94D-D991011DFD6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a:solidFill>
                  <a:srgbClr val="FFFFFF"/>
                </a:solidFill>
                <a:latin typeface="Aptos Display" panose="02110004020202020204"/>
              </a:rPr>
              <a:t>Kontakt drzwiowy i okienny AIR</a:t>
            </a:r>
          </a:p>
        </p:txBody>
      </p:sp>
      <p:sp>
        <p:nvSpPr>
          <p:cNvPr id="3" name="Symbol zastępczy zawartości 2">
            <a:extLst>
              <a:ext uri="{FF2B5EF4-FFF2-40B4-BE49-F238E27FC236}">
                <a16:creationId xmlns:a16="http://schemas.microsoft.com/office/drawing/2014/main" id="{A085770E-F86D-C21A-6B05-470A7910AB48}"/>
              </a:ext>
            </a:extLst>
          </p:cNvPr>
          <p:cNvSpPr>
            <a:spLocks noGrp="1"/>
          </p:cNvSpPr>
          <p:nvPr>
            <p:ph idx="4294967295"/>
          </p:nvPr>
        </p:nvSpPr>
        <p:spPr>
          <a:xfrm>
            <a:off x="141774" y="1690577"/>
            <a:ext cx="10033584" cy="5054402"/>
          </a:xfrm>
          <a:prstGeom prst="rect">
            <a:avLst/>
          </a:prstGeom>
        </p:spPr>
        <p:txBody>
          <a:bodyPr anchor="ctr">
            <a:noAutofit/>
          </a:bodyPr>
          <a:lstStyle/>
          <a:p>
            <a:pPr marL="0" indent="0">
              <a:buNone/>
            </a:pPr>
            <a:r>
              <a:rPr lang="pl-PL" dirty="0"/>
              <a:t>Kontakt drzwiowy okienny AIR to urządzenie do wejściowe łączące się z </a:t>
            </a:r>
            <a:r>
              <a:rPr lang="pl-PL" dirty="0" err="1"/>
              <a:t>MiniServerem</a:t>
            </a:r>
            <a:r>
              <a:rPr lang="pl-PL" dirty="0"/>
              <a:t> poprzez </a:t>
            </a:r>
            <a:r>
              <a:rPr lang="pl-PL" dirty="0" err="1"/>
              <a:t>Loxone</a:t>
            </a:r>
            <a:r>
              <a:rPr lang="pl-PL" dirty="0"/>
              <a:t> AIR. </a:t>
            </a:r>
          </a:p>
          <a:p>
            <a:pPr marL="0" indent="0">
              <a:buNone/>
            </a:pPr>
            <a:r>
              <a:rPr lang="pl-PL" dirty="0"/>
              <a:t>Kontakt Drzwiowy i Okienny to bezprzewodowy czujnik z kontaktem magnetycznym, który umożliwia monitorowanie stanu drzwi i okien. </a:t>
            </a:r>
          </a:p>
          <a:p>
            <a:pPr marL="0" indent="0">
              <a:buNone/>
            </a:pPr>
            <a:r>
              <a:rPr lang="pl-PL" dirty="0"/>
              <a:t>W przypadku nieautoryzowanego otwarcia drzwi lub okna, </a:t>
            </a:r>
            <a:r>
              <a:rPr lang="pl-PL" dirty="0" err="1"/>
              <a:t>Miniserver</a:t>
            </a:r>
            <a:r>
              <a:rPr lang="pl-PL" dirty="0"/>
              <a:t> natychmiast uruchamia alarm, co zwiększa poziom ochrony budynku.</a:t>
            </a:r>
          </a:p>
          <a:p>
            <a:pPr marL="0" indent="0">
              <a:buNone/>
            </a:pPr>
            <a:r>
              <a:rPr lang="pl-PL" dirty="0"/>
              <a:t>Jeśli czujnik wykryje otwarte okno, system automatycznie redukuje ogrzewanie lub klimatyzację w danym pomieszczeniu, co przyczynia się do oszczędności energii.</a:t>
            </a:r>
          </a:p>
        </p:txBody>
      </p:sp>
      <p:pic>
        <p:nvPicPr>
          <p:cNvPr id="20482" name="Picture 2">
            <a:extLst>
              <a:ext uri="{FF2B5EF4-FFF2-40B4-BE49-F238E27FC236}">
                <a16:creationId xmlns:a16="http://schemas.microsoft.com/office/drawing/2014/main" id="{0358C36E-07AC-539F-33F1-34B60CBD041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a:fillRect/>
          </a:stretch>
        </p:blipFill>
        <p:spPr bwMode="auto">
          <a:xfrm rot="16200000">
            <a:off x="8764145" y="3208122"/>
            <a:ext cx="4959583" cy="1924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4838992"/>
      </p:ext>
    </p:extLst>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79E48F-2F90-82AA-2913-5E0E6CDC422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6E95A2C-E71B-0DB2-DBCD-BDBA2C6CE1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D540194-11DB-3192-EB4F-880162502D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67F1681-9892-0252-29B5-EFD4453F84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CEAE3AA-8797-E819-03AB-D013545D6F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C5A857B-C9F1-1786-A13F-945897DF8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874C305C-94B8-34E9-760E-3DA934E6BC58}"/>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FFF4C7D2-5B0C-B4FC-26E0-581A501F9F9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a:solidFill>
                  <a:srgbClr val="FFFFFF"/>
                </a:solidFill>
                <a:latin typeface="Aptos Display" panose="02110004020202020204"/>
              </a:rPr>
              <a:t>Button AIR</a:t>
            </a:r>
          </a:p>
        </p:txBody>
      </p:sp>
      <p:sp>
        <p:nvSpPr>
          <p:cNvPr id="3" name="Symbol zastępczy zawartości 2">
            <a:extLst>
              <a:ext uri="{FF2B5EF4-FFF2-40B4-BE49-F238E27FC236}">
                <a16:creationId xmlns:a16="http://schemas.microsoft.com/office/drawing/2014/main" id="{18C2F0E2-2DCB-68A4-676C-A0F796C2F0BA}"/>
              </a:ext>
            </a:extLst>
          </p:cNvPr>
          <p:cNvSpPr>
            <a:spLocks noGrp="1"/>
          </p:cNvSpPr>
          <p:nvPr>
            <p:ph idx="4294967295"/>
          </p:nvPr>
        </p:nvSpPr>
        <p:spPr>
          <a:xfrm>
            <a:off x="141774" y="1690577"/>
            <a:ext cx="9849286" cy="5054402"/>
          </a:xfrm>
          <a:prstGeom prst="rect">
            <a:avLst/>
          </a:prstGeom>
        </p:spPr>
        <p:txBody>
          <a:bodyPr anchor="ctr">
            <a:noAutofit/>
          </a:bodyPr>
          <a:lstStyle/>
          <a:p>
            <a:pPr marL="0" indent="0">
              <a:buNone/>
            </a:pPr>
            <a:r>
              <a:rPr lang="pl-PL" dirty="0"/>
              <a:t>Button AIR to urządzenie do wejściowe łączące się z </a:t>
            </a:r>
            <a:r>
              <a:rPr lang="pl-PL" dirty="0" err="1"/>
              <a:t>MiniServerem</a:t>
            </a:r>
            <a:r>
              <a:rPr lang="pl-PL" dirty="0"/>
              <a:t> poprzez </a:t>
            </a:r>
            <a:r>
              <a:rPr lang="pl-PL" dirty="0" err="1"/>
              <a:t>Loxone</a:t>
            </a:r>
            <a:r>
              <a:rPr lang="pl-PL" dirty="0"/>
              <a:t> AIR. </a:t>
            </a:r>
          </a:p>
          <a:p>
            <a:pPr marL="0" indent="0">
              <a:buNone/>
            </a:pPr>
            <a:r>
              <a:rPr lang="pl-PL" dirty="0"/>
              <a:t>Przycisk to łatwo widoczne, zasilane bateriami urządzenie, które umożliwia szybkie wywoływanie różnych akcji. Dzięki magnetycznemu mocowaniu do dołączonego uchwytu ściennego oraz antypoślizgowej podstawie, można go wygodnie umieścić w różnych lokalizacjach.</a:t>
            </a:r>
          </a:p>
          <a:p>
            <a:pPr marL="0" indent="0">
              <a:buNone/>
            </a:pPr>
            <a:r>
              <a:rPr lang="pl-PL" dirty="0"/>
              <a:t>Dzięki łatwej dostępności, można go wykorzystać do szybkiego wezwania pomocy. Umożliwia personelowi szybkie informowanie kuchni lub obsługi o potrzebach gości. Służy do natychmiastowego zgłoszenia sytuacji awaryjnej lub potrzeby wsparcia.</a:t>
            </a:r>
          </a:p>
        </p:txBody>
      </p:sp>
      <p:pic>
        <p:nvPicPr>
          <p:cNvPr id="22530" name="Picture 2">
            <a:extLst>
              <a:ext uri="{FF2B5EF4-FFF2-40B4-BE49-F238E27FC236}">
                <a16:creationId xmlns:a16="http://schemas.microsoft.com/office/drawing/2014/main" id="{6B07497B-EB6B-DD8C-10FD-21DC2A53751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a:fillRect/>
          </a:stretch>
        </p:blipFill>
        <p:spPr bwMode="auto">
          <a:xfrm>
            <a:off x="9991060" y="1721490"/>
            <a:ext cx="2200940" cy="50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9043963"/>
      </p:ext>
    </p:extLst>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23BBEC-6957-8865-87FB-26B1FDC3134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819576A-08FD-FA8E-309D-72043B590A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C95CCDE-809A-7BB2-1571-C153A311D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877A3C7-EF1C-D548-8475-854CBB907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BB06390-F044-D00F-BE4A-AFE173308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9AA65A6-3E71-672D-3991-F06FA5B710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3EE20CE-BA92-70FD-E021-9168EC2D5633}"/>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B02E29FA-F68F-2300-DEA7-F324FC1E509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AIR</a:t>
            </a:r>
          </a:p>
          <a:p>
            <a:pPr>
              <a:defRPr/>
            </a:pPr>
            <a:r>
              <a:rPr lang="pl-PL" sz="3600" dirty="0" err="1">
                <a:solidFill>
                  <a:srgbClr val="FFFFFF"/>
                </a:solidFill>
                <a:latin typeface="Aptos Display" panose="02110004020202020204"/>
              </a:rPr>
              <a:t>Wrist</a:t>
            </a:r>
            <a:r>
              <a:rPr lang="pl-PL" sz="3600" dirty="0">
                <a:solidFill>
                  <a:srgbClr val="FFFFFF"/>
                </a:solidFill>
                <a:latin typeface="Aptos Display" panose="02110004020202020204"/>
              </a:rPr>
              <a:t> </a:t>
            </a:r>
            <a:r>
              <a:rPr lang="pl-PL" sz="3600" dirty="0" err="1">
                <a:solidFill>
                  <a:srgbClr val="FFFFFF"/>
                </a:solidFill>
                <a:latin typeface="Aptos Display" panose="02110004020202020204"/>
              </a:rPr>
              <a:t>button</a:t>
            </a:r>
            <a:r>
              <a:rPr lang="pl-PL" sz="3600" dirty="0">
                <a:solidFill>
                  <a:srgbClr val="FFFFFF"/>
                </a:solidFill>
                <a:latin typeface="Aptos Display" panose="02110004020202020204"/>
              </a:rPr>
              <a:t> AIR</a:t>
            </a:r>
          </a:p>
        </p:txBody>
      </p:sp>
      <p:sp>
        <p:nvSpPr>
          <p:cNvPr id="3" name="Symbol zastępczy zawartości 2">
            <a:extLst>
              <a:ext uri="{FF2B5EF4-FFF2-40B4-BE49-F238E27FC236}">
                <a16:creationId xmlns:a16="http://schemas.microsoft.com/office/drawing/2014/main" id="{4133A5F7-9C4A-D2EB-7182-B886F240A79D}"/>
              </a:ext>
            </a:extLst>
          </p:cNvPr>
          <p:cNvSpPr>
            <a:spLocks noGrp="1"/>
          </p:cNvSpPr>
          <p:nvPr>
            <p:ph idx="4294967295"/>
          </p:nvPr>
        </p:nvSpPr>
        <p:spPr>
          <a:xfrm>
            <a:off x="141773" y="1690577"/>
            <a:ext cx="11001147" cy="5054402"/>
          </a:xfrm>
          <a:prstGeom prst="rect">
            <a:avLst/>
          </a:prstGeom>
        </p:spPr>
        <p:txBody>
          <a:bodyPr anchor="ctr">
            <a:noAutofit/>
          </a:bodyPr>
          <a:lstStyle/>
          <a:p>
            <a:pPr marL="0" indent="0">
              <a:buNone/>
            </a:pPr>
            <a:r>
              <a:rPr lang="pl-PL" dirty="0" err="1"/>
              <a:t>Wrist</a:t>
            </a:r>
            <a:r>
              <a:rPr lang="pl-PL" dirty="0"/>
              <a:t> Button AIR to urządzenie do wejściowe łączące się z </a:t>
            </a:r>
            <a:r>
              <a:rPr lang="pl-PL" dirty="0" err="1"/>
              <a:t>MiniServerem</a:t>
            </a:r>
            <a:r>
              <a:rPr lang="pl-PL" dirty="0"/>
              <a:t> poprzez </a:t>
            </a:r>
            <a:r>
              <a:rPr lang="pl-PL" dirty="0" err="1"/>
              <a:t>Loxone</a:t>
            </a:r>
            <a:r>
              <a:rPr lang="pl-PL" dirty="0"/>
              <a:t> AIR. </a:t>
            </a:r>
          </a:p>
          <a:p>
            <a:pPr marL="0" indent="0">
              <a:buNone/>
            </a:pPr>
            <a:r>
              <a:rPr lang="pl-PL" dirty="0" err="1"/>
              <a:t>Wrist</a:t>
            </a:r>
            <a:r>
              <a:rPr lang="pl-PL" dirty="0"/>
              <a:t> Button </a:t>
            </a:r>
            <a:r>
              <a:rPr lang="pl-PL" dirty="0" err="1"/>
              <a:t>Air</a:t>
            </a:r>
            <a:r>
              <a:rPr lang="pl-PL" dirty="0"/>
              <a:t> to indywidualnie konfigurowalny przycisk zasilany bateriami, który można wygodnie nosić na nadgarstku. Urządzenie oferuje sygnał zwrotny za pomocą zintegrowanej diody LED, co zwiększa jego funkcjonalność.</a:t>
            </a:r>
          </a:p>
          <a:p>
            <a:pPr marL="0" indent="0">
              <a:buNone/>
            </a:pPr>
            <a:r>
              <a:rPr lang="pl-PL" dirty="0"/>
              <a:t>Umożliwia szybkie wezwanie pomocy w sytuacjach awaryjnych. Służy do natychmiastowego zatrzymania pracy urządzeń w przypadku zagrożenia.</a:t>
            </a:r>
          </a:p>
        </p:txBody>
      </p:sp>
      <p:pic>
        <p:nvPicPr>
          <p:cNvPr id="24578" name="Picture 2">
            <a:extLst>
              <a:ext uri="{FF2B5EF4-FFF2-40B4-BE49-F238E27FC236}">
                <a16:creationId xmlns:a16="http://schemas.microsoft.com/office/drawing/2014/main" id="{55898BCE-DD0D-AC6C-FE23-9C09EAAAD0C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a:fillRect/>
          </a:stretch>
        </p:blipFill>
        <p:spPr bwMode="auto">
          <a:xfrm rot="16200000">
            <a:off x="9166103" y="3934698"/>
            <a:ext cx="5202089" cy="566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5593882"/>
      </p:ext>
    </p:extLst>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3C3B26-3D7A-4B7C-E51B-614617DD543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058C2F3-17B0-88A4-4233-1EC90988DD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09AA945-4AA8-A1BC-1371-23261DBBA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8949FBD-FF7E-16E4-BD02-313BD8352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BC61094-27E4-191F-7F31-FBFB1C735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802B782-09E5-A011-54B8-D50D3ED99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52A52B76-0BAA-8E0B-F0EB-E0FA93F09A7B}"/>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652C7EC0-DAC0-217C-C27A-0E2984C5E8E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Audio</a:t>
            </a:r>
          </a:p>
        </p:txBody>
      </p:sp>
      <p:sp>
        <p:nvSpPr>
          <p:cNvPr id="7" name="Rectangle 2">
            <a:extLst>
              <a:ext uri="{FF2B5EF4-FFF2-40B4-BE49-F238E27FC236}">
                <a16:creationId xmlns:a16="http://schemas.microsoft.com/office/drawing/2014/main" id="{963B936B-E362-2DDE-E638-554DBDA8B27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2266569A-2C90-7BA2-84D4-7108AFE8C0AA}"/>
              </a:ext>
            </a:extLst>
          </p:cNvPr>
          <p:cNvSpPr>
            <a:spLocks noGrp="1"/>
          </p:cNvSpPr>
          <p:nvPr>
            <p:ph idx="4294967295"/>
          </p:nvPr>
        </p:nvSpPr>
        <p:spPr>
          <a:xfrm>
            <a:off x="152400" y="1771048"/>
            <a:ext cx="11859928" cy="4937759"/>
          </a:xfrm>
          <a:prstGeom prst="rect">
            <a:avLst/>
          </a:prstGeom>
        </p:spPr>
        <p:txBody>
          <a:bodyPr anchor="ctr">
            <a:noAutofit/>
          </a:bodyPr>
          <a:lstStyle/>
          <a:p>
            <a:pPr marL="0" indent="0">
              <a:buNone/>
            </a:pPr>
            <a:r>
              <a:rPr lang="pl-PL" sz="2400" dirty="0"/>
              <a:t>System audio </a:t>
            </a:r>
            <a:r>
              <a:rPr lang="pl-PL" sz="2400" dirty="0" err="1"/>
              <a:t>Loxone</a:t>
            </a:r>
            <a:r>
              <a:rPr lang="pl-PL" sz="2400" dirty="0"/>
              <a:t> to kompleksowe rozwiązanie do zarządzania dźwiękiem w inteligentnych budynkach, integrujące wysokiej jakości odtwarzanie muzyki z automatyką budynkową. W ramach ekosystemu </a:t>
            </a:r>
            <a:r>
              <a:rPr lang="pl-PL" sz="2400" dirty="0" err="1"/>
              <a:t>Loxone</a:t>
            </a:r>
            <a:r>
              <a:rPr lang="pl-PL" sz="2400" dirty="0"/>
              <a:t>, opartego na </a:t>
            </a:r>
            <a:r>
              <a:rPr lang="pl-PL" sz="2400" dirty="0" err="1"/>
              <a:t>Miniserverze</a:t>
            </a:r>
            <a:r>
              <a:rPr lang="pl-PL" sz="2400" dirty="0"/>
              <a:t>, urządzenia audio, takie jak </a:t>
            </a:r>
            <a:r>
              <a:rPr lang="pl-PL" sz="2400" dirty="0" err="1"/>
              <a:t>Audioserver</a:t>
            </a:r>
            <a:r>
              <a:rPr lang="pl-PL" sz="2400" dirty="0"/>
              <a:t>, umożliwiają tworzenie strefowego systemu </a:t>
            </a:r>
            <a:r>
              <a:rPr lang="pl-PL" sz="2400" dirty="0" err="1"/>
              <a:t>multiroom</a:t>
            </a:r>
            <a:r>
              <a:rPr lang="pl-PL" sz="2400" dirty="0"/>
              <a:t>, który pozwala na niezależne sterowanie dźwiękiem w różnych pomieszczeniach. Rozwiązanie łączy funkcje odtwarzania muzyki, komunikatów głosowych, alarmów dźwiękowych oraz integrację z innymi systemami, np. oświetleniem, roletami czy bezpieczeństwem. Dzięki technologiom </a:t>
            </a:r>
            <a:r>
              <a:rPr lang="pl-PL" sz="2400" dirty="0" err="1"/>
              <a:t>Loxone</a:t>
            </a:r>
            <a:r>
              <a:rPr lang="pl-PL" sz="2400" dirty="0"/>
              <a:t> </a:t>
            </a:r>
            <a:r>
              <a:rPr lang="pl-PL" sz="2400" dirty="0" err="1"/>
              <a:t>Tree</a:t>
            </a:r>
            <a:r>
              <a:rPr lang="pl-PL" sz="2400" dirty="0"/>
              <a:t> i </a:t>
            </a:r>
            <a:r>
              <a:rPr lang="pl-PL" sz="2400" dirty="0" err="1"/>
              <a:t>Loxone</a:t>
            </a:r>
            <a:r>
              <a:rPr lang="pl-PL" sz="2400" dirty="0"/>
              <a:t> </a:t>
            </a:r>
            <a:r>
              <a:rPr lang="pl-PL" sz="2400" dirty="0" err="1"/>
              <a:t>Air</a:t>
            </a:r>
            <a:r>
              <a:rPr lang="pl-PL" sz="2400" dirty="0"/>
              <a:t>, system audio jest łatwy w instalacji, zarówno w nowych, jak i modernizowanych budynkach. Użytkownicy mogą sterować dźwiękiem za pomocą aplikacji mobilnej, paneli dotykowych lub automatycznych scen, np. odtwarzanie muzyki po wejściu do pokoju. System wspiera różnorodne źródła dźwięku, w tym streaming (</a:t>
            </a:r>
            <a:r>
              <a:rPr lang="pl-PL" sz="2400" dirty="0" err="1"/>
              <a:t>Spotify</a:t>
            </a:r>
            <a:r>
              <a:rPr lang="pl-PL" sz="2400" dirty="0"/>
              <a:t>, </a:t>
            </a:r>
            <a:r>
              <a:rPr lang="pl-PL" sz="2400" dirty="0" err="1"/>
              <a:t>AirPlay</a:t>
            </a:r>
            <a:r>
              <a:rPr lang="pl-PL" sz="2400" dirty="0"/>
              <a:t>), radio internetowe oraz lokalne pliki, zapewniając elastyczność i wysoką jakość dźwięku w domach, biurach czy obiektach komercyjnych.</a:t>
            </a:r>
          </a:p>
        </p:txBody>
      </p:sp>
    </p:spTree>
    <p:extLst>
      <p:ext uri="{BB962C8B-B14F-4D97-AF65-F5344CB8AC3E}">
        <p14:creationId xmlns:p14="http://schemas.microsoft.com/office/powerpoint/2010/main" val="4283853604"/>
      </p:ext>
    </p:extLst>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8BA88E-F955-EDDF-998B-E4E4221310E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74D14FE-B747-CE0D-3429-4CAEBEC099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D2D8D216-7977-3E79-1EF8-1069B9D608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69F50AB-04C9-246E-3C49-D02F7DC86D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53DA01D-453C-3A03-E3E8-0CDBBCFCE9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112D064-1805-F10C-E896-8FC6D6027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3C9DC71-6A3B-4C4E-79D2-4E5F102ED1B6}"/>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A57D1666-C9DA-0674-C3E7-15ED7E5E1B6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Audio</a:t>
            </a:r>
          </a:p>
          <a:p>
            <a:pPr>
              <a:defRPr/>
            </a:pPr>
            <a:r>
              <a:rPr lang="pl-PL" sz="3600" dirty="0">
                <a:solidFill>
                  <a:srgbClr val="FFFFFF"/>
                </a:solidFill>
                <a:latin typeface="Aptos Display" panose="02110004020202020204"/>
              </a:rPr>
              <a:t>Audio </a:t>
            </a:r>
            <a:r>
              <a:rPr lang="pl-PL" sz="3600" dirty="0" err="1">
                <a:solidFill>
                  <a:srgbClr val="FFFFFF"/>
                </a:solidFill>
                <a:latin typeface="Aptos Display" panose="02110004020202020204"/>
              </a:rPr>
              <a:t>server</a:t>
            </a:r>
            <a:endParaRPr lang="pl-PL" sz="3600" dirty="0">
              <a:solidFill>
                <a:srgbClr val="FFFFFF"/>
              </a:solidFill>
              <a:latin typeface="Aptos Display" panose="02110004020202020204"/>
            </a:endParaRPr>
          </a:p>
        </p:txBody>
      </p:sp>
      <p:sp>
        <p:nvSpPr>
          <p:cNvPr id="7" name="Rectangle 2">
            <a:extLst>
              <a:ext uri="{FF2B5EF4-FFF2-40B4-BE49-F238E27FC236}">
                <a16:creationId xmlns:a16="http://schemas.microsoft.com/office/drawing/2014/main" id="{C2FADB96-90BF-2FB9-E6D5-D79182858EB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C382FD69-5891-4D56-BD93-64B26B8FE546}"/>
              </a:ext>
            </a:extLst>
          </p:cNvPr>
          <p:cNvSpPr>
            <a:spLocks noGrp="1"/>
          </p:cNvSpPr>
          <p:nvPr>
            <p:ph idx="4294967295"/>
          </p:nvPr>
        </p:nvSpPr>
        <p:spPr>
          <a:xfrm>
            <a:off x="152400" y="1771048"/>
            <a:ext cx="8109783" cy="4937759"/>
          </a:xfrm>
          <a:prstGeom prst="rect">
            <a:avLst/>
          </a:prstGeom>
        </p:spPr>
        <p:txBody>
          <a:bodyPr anchor="ctr">
            <a:noAutofit/>
          </a:bodyPr>
          <a:lstStyle/>
          <a:p>
            <a:pPr marL="0" indent="0">
              <a:buNone/>
            </a:pPr>
            <a:r>
              <a:rPr lang="pl-PL" sz="2600" dirty="0" err="1"/>
              <a:t>AudioServer</a:t>
            </a:r>
            <a:r>
              <a:rPr lang="pl-PL" sz="2600" dirty="0"/>
              <a:t> łączy się z </a:t>
            </a:r>
            <a:r>
              <a:rPr lang="pl-PL" sz="2600" dirty="0" err="1"/>
              <a:t>Miniserverem</a:t>
            </a:r>
            <a:r>
              <a:rPr lang="pl-PL" sz="2600" dirty="0"/>
              <a:t> za pomocą </a:t>
            </a:r>
            <a:r>
              <a:rPr lang="pl-PL" sz="2600" dirty="0" err="1"/>
              <a:t>Loxone</a:t>
            </a:r>
            <a:r>
              <a:rPr lang="pl-PL" sz="2600" dirty="0"/>
              <a:t> </a:t>
            </a:r>
            <a:r>
              <a:rPr lang="pl-PL" sz="2600" dirty="0" err="1"/>
              <a:t>Tree</a:t>
            </a:r>
            <a:r>
              <a:rPr lang="pl-PL" sz="2600" dirty="0"/>
              <a:t> Turbo.</a:t>
            </a:r>
          </a:p>
          <a:p>
            <a:pPr marL="0" indent="0">
              <a:buNone/>
            </a:pPr>
            <a:r>
              <a:rPr lang="pl-PL" sz="2600" dirty="0" err="1"/>
              <a:t>Audioserver</a:t>
            </a:r>
            <a:r>
              <a:rPr lang="pl-PL" sz="2600" dirty="0"/>
              <a:t> to elastyczne rozwiązanie audio dla każdego typu budynku. Łączy w sobie dużą moc obliczeniową oraz cztery wyjścia wzmacniacza, zajmując jednocześnie minimalną ilość miejsca.</a:t>
            </a:r>
          </a:p>
          <a:p>
            <a:pPr marL="0" indent="0">
              <a:buNone/>
            </a:pPr>
            <a:r>
              <a:rPr lang="pl-PL" sz="2600" dirty="0"/>
              <a:t>Zapewnia wysoką jakość dźwięku dla wszystkich głośników przewodowych. Oferuje praktycznie nieograniczone możliwości rozbudowy za pomocą Stereo Extensions oraz innych serwerów audio. Umożliwia odtwarzanie muzyki w różnych pomieszczeniach jednocześnie. Pozwala na odtwarzanie różnych utworów w poszczególnych pomieszczeniach. </a:t>
            </a:r>
          </a:p>
        </p:txBody>
      </p:sp>
      <p:pic>
        <p:nvPicPr>
          <p:cNvPr id="25602" name="Picture 2" descr="Audioserver Loxone">
            <a:extLst>
              <a:ext uri="{FF2B5EF4-FFF2-40B4-BE49-F238E27FC236}">
                <a16:creationId xmlns:a16="http://schemas.microsoft.com/office/drawing/2014/main" id="{CC2FA0D3-2D4B-5413-8977-366A011DE1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a:fillRect/>
          </a:stretch>
        </p:blipFill>
        <p:spPr bwMode="auto">
          <a:xfrm>
            <a:off x="8262187" y="3091522"/>
            <a:ext cx="3929809" cy="2721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1396080"/>
      </p:ext>
    </p:extLst>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BB75D9-775A-FD54-95BC-BE570BD721B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307BC12-58DB-26F3-1DB6-EBD480155E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3EF7ADFC-A9A6-79BA-B60F-B5FFD8CB4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0164B8A-23EE-E49D-C675-4B852E267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309AD4F-E1DC-1742-1CD8-C33B8FE14C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70B3CFF-42DC-0623-8912-7F7672B85F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B88E5D3-3FE7-19B8-F732-AC9A91807B57}"/>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5334D6E1-019B-5AA6-0C65-C1BA239303C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Audio</a:t>
            </a:r>
          </a:p>
          <a:p>
            <a:pPr>
              <a:defRPr/>
            </a:pPr>
            <a:r>
              <a:rPr lang="pl-PL" sz="3600" dirty="0">
                <a:solidFill>
                  <a:srgbClr val="FFFFFF"/>
                </a:solidFill>
                <a:latin typeface="Aptos Display" panose="02110004020202020204"/>
              </a:rPr>
              <a:t>Stereo Extension </a:t>
            </a:r>
          </a:p>
        </p:txBody>
      </p:sp>
      <p:sp>
        <p:nvSpPr>
          <p:cNvPr id="7" name="Rectangle 2">
            <a:extLst>
              <a:ext uri="{FF2B5EF4-FFF2-40B4-BE49-F238E27FC236}">
                <a16:creationId xmlns:a16="http://schemas.microsoft.com/office/drawing/2014/main" id="{1E81C592-454D-733E-EF97-0DCF6D280FD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4A95B76E-C5E7-A31A-DAE2-010A85D17CC1}"/>
              </a:ext>
            </a:extLst>
          </p:cNvPr>
          <p:cNvSpPr>
            <a:spLocks noGrp="1"/>
          </p:cNvSpPr>
          <p:nvPr>
            <p:ph idx="4294967295"/>
          </p:nvPr>
        </p:nvSpPr>
        <p:spPr>
          <a:xfrm>
            <a:off x="152400" y="1771048"/>
            <a:ext cx="9951211" cy="4937759"/>
          </a:xfrm>
          <a:prstGeom prst="rect">
            <a:avLst/>
          </a:prstGeom>
        </p:spPr>
        <p:txBody>
          <a:bodyPr anchor="ctr">
            <a:noAutofit/>
          </a:bodyPr>
          <a:lstStyle/>
          <a:p>
            <a:pPr marL="0" indent="0">
              <a:buNone/>
            </a:pPr>
            <a:r>
              <a:rPr lang="pl-PL" sz="2600" dirty="0"/>
              <a:t>Stereo Extension łączy się z </a:t>
            </a:r>
            <a:r>
              <a:rPr lang="pl-PL" sz="2600" dirty="0" err="1"/>
              <a:t>AudioServerem</a:t>
            </a:r>
            <a:r>
              <a:rPr lang="pl-PL" sz="2600" dirty="0"/>
              <a:t> za pomocą </a:t>
            </a:r>
            <a:r>
              <a:rPr lang="pl-PL" sz="2600" dirty="0" err="1"/>
              <a:t>Loxone</a:t>
            </a:r>
            <a:r>
              <a:rPr lang="pl-PL" sz="2600" dirty="0"/>
              <a:t> </a:t>
            </a:r>
            <a:r>
              <a:rPr lang="pl-PL" sz="2600" dirty="0" err="1"/>
              <a:t>Tree</a:t>
            </a:r>
            <a:r>
              <a:rPr lang="pl-PL" sz="2600" dirty="0"/>
              <a:t> Turbo.</a:t>
            </a:r>
          </a:p>
          <a:p>
            <a:pPr marL="0" indent="0">
              <a:buNone/>
            </a:pPr>
            <a:r>
              <a:rPr lang="pl-PL" sz="2600" dirty="0"/>
              <a:t>Rozszerzenie zapewnia możliwość podłączenia dwóch głośników (lub kolumn głośnikowych) pasywnych do systemu audio.</a:t>
            </a:r>
          </a:p>
          <a:p>
            <a:pPr marL="0" indent="0">
              <a:buNone/>
            </a:pPr>
            <a:r>
              <a:rPr lang="pl-PL" sz="2600" dirty="0"/>
              <a:t>Zachowuje wszystkie możliwości jakie posiada </a:t>
            </a:r>
            <a:r>
              <a:rPr lang="pl-PL" sz="2600" dirty="0" err="1"/>
              <a:t>AudioServer</a:t>
            </a:r>
            <a:r>
              <a:rPr lang="pl-PL" sz="2600" dirty="0"/>
              <a:t>.</a:t>
            </a:r>
          </a:p>
        </p:txBody>
      </p:sp>
      <p:pic>
        <p:nvPicPr>
          <p:cNvPr id="5" name="Obraz 4">
            <a:extLst>
              <a:ext uri="{FF2B5EF4-FFF2-40B4-BE49-F238E27FC236}">
                <a16:creationId xmlns:a16="http://schemas.microsoft.com/office/drawing/2014/main" id="{30156F67-A459-E951-E208-8A82B976206A}"/>
              </a:ext>
            </a:extLst>
          </p:cNvPr>
          <p:cNvPicPr>
            <a:picLocks noChangeAspect="1"/>
          </p:cNvPicPr>
          <p:nvPr/>
        </p:nvPicPr>
        <p:blipFill>
          <a:blip r:embed="rId3"/>
          <a:srcRect l="40789" t="15125" r="41721" b="18707"/>
          <a:stretch>
            <a:fillRect/>
          </a:stretch>
        </p:blipFill>
        <p:spPr>
          <a:xfrm>
            <a:off x="10103611" y="1590741"/>
            <a:ext cx="2088389" cy="5267257"/>
          </a:xfrm>
          <a:prstGeom prst="rect">
            <a:avLst/>
          </a:prstGeom>
        </p:spPr>
      </p:pic>
    </p:spTree>
    <p:extLst>
      <p:ext uri="{BB962C8B-B14F-4D97-AF65-F5344CB8AC3E}">
        <p14:creationId xmlns:p14="http://schemas.microsoft.com/office/powerpoint/2010/main" val="24664547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A194C6-D904-903D-5415-8CD2362B7BD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877869D-D8B7-3F96-7D9C-1AD6065253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893D9E6-40FA-87C9-C0C2-0465F18BB2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0C12544-BF20-07E0-B81E-9A496751A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3108448-95BA-97DE-8F91-4C5161CA4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E0B0B71-8738-68F1-7C4B-943AA6A66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24D6845-80B8-E3B6-211F-9404A7DB3672}"/>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0DEA0DCB-EA56-8DCD-4EA5-B95732DD90D5}"/>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W warunkach zwiększonego zagrożenia porażeniem prądem elektrycznym, które może wystąpić przy zetknięciu ciała ludzkiego zanurzonego w wodzie z elementami pod napięciem, dopuszczalne napięcie dotykowe długotrwałe (UL) wynosi 12 V dla prądu przemiennego i 30 V dla prądu stałego.</a:t>
            </a:r>
          </a:p>
        </p:txBody>
      </p:sp>
      <p:sp>
        <p:nvSpPr>
          <p:cNvPr id="6" name="Tytuł 1">
            <a:extLst>
              <a:ext uri="{FF2B5EF4-FFF2-40B4-BE49-F238E27FC236}">
                <a16:creationId xmlns:a16="http://schemas.microsoft.com/office/drawing/2014/main" id="{0858AB29-C12A-2B63-4AE7-DA8F87DD847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Napięcie dotykowe dopuszczalne długotrwale</a:t>
            </a:r>
          </a:p>
        </p:txBody>
      </p:sp>
      <p:sp>
        <p:nvSpPr>
          <p:cNvPr id="7" name="Rectangle 2">
            <a:extLst>
              <a:ext uri="{FF2B5EF4-FFF2-40B4-BE49-F238E27FC236}">
                <a16:creationId xmlns:a16="http://schemas.microsoft.com/office/drawing/2014/main" id="{D480384E-83AA-0905-CAA8-B755BCF6412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6EB0986E-E669-6893-F815-10CECFFCE75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31603245"/>
      </p:ext>
    </p:extLst>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4162B6-9C8B-74F3-1572-A28C5C618C5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94BF122-4914-6CD9-9597-FE8FB135B9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6637F57-825C-E946-287C-909ABA8A65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2D50A17-3526-563A-6B20-EB39DBA82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543150F-F4DC-E53D-1B74-ACC3700FC8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BA45D3F-E10D-F7B1-5D9B-B59F426416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B7C2B772-C832-6B3F-5C58-9676A4D71FFC}"/>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D9EDC4F3-6DC8-BA52-E7D0-25916C58997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Audio</a:t>
            </a:r>
          </a:p>
          <a:p>
            <a:pPr>
              <a:defRPr/>
            </a:pPr>
            <a:r>
              <a:rPr lang="pl-PL" sz="3600" dirty="0">
                <a:solidFill>
                  <a:srgbClr val="FFFFFF"/>
                </a:solidFill>
                <a:latin typeface="Aptos Display" panose="02110004020202020204"/>
              </a:rPr>
              <a:t>Głośniki instalacyjne </a:t>
            </a:r>
          </a:p>
        </p:txBody>
      </p:sp>
      <p:sp>
        <p:nvSpPr>
          <p:cNvPr id="7" name="Rectangle 2">
            <a:extLst>
              <a:ext uri="{FF2B5EF4-FFF2-40B4-BE49-F238E27FC236}">
                <a16:creationId xmlns:a16="http://schemas.microsoft.com/office/drawing/2014/main" id="{FB221170-8C96-964C-5936-E8E5644F245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84290A41-CFD5-AF01-EF12-DC4AECB0C53B}"/>
              </a:ext>
            </a:extLst>
          </p:cNvPr>
          <p:cNvSpPr>
            <a:spLocks noGrp="1"/>
          </p:cNvSpPr>
          <p:nvPr>
            <p:ph idx="4294967295"/>
          </p:nvPr>
        </p:nvSpPr>
        <p:spPr>
          <a:xfrm>
            <a:off x="152400" y="1771048"/>
            <a:ext cx="8735347" cy="4937759"/>
          </a:xfrm>
          <a:prstGeom prst="rect">
            <a:avLst/>
          </a:prstGeom>
        </p:spPr>
        <p:txBody>
          <a:bodyPr anchor="ctr">
            <a:noAutofit/>
          </a:bodyPr>
          <a:lstStyle/>
          <a:p>
            <a:pPr marL="0" indent="0">
              <a:buNone/>
            </a:pPr>
            <a:r>
              <a:rPr lang="pl-PL" sz="2600" dirty="0"/>
              <a:t>Głośniki instalacyjne to urządzenia przeznaczone do zabudowy. Występuje kilka rozmiarów i mocy głośników, a także typów. Wszystkie posiadają zintegrowany wzmacniacz audio.</a:t>
            </a:r>
          </a:p>
          <a:p>
            <a:pPr marL="0" indent="0">
              <a:buNone/>
            </a:pPr>
            <a:r>
              <a:rPr lang="pl-PL" sz="2600" dirty="0"/>
              <a:t>Urządzenia dzielą się na master i </a:t>
            </a:r>
            <a:r>
              <a:rPr lang="pl-PL" sz="2600" dirty="0" err="1"/>
              <a:t>slave</a:t>
            </a:r>
            <a:r>
              <a:rPr lang="pl-PL" sz="2600" dirty="0"/>
              <a:t>. Głośniki master posiada interfejs </a:t>
            </a:r>
            <a:r>
              <a:rPr lang="pl-PL" sz="2600" dirty="0" err="1"/>
              <a:t>Loxone</a:t>
            </a:r>
            <a:r>
              <a:rPr lang="pl-PL" sz="2600" dirty="0"/>
              <a:t> </a:t>
            </a:r>
            <a:r>
              <a:rPr lang="pl-PL" sz="2600" dirty="0" err="1"/>
              <a:t>Tree</a:t>
            </a:r>
            <a:r>
              <a:rPr lang="pl-PL" sz="2600" dirty="0"/>
              <a:t> Turbo do komunikacji z </a:t>
            </a:r>
            <a:r>
              <a:rPr lang="pl-PL" sz="2600" dirty="0" err="1"/>
              <a:t>Audioserverem</a:t>
            </a:r>
            <a:r>
              <a:rPr lang="pl-PL" sz="2600" dirty="0"/>
              <a:t> i </a:t>
            </a:r>
            <a:r>
              <a:rPr lang="pl-PL" sz="2600" dirty="0" err="1"/>
              <a:t>MiniServerem</a:t>
            </a:r>
            <a:r>
              <a:rPr lang="pl-PL" sz="2600" dirty="0"/>
              <a:t>. A także interfejs MCI (master-</a:t>
            </a:r>
            <a:r>
              <a:rPr lang="pl-PL" sz="2600" dirty="0" err="1"/>
              <a:t>client</a:t>
            </a:r>
            <a:r>
              <a:rPr lang="pl-PL" sz="2600" dirty="0"/>
              <a:t> </a:t>
            </a:r>
            <a:r>
              <a:rPr lang="pl-PL" sz="2600" dirty="0" err="1"/>
              <a:t>interface</a:t>
            </a:r>
            <a:r>
              <a:rPr lang="pl-PL" sz="2600" dirty="0"/>
              <a:t>) do komunikacji z głośnikami </a:t>
            </a:r>
            <a:r>
              <a:rPr lang="pl-PL" sz="2600" dirty="0" err="1"/>
              <a:t>slave</a:t>
            </a:r>
            <a:r>
              <a:rPr lang="pl-PL" sz="2600" dirty="0"/>
              <a:t>.</a:t>
            </a:r>
          </a:p>
          <a:p>
            <a:pPr marL="0" indent="0">
              <a:buNone/>
            </a:pPr>
            <a:r>
              <a:rPr lang="pl-PL" sz="2600" dirty="0"/>
              <a:t>Głośniki </a:t>
            </a:r>
            <a:r>
              <a:rPr lang="pl-PL" sz="2600" dirty="0" err="1"/>
              <a:t>slave</a:t>
            </a:r>
            <a:r>
              <a:rPr lang="pl-PL" sz="2600" dirty="0"/>
              <a:t> pracują jako systemowe kopie głośnika master. Są zatem w jednej strefie.</a:t>
            </a:r>
          </a:p>
          <a:p>
            <a:pPr marL="0" indent="0">
              <a:buNone/>
            </a:pPr>
            <a:r>
              <a:rPr lang="pl-PL" sz="2600" dirty="0"/>
              <a:t>Głośniki instalacyjne to modele 7” oraz 10” dwudrożne, a także 10” </a:t>
            </a:r>
            <a:r>
              <a:rPr lang="pl-PL" sz="2600" dirty="0" err="1"/>
              <a:t>subwoofer</a:t>
            </a:r>
            <a:r>
              <a:rPr lang="pl-PL" sz="2600" dirty="0"/>
              <a:t>. Dostępne są obudowy podtynkowe i natynkowe różnych typów</a:t>
            </a:r>
          </a:p>
        </p:txBody>
      </p:sp>
      <p:pic>
        <p:nvPicPr>
          <p:cNvPr id="8" name="Obraz 7">
            <a:extLst>
              <a:ext uri="{FF2B5EF4-FFF2-40B4-BE49-F238E27FC236}">
                <a16:creationId xmlns:a16="http://schemas.microsoft.com/office/drawing/2014/main" id="{74B2CCCC-21D9-1894-1BFF-A8D30855E5CB}"/>
              </a:ext>
            </a:extLst>
          </p:cNvPr>
          <p:cNvPicPr>
            <a:picLocks noChangeAspect="1"/>
          </p:cNvPicPr>
          <p:nvPr/>
        </p:nvPicPr>
        <p:blipFill>
          <a:blip r:embed="rId3"/>
          <a:srcRect l="28887" t="25858" r="28600" b="21956"/>
          <a:stretch>
            <a:fillRect/>
          </a:stretch>
        </p:blipFill>
        <p:spPr>
          <a:xfrm>
            <a:off x="8887763" y="1617199"/>
            <a:ext cx="3304221" cy="2700671"/>
          </a:xfrm>
          <a:prstGeom prst="rect">
            <a:avLst/>
          </a:prstGeom>
        </p:spPr>
      </p:pic>
      <p:pic>
        <p:nvPicPr>
          <p:cNvPr id="10" name="Obraz 9">
            <a:extLst>
              <a:ext uri="{FF2B5EF4-FFF2-40B4-BE49-F238E27FC236}">
                <a16:creationId xmlns:a16="http://schemas.microsoft.com/office/drawing/2014/main" id="{01F35AC1-0812-3376-C9E3-72828D71EB98}"/>
              </a:ext>
            </a:extLst>
          </p:cNvPr>
          <p:cNvPicPr>
            <a:picLocks noChangeAspect="1"/>
          </p:cNvPicPr>
          <p:nvPr/>
        </p:nvPicPr>
        <p:blipFill>
          <a:blip r:embed="rId4"/>
          <a:srcRect l="28887" t="26681" r="28600" b="21134"/>
          <a:stretch>
            <a:fillRect/>
          </a:stretch>
        </p:blipFill>
        <p:spPr>
          <a:xfrm>
            <a:off x="8887771" y="4164020"/>
            <a:ext cx="3304221" cy="2700671"/>
          </a:xfrm>
          <a:prstGeom prst="rect">
            <a:avLst/>
          </a:prstGeom>
        </p:spPr>
      </p:pic>
    </p:spTree>
    <p:extLst>
      <p:ext uri="{BB962C8B-B14F-4D97-AF65-F5344CB8AC3E}">
        <p14:creationId xmlns:p14="http://schemas.microsoft.com/office/powerpoint/2010/main" val="1739285872"/>
      </p:ext>
    </p:extLst>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853EC4-F9B1-D6BC-F183-CF31EA9EC8A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F980D25-1BE5-84DC-B04A-E416ACBBCB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E83C41E-FA08-F829-2D1B-52F8F20317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44939CF0-4A55-F734-B745-525BA283DE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C6E6131-FD41-120C-8D51-8620360EDF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FF6EA5E-356A-7EA7-B306-3811ECC7C9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5A64671D-7C79-B22C-B67C-622878959C8A}"/>
              </a:ext>
            </a:extLst>
          </p:cNvPr>
          <p:cNvSpPr>
            <a:spLocks noGrp="1"/>
          </p:cNvSpPr>
          <p:nvPr>
            <p:ph type="title" idx="4294967295"/>
          </p:nvPr>
        </p:nvSpPr>
        <p:spPr>
          <a:xfrm>
            <a:off x="8471339" y="294538"/>
            <a:ext cx="3261312" cy="1033669"/>
          </a:xfrm>
          <a:prstGeom prst="rect">
            <a:avLst/>
          </a:prstGeom>
        </p:spPr>
        <p:txBody>
          <a:bodyPr>
            <a:normAutofit fontScale="90000"/>
          </a:bodyPr>
          <a:lstStyle/>
          <a:p>
            <a:pPr algn="r"/>
            <a:r>
              <a:rPr lang="pl-PL" sz="4000" dirty="0">
                <a:solidFill>
                  <a:srgbClr val="FFFFFF"/>
                </a:solidFill>
              </a:rPr>
              <a:t>Rozwiązania</a:t>
            </a:r>
            <a:br>
              <a:rPr lang="pl-PL" sz="4000" dirty="0">
                <a:solidFill>
                  <a:srgbClr val="FFFFFF"/>
                </a:solidFill>
              </a:rPr>
            </a:br>
            <a:r>
              <a:rPr lang="pl-PL" sz="4000" dirty="0" err="1">
                <a:solidFill>
                  <a:srgbClr val="FFFFFF"/>
                </a:solidFill>
              </a:rPr>
              <a:t>Loxone</a:t>
            </a:r>
            <a:endParaRPr lang="pl-PL" sz="4000" dirty="0">
              <a:solidFill>
                <a:srgbClr val="FFFFFF"/>
              </a:solidFill>
            </a:endParaRPr>
          </a:p>
        </p:txBody>
      </p:sp>
      <p:sp>
        <p:nvSpPr>
          <p:cNvPr id="6" name="Tytuł 1">
            <a:extLst>
              <a:ext uri="{FF2B5EF4-FFF2-40B4-BE49-F238E27FC236}">
                <a16:creationId xmlns:a16="http://schemas.microsoft.com/office/drawing/2014/main" id="{CC0C8CB1-FF9B-F465-EA6E-FFCE98C2A70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l-PL" sz="3600" dirty="0">
                <a:solidFill>
                  <a:srgbClr val="FFFFFF"/>
                </a:solidFill>
                <a:latin typeface="Aptos Display" panose="02110004020202020204"/>
              </a:rPr>
              <a:t>Rozszerzenia Audio</a:t>
            </a:r>
          </a:p>
          <a:p>
            <a:pPr>
              <a:defRPr/>
            </a:pPr>
            <a:r>
              <a:rPr lang="pl-PL" sz="3600" dirty="0">
                <a:solidFill>
                  <a:srgbClr val="FFFFFF"/>
                </a:solidFill>
                <a:latin typeface="Aptos Display" panose="02110004020202020204"/>
              </a:rPr>
              <a:t>Kolumny głośnikowe </a:t>
            </a:r>
          </a:p>
        </p:txBody>
      </p:sp>
      <p:sp>
        <p:nvSpPr>
          <p:cNvPr id="7" name="Rectangle 2">
            <a:extLst>
              <a:ext uri="{FF2B5EF4-FFF2-40B4-BE49-F238E27FC236}">
                <a16:creationId xmlns:a16="http://schemas.microsoft.com/office/drawing/2014/main" id="{AF2F02A8-C85F-15BD-8966-1EA31F570BE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Symbol zastępczy zawartości 2">
            <a:extLst>
              <a:ext uri="{FF2B5EF4-FFF2-40B4-BE49-F238E27FC236}">
                <a16:creationId xmlns:a16="http://schemas.microsoft.com/office/drawing/2014/main" id="{ACCE3206-F21F-EFB1-C314-067B943D0E9D}"/>
              </a:ext>
            </a:extLst>
          </p:cNvPr>
          <p:cNvSpPr>
            <a:spLocks noGrp="1"/>
          </p:cNvSpPr>
          <p:nvPr>
            <p:ph idx="4294967295"/>
          </p:nvPr>
        </p:nvSpPr>
        <p:spPr>
          <a:xfrm>
            <a:off x="2394857" y="1752145"/>
            <a:ext cx="8341423" cy="4937759"/>
          </a:xfrm>
          <a:prstGeom prst="rect">
            <a:avLst/>
          </a:prstGeom>
        </p:spPr>
        <p:txBody>
          <a:bodyPr anchor="ctr">
            <a:noAutofit/>
          </a:bodyPr>
          <a:lstStyle/>
          <a:p>
            <a:pPr marL="0" indent="0">
              <a:buNone/>
            </a:pPr>
            <a:r>
              <a:rPr lang="pl-PL" sz="2600" dirty="0"/>
              <a:t>W systemie </a:t>
            </a:r>
            <a:r>
              <a:rPr lang="pl-PL" sz="2600" dirty="0" err="1"/>
              <a:t>Loxone</a:t>
            </a:r>
            <a:r>
              <a:rPr lang="pl-PL" sz="2600" dirty="0"/>
              <a:t> znajduje się też </a:t>
            </a:r>
            <a:r>
              <a:rPr lang="pl-PL" sz="2600" dirty="0" err="1"/>
              <a:t>szerego</a:t>
            </a:r>
            <a:r>
              <a:rPr lang="pl-PL" sz="2600" dirty="0"/>
              <a:t> rozwiązań kolumn głośnikowych. Dostępne są modele stojące, półkowe, wiszące, sufitowe, centralne i </a:t>
            </a:r>
            <a:r>
              <a:rPr lang="pl-PL" sz="2600" dirty="0" err="1"/>
              <a:t>subwoofery</a:t>
            </a:r>
            <a:r>
              <a:rPr lang="pl-PL" sz="2600" dirty="0"/>
              <a:t>. </a:t>
            </a:r>
          </a:p>
          <a:p>
            <a:pPr marL="0" indent="0">
              <a:buNone/>
            </a:pPr>
            <a:r>
              <a:rPr lang="pl-PL" sz="2600" dirty="0"/>
              <a:t>Urządzenia te tworzone są we współpracy z </a:t>
            </a:r>
            <a:r>
              <a:rPr lang="pl-PL" sz="2600" dirty="0" err="1"/>
              <a:t>Quadral</a:t>
            </a:r>
            <a:r>
              <a:rPr lang="pl-PL" sz="2600" dirty="0"/>
              <a:t>, firmą z wieloletnim doświadczeniem w tworzeniu produktów </a:t>
            </a:r>
            <a:r>
              <a:rPr lang="pl-PL" sz="2600" dirty="0" err="1"/>
              <a:t>audiofilskich</a:t>
            </a:r>
            <a:r>
              <a:rPr lang="pl-PL" sz="2600" dirty="0"/>
              <a:t>. </a:t>
            </a:r>
          </a:p>
          <a:p>
            <a:pPr marL="0" indent="0">
              <a:buNone/>
            </a:pPr>
            <a:r>
              <a:rPr lang="pl-PL" sz="2600" dirty="0"/>
              <a:t>W celu podłączenia kolumn bez zintegrowanych wzmacniaczy wykorzystujemy Stereo Extension. Jeśli zapewniana przez Stereo Extension moc wyjściowa jest niewystarczająca (np. dla dużych kolumn lub </a:t>
            </a:r>
            <a:r>
              <a:rPr lang="pl-PL" sz="2600" dirty="0" err="1"/>
              <a:t>subwooferów</a:t>
            </a:r>
            <a:r>
              <a:rPr lang="pl-PL" sz="2600" dirty="0"/>
              <a:t>) możliwe jest podłączenie zewnętrznych wzmacniaczy. Każde Stereo Extension posiada cyfrowe wyjście SPDIF.	</a:t>
            </a:r>
          </a:p>
        </p:txBody>
      </p:sp>
      <p:pic>
        <p:nvPicPr>
          <p:cNvPr id="12" name="Obraz 11">
            <a:extLst>
              <a:ext uri="{FF2B5EF4-FFF2-40B4-BE49-F238E27FC236}">
                <a16:creationId xmlns:a16="http://schemas.microsoft.com/office/drawing/2014/main" id="{9D5D7F6E-62E7-0F8E-9FCF-3B1F972AA0EA}"/>
              </a:ext>
            </a:extLst>
          </p:cNvPr>
          <p:cNvPicPr>
            <a:picLocks noChangeAspect="1"/>
          </p:cNvPicPr>
          <p:nvPr/>
        </p:nvPicPr>
        <p:blipFill>
          <a:blip r:embed="rId3"/>
          <a:srcRect l="42020" t="9457" r="41721" b="10909"/>
          <a:stretch>
            <a:fillRect/>
          </a:stretch>
        </p:blipFill>
        <p:spPr>
          <a:xfrm>
            <a:off x="10928300" y="1622744"/>
            <a:ext cx="1263700" cy="4126296"/>
          </a:xfrm>
          <a:prstGeom prst="rect">
            <a:avLst/>
          </a:prstGeom>
        </p:spPr>
      </p:pic>
      <p:pic>
        <p:nvPicPr>
          <p:cNvPr id="19" name="Obraz 18">
            <a:extLst>
              <a:ext uri="{FF2B5EF4-FFF2-40B4-BE49-F238E27FC236}">
                <a16:creationId xmlns:a16="http://schemas.microsoft.com/office/drawing/2014/main" id="{250E1C89-2D95-2E84-B0C9-3737341D4268}"/>
              </a:ext>
            </a:extLst>
          </p:cNvPr>
          <p:cNvPicPr>
            <a:picLocks noChangeAspect="1"/>
          </p:cNvPicPr>
          <p:nvPr/>
        </p:nvPicPr>
        <p:blipFill>
          <a:blip r:embed="rId4"/>
          <a:srcRect l="31760" t="10910" r="32399" b="9457"/>
          <a:stretch>
            <a:fillRect/>
          </a:stretch>
        </p:blipFill>
        <p:spPr>
          <a:xfrm>
            <a:off x="0" y="1589957"/>
            <a:ext cx="1808914" cy="2679404"/>
          </a:xfrm>
          <a:prstGeom prst="rect">
            <a:avLst/>
          </a:prstGeom>
        </p:spPr>
      </p:pic>
      <p:pic>
        <p:nvPicPr>
          <p:cNvPr id="21" name="Obraz 20">
            <a:extLst>
              <a:ext uri="{FF2B5EF4-FFF2-40B4-BE49-F238E27FC236}">
                <a16:creationId xmlns:a16="http://schemas.microsoft.com/office/drawing/2014/main" id="{2E2A1990-1ED8-3B92-1510-FAAF3AA741D3}"/>
              </a:ext>
            </a:extLst>
          </p:cNvPr>
          <p:cNvPicPr>
            <a:picLocks noChangeAspect="1"/>
          </p:cNvPicPr>
          <p:nvPr/>
        </p:nvPicPr>
        <p:blipFill>
          <a:blip r:embed="rId5"/>
          <a:srcRect l="26751" t="12134" r="26490" b="9874"/>
          <a:stretch>
            <a:fillRect/>
          </a:stretch>
        </p:blipFill>
        <p:spPr>
          <a:xfrm>
            <a:off x="0" y="4215801"/>
            <a:ext cx="2307771" cy="2566180"/>
          </a:xfrm>
          <a:prstGeom prst="rect">
            <a:avLst/>
          </a:prstGeom>
        </p:spPr>
      </p:pic>
    </p:spTree>
    <p:extLst>
      <p:ext uri="{BB962C8B-B14F-4D97-AF65-F5344CB8AC3E}">
        <p14:creationId xmlns:p14="http://schemas.microsoft.com/office/powerpoint/2010/main" val="16006206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C27F4A-5BC5-1F60-35AE-B87DB07EE7F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95168F4-95A5-4D02-DAA1-F18AA38B92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1E0A7DE3-BE3A-3A65-4968-630FF95A46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294ACE9-2645-7645-F1BC-C7164CF16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B1BC5D4-B861-559C-C59A-16ABB1FC7F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B2EB966-246D-BA8A-B2EA-B0A86FDFAF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5C66FE0-8A49-93B9-FDF4-8DF68F721C0D}"/>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DA94748E-40B8-A98D-229A-5332064C35C6}"/>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Część czynna – przewód lub część przewodząca urządzenia lub instalacji elektrycznej przeznaczona do pracy pod napięciem w warunkach normalnych, w tym przewód neutralny N. Częścią czynną nie jest przewód ochronny PE, przewód </a:t>
            </a:r>
            <a:r>
              <a:rPr lang="pl-PL" dirty="0" err="1"/>
              <a:t>ochronno</a:t>
            </a:r>
            <a:r>
              <a:rPr lang="pl-PL" dirty="0"/>
              <a:t> – neutralny PEN.</a:t>
            </a:r>
          </a:p>
          <a:p>
            <a:pPr marL="0" indent="0">
              <a:buNone/>
            </a:pPr>
            <a:endParaRPr lang="pl-PL" dirty="0"/>
          </a:p>
          <a:p>
            <a:pPr marL="0" indent="0">
              <a:buNone/>
            </a:pPr>
            <a:r>
              <a:rPr lang="pl-PL" dirty="0"/>
              <a:t>Część przewodząca dostępna – część przewodząca urządzenia lub instalacji elektrycznej, która może być dotknięta, i która w warunkach normalnej pracy instalacji nie znajduje się pod napięciem, lecz w wyniku uszkodzenia izolacji podstawowej może znaleźć się pod napięciem. </a:t>
            </a:r>
          </a:p>
        </p:txBody>
      </p:sp>
      <p:sp>
        <p:nvSpPr>
          <p:cNvPr id="6" name="Tytuł 1">
            <a:extLst>
              <a:ext uri="{FF2B5EF4-FFF2-40B4-BE49-F238E27FC236}">
                <a16:creationId xmlns:a16="http://schemas.microsoft.com/office/drawing/2014/main" id="{46FE3575-D14C-F08E-2691-52EFDAB57AB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Pojęcia podstawowe</a:t>
            </a:r>
          </a:p>
        </p:txBody>
      </p:sp>
      <p:sp>
        <p:nvSpPr>
          <p:cNvPr id="7" name="Rectangle 2">
            <a:extLst>
              <a:ext uri="{FF2B5EF4-FFF2-40B4-BE49-F238E27FC236}">
                <a16:creationId xmlns:a16="http://schemas.microsoft.com/office/drawing/2014/main" id="{9BD14026-8B23-79DB-C672-06C6878FDB4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CE90F9DE-827E-78D8-C1DD-867AA6502A2D}"/>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527007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E581529-96DF-CC4D-691C-32A10363006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6FC0AF7-3320-5CAF-C4E9-F430F9211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C61C1D20-9FC7-CAAA-2896-3F1BF7556F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DF9B0FD3-FC63-D2E5-BA9A-9F50F53229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047636F-29EE-3BD5-DB35-86BB5C0017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8AED219-701B-8F86-94D0-4888D97FB7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EF4B9F1-6608-A69D-363B-2328368340AC}"/>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8ED37496-1A17-B5BA-D24B-1EA57D6A683E}"/>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Część przewodząca obca – część przewodząca nie będąca częścią urządzenia ani instalacji elektrycznej, która może się znaleźć pod określonym potencjałem, zwykle pod potencjałem ziemi lokalnej. Zaliczają się do niej metalowe konstrukcje i rurociągi oraz przewodzące podłogi i ściany.</a:t>
            </a:r>
          </a:p>
          <a:p>
            <a:pPr marL="0" indent="0">
              <a:buNone/>
            </a:pPr>
            <a:endParaRPr lang="pl-PL" dirty="0"/>
          </a:p>
          <a:p>
            <a:pPr marL="0" indent="0">
              <a:buNone/>
            </a:pPr>
            <a:r>
              <a:rPr lang="pl-PL" dirty="0"/>
              <a:t>Dotyk bezpośredni – dotknięcie przez człowieka lub zwierzę części czynnych. </a:t>
            </a:r>
          </a:p>
          <a:p>
            <a:pPr marL="0" indent="0">
              <a:buNone/>
            </a:pPr>
            <a:endParaRPr lang="pl-PL" dirty="0"/>
          </a:p>
          <a:p>
            <a:pPr marL="0" indent="0">
              <a:buNone/>
            </a:pPr>
            <a:r>
              <a:rPr lang="pl-PL" dirty="0"/>
              <a:t>Dotyk pośredni – dotknięcie przez człowieka lub zwierzę części przewodzących dostępnych, które w stanie uszkodzenia znalazły się pod napięciem . </a:t>
            </a:r>
          </a:p>
        </p:txBody>
      </p:sp>
      <p:sp>
        <p:nvSpPr>
          <p:cNvPr id="6" name="Tytuł 1">
            <a:extLst>
              <a:ext uri="{FF2B5EF4-FFF2-40B4-BE49-F238E27FC236}">
                <a16:creationId xmlns:a16="http://schemas.microsoft.com/office/drawing/2014/main" id="{E05A68C1-D743-3643-7D43-D9FDDF4C3EB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Pojęcia podstawowe</a:t>
            </a:r>
          </a:p>
        </p:txBody>
      </p:sp>
      <p:sp>
        <p:nvSpPr>
          <p:cNvPr id="7" name="Rectangle 2">
            <a:extLst>
              <a:ext uri="{FF2B5EF4-FFF2-40B4-BE49-F238E27FC236}">
                <a16:creationId xmlns:a16="http://schemas.microsoft.com/office/drawing/2014/main" id="{CC6B4541-B943-1D15-E969-89411082FF6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BB37EC97-DCDF-6674-FC46-B2A1615D69D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340651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F87F51-EFEE-EA5B-F3D2-84D9445039A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6D914C5-D5B4-228F-C902-0073915900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E4281B5-EF4B-AF70-1F2D-EDAF524D8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0964144-0022-3550-3F29-60B47A3617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0FD3642-C34D-6916-952B-550B97C5B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1F00D6E-2057-80BA-2B60-0E1AA255FA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7E6F7961-769F-B99F-43C8-1AEF4248D756}"/>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122545AD-A81E-75A3-02E3-BFE950C883CA}"/>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Norma PN-IEC (HD) 60364-4-41 określa postanowienia w zakresie ochrony przeciwporażeniowej w instalacjach elektrycznych do 1 </a:t>
            </a:r>
            <a:r>
              <a:rPr lang="pl-PL" dirty="0" err="1"/>
              <a:t>kV</a:t>
            </a:r>
            <a:r>
              <a:rPr lang="pl-PL" dirty="0"/>
              <a:t> i dotyczy normalnych warunków środowiskowych.</a:t>
            </a:r>
          </a:p>
          <a:p>
            <a:pPr marL="0" indent="0">
              <a:buNone/>
            </a:pPr>
            <a:endParaRPr lang="pl-PL" dirty="0"/>
          </a:p>
          <a:p>
            <a:pPr marL="0" indent="0">
              <a:buNone/>
            </a:pPr>
            <a:r>
              <a:rPr lang="pl-PL" dirty="0"/>
              <a:t>Dla instalacji elektrycznych w warunkach środowiskowych stwarzających zwiększone zagrożenie, wprowadza się odpowiednie obostrzenia i stosuje się specjalne rozwiązania  zgodnie z normą PN-IEC (HD) 60364 grupy 700. </a:t>
            </a:r>
          </a:p>
        </p:txBody>
      </p:sp>
      <p:sp>
        <p:nvSpPr>
          <p:cNvPr id="6" name="Tytuł 1">
            <a:extLst>
              <a:ext uri="{FF2B5EF4-FFF2-40B4-BE49-F238E27FC236}">
                <a16:creationId xmlns:a16="http://schemas.microsoft.com/office/drawing/2014/main" id="{C797E1DA-B960-D091-0E49-C0D9B3F3167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Rodzaje i środki ochrony</a:t>
            </a:r>
          </a:p>
        </p:txBody>
      </p:sp>
      <p:sp>
        <p:nvSpPr>
          <p:cNvPr id="7" name="Rectangle 2">
            <a:extLst>
              <a:ext uri="{FF2B5EF4-FFF2-40B4-BE49-F238E27FC236}">
                <a16:creationId xmlns:a16="http://schemas.microsoft.com/office/drawing/2014/main" id="{F1BA3C0A-9E92-E0EA-E21D-394855E6EE1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B1C97084-99EA-22C7-0DCE-86300AFB3C1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483382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9F1F5B-10C3-155C-8B60-6027A1A21A2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7C75E8D-7E84-8808-08CF-7723C376AD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5CD6577-31FE-1015-EFA2-4D9E17324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B53077F-2DB3-2615-A8AC-DCB578F01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DCDA724-FC3B-76F9-77BE-BAFD4CF379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9D3C123-DD1D-2919-1302-BAC599D17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92032B1-B476-C5E3-635D-D94C08CD98E6}"/>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44B01EC3-A214-E9C8-3A59-E469F69CA706}"/>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Ochrona podstawowa – powszechnie stosowane środki ochrony:</a:t>
            </a:r>
          </a:p>
          <a:p>
            <a:r>
              <a:rPr lang="pl-PL" dirty="0"/>
              <a:t>Izolacja podstawowa części czynnych</a:t>
            </a:r>
          </a:p>
          <a:p>
            <a:r>
              <a:rPr lang="pl-PL" dirty="0"/>
              <a:t>Przegrody lub obudowy</a:t>
            </a:r>
          </a:p>
          <a:p>
            <a:pPr marL="0" indent="0">
              <a:buNone/>
            </a:pPr>
            <a:endParaRPr lang="pl-PL" dirty="0"/>
          </a:p>
          <a:p>
            <a:pPr marL="0" indent="0">
              <a:buNone/>
            </a:pPr>
            <a:r>
              <a:rPr lang="pl-PL" dirty="0"/>
              <a:t>Ochrona podstawowa – środki ochrony stosowane tylko w instalacjach dostępnych dla osób wykwalifikowanych lub poinstruowanych, lub osób będących pod nadzorem wyżej wymienionych:</a:t>
            </a:r>
          </a:p>
          <a:p>
            <a:r>
              <a:rPr lang="pl-PL" dirty="0"/>
              <a:t>Przeszkody, bariery</a:t>
            </a:r>
          </a:p>
          <a:p>
            <a:r>
              <a:rPr lang="pl-PL" dirty="0"/>
              <a:t>Umieszczenie poza zasięgiem ręki</a:t>
            </a:r>
          </a:p>
        </p:txBody>
      </p:sp>
      <p:sp>
        <p:nvSpPr>
          <p:cNvPr id="6" name="Tytuł 1">
            <a:extLst>
              <a:ext uri="{FF2B5EF4-FFF2-40B4-BE49-F238E27FC236}">
                <a16:creationId xmlns:a16="http://schemas.microsoft.com/office/drawing/2014/main" id="{AE0B1076-A7FB-4054-63F0-7E4618CF04D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Rodzaje i środki ochrony</a:t>
            </a:r>
          </a:p>
        </p:txBody>
      </p:sp>
      <p:sp>
        <p:nvSpPr>
          <p:cNvPr id="7" name="Rectangle 2">
            <a:extLst>
              <a:ext uri="{FF2B5EF4-FFF2-40B4-BE49-F238E27FC236}">
                <a16:creationId xmlns:a16="http://schemas.microsoft.com/office/drawing/2014/main" id="{F89705C2-B311-2D54-6C78-95DC1F72161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1A1D3FB2-27E0-F534-E7C4-C145602B548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7488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1D76F0-8540-E86D-7702-B4D5F972418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7423253-C7C3-CA13-DB7E-745F345488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08D1C6C-E22B-79B4-6403-75D231194E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42BC2883-CC39-9483-362E-96751ED894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BE48008-CCDE-A3F5-9520-7A9B18F30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5BFCA5C-48F3-9534-88F8-B7FCBC35CE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46DB005-5A5E-330B-CDFC-0935FDDF968D}"/>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0747E93E-4C58-7DAF-3EEA-EF8232AE3DEA}"/>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Ochrona przy uszkodzeniu – powszechnie stosowane środki ochrony:</a:t>
            </a:r>
          </a:p>
          <a:p>
            <a:pPr>
              <a:buSzPct val="100000"/>
            </a:pPr>
            <a:r>
              <a:rPr lang="pl-PL" dirty="0"/>
              <a:t>Samoczynne wyłączenie zasilania</a:t>
            </a:r>
          </a:p>
          <a:p>
            <a:pPr>
              <a:buSzPct val="100000"/>
            </a:pPr>
            <a:r>
              <a:rPr lang="pl-PL" dirty="0"/>
              <a:t>Izolacja podwójna, izolacja wzmocniona lub ochronna osłona izolacyjna</a:t>
            </a:r>
          </a:p>
          <a:p>
            <a:pPr>
              <a:buSzPct val="100000"/>
            </a:pPr>
            <a:r>
              <a:rPr lang="pl-PL" dirty="0"/>
              <a:t>Separacja elektryczna dla zasilania jednego odbiornika</a:t>
            </a:r>
          </a:p>
        </p:txBody>
      </p:sp>
      <p:sp>
        <p:nvSpPr>
          <p:cNvPr id="6" name="Tytuł 1">
            <a:extLst>
              <a:ext uri="{FF2B5EF4-FFF2-40B4-BE49-F238E27FC236}">
                <a16:creationId xmlns:a16="http://schemas.microsoft.com/office/drawing/2014/main" id="{0223EE74-E6AD-6853-7A51-CBE90101875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Rodzaje i środki ochrony</a:t>
            </a:r>
          </a:p>
        </p:txBody>
      </p:sp>
      <p:sp>
        <p:nvSpPr>
          <p:cNvPr id="7" name="Rectangle 2">
            <a:extLst>
              <a:ext uri="{FF2B5EF4-FFF2-40B4-BE49-F238E27FC236}">
                <a16:creationId xmlns:a16="http://schemas.microsoft.com/office/drawing/2014/main" id="{A70496E1-586B-F2A8-F1D6-1532630269B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DC93E8B1-6CF3-D53C-2523-5A14BAAB24E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055898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A80E00F-0A97-AAAB-A0DC-3DFFA7DD742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9F97BD9-0E7C-F74E-0EB0-8F29C02907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111C074-F13E-96FF-9A81-1B8A896690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305F914-5DAE-9BF9-79CA-47DE8ECAE2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840A139-98BC-50AA-318F-969C790D6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60908D2-CE9E-B7BD-E505-50AFD60DE6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1F08688-ECF5-196D-CF4D-26876E144436}"/>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9CEDCD0A-0342-0C7D-D040-E7363C03FDAF}"/>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Ochrona przy uszkodzeniu – środki ochrony stosowane tylko wtedy, gdy instalacja jest pod nadzorem osób wykwalifikowanych lub poinstruowanych tak, że nieautoryzowane zmiany nie mogą być dokonywane.</a:t>
            </a:r>
          </a:p>
          <a:p>
            <a:pPr>
              <a:buSzPct val="100000"/>
            </a:pPr>
            <a:r>
              <a:rPr lang="pl-PL" dirty="0"/>
              <a:t>Izolowanie stanowiska</a:t>
            </a:r>
          </a:p>
          <a:p>
            <a:pPr>
              <a:buSzPct val="100000"/>
            </a:pPr>
            <a:r>
              <a:rPr lang="pl-PL" dirty="0"/>
              <a:t>Nieuziemione połączenia wyrównawcze miejscowe</a:t>
            </a:r>
          </a:p>
          <a:p>
            <a:pPr>
              <a:buSzPct val="100000"/>
            </a:pPr>
            <a:r>
              <a:rPr lang="pl-PL" dirty="0"/>
              <a:t>Separacja elektryczna dla zasilania więcej niż jednego odbiornika.</a:t>
            </a:r>
          </a:p>
        </p:txBody>
      </p:sp>
      <p:sp>
        <p:nvSpPr>
          <p:cNvPr id="6" name="Tytuł 1">
            <a:extLst>
              <a:ext uri="{FF2B5EF4-FFF2-40B4-BE49-F238E27FC236}">
                <a16:creationId xmlns:a16="http://schemas.microsoft.com/office/drawing/2014/main" id="{04062CA2-D807-2A59-1001-EB03B3B4788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Rodzaje i środki ochrony</a:t>
            </a:r>
          </a:p>
        </p:txBody>
      </p:sp>
      <p:sp>
        <p:nvSpPr>
          <p:cNvPr id="7" name="Rectangle 2">
            <a:extLst>
              <a:ext uri="{FF2B5EF4-FFF2-40B4-BE49-F238E27FC236}">
                <a16:creationId xmlns:a16="http://schemas.microsoft.com/office/drawing/2014/main" id="{0E063037-4841-6F58-8B82-C92691B38F9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84678C16-7CB2-0093-FD26-33FFAA2793E7}"/>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461422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50F62A-5978-B720-F729-F3AF7DDA674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3B0DA51-2C95-06F2-FAF1-6A55C6E4D2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F8EE9FB-3593-B221-67BD-E6AFAA171E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DB9DC37E-B878-D673-5BCA-0F9E0F1A10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33EAC53-968F-2397-15E6-B9824F453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D4DD3F9-5A50-8483-2828-E2AC212694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F8C03E4-31E8-AA68-2064-A77492B3E1BF}"/>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8FF95D14-72E4-A54B-30A0-3E182EB0830E}"/>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Ochrona przez zastosowanie bardzo niskiego napięcia – środki ochrony stosowane we wszystkich sytuacjach:</a:t>
            </a:r>
          </a:p>
          <a:p>
            <a:pPr>
              <a:buSzPct val="100000"/>
            </a:pPr>
            <a:r>
              <a:rPr lang="pl-PL" dirty="0"/>
              <a:t>Obwody SELV</a:t>
            </a:r>
          </a:p>
          <a:p>
            <a:pPr>
              <a:buSzPct val="100000"/>
            </a:pPr>
            <a:r>
              <a:rPr lang="pl-PL" dirty="0"/>
              <a:t>Obwody PELV</a:t>
            </a:r>
          </a:p>
        </p:txBody>
      </p:sp>
      <p:sp>
        <p:nvSpPr>
          <p:cNvPr id="6" name="Tytuł 1">
            <a:extLst>
              <a:ext uri="{FF2B5EF4-FFF2-40B4-BE49-F238E27FC236}">
                <a16:creationId xmlns:a16="http://schemas.microsoft.com/office/drawing/2014/main" id="{DCDC583E-29B4-3367-A98E-55AE690F843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Rodzaje i środki ochrony</a:t>
            </a:r>
          </a:p>
        </p:txBody>
      </p:sp>
      <p:sp>
        <p:nvSpPr>
          <p:cNvPr id="7" name="Rectangle 2">
            <a:extLst>
              <a:ext uri="{FF2B5EF4-FFF2-40B4-BE49-F238E27FC236}">
                <a16:creationId xmlns:a16="http://schemas.microsoft.com/office/drawing/2014/main" id="{64B6FFE8-1B94-C09A-FB94-7EBE401C968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BEB8E9FC-C3B0-5121-069F-1E290B8239B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119159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3F9331-4C44-FE94-75DA-E9E25888686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EDEDED3-5C23-2D37-F18C-C41774E53F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429D1A6-DB62-1ED0-44C0-B0E7B3103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BC4D3A9-9105-774E-21E8-AC51BB1CCC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374CC04-B4ED-E746-E596-6D59641E0F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2D394ED-8A28-BA6A-7966-DB3723D934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2E34AC7-7E08-F52C-6EDB-0383F80DB571}"/>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AFC8F755-79A5-7AA9-8C91-6C1739D9C5D9}"/>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Ochrona uzupełniająca – środek ochrony uzupełniającej stosowany w w układach w przypadku uszkodzenia środków ochrony podstawowej i/lub środków ochrony przy uszkodzeniu, a także w przypadku nieostrożności użytkowników.</a:t>
            </a:r>
          </a:p>
          <a:p>
            <a:pPr>
              <a:buSzPct val="100000"/>
            </a:pPr>
            <a:r>
              <a:rPr lang="pl-PL" dirty="0"/>
              <a:t>Urządzenia ochronne różnicowoprądowe o znamionowym prądzie różnicowym nieprzekraczającym 30 </a:t>
            </a:r>
            <a:r>
              <a:rPr lang="pl-PL" dirty="0" err="1"/>
              <a:t>mA</a:t>
            </a:r>
            <a:endParaRPr lang="pl-PL" dirty="0"/>
          </a:p>
          <a:p>
            <a:pPr>
              <a:buSzPct val="100000"/>
            </a:pPr>
            <a:endParaRPr lang="pl-PL" dirty="0"/>
          </a:p>
          <a:p>
            <a:pPr marL="0" indent="0">
              <a:buNone/>
            </a:pPr>
            <a:r>
              <a:rPr lang="pl-PL" dirty="0"/>
              <a:t>Ochrona uzupełniająca – środek ochrony uzupełniającej stosowany jako uzupełnienie ochrony przy uszkodzeniu.</a:t>
            </a:r>
          </a:p>
          <a:p>
            <a:pPr>
              <a:buSzPct val="100000"/>
            </a:pPr>
            <a:r>
              <a:rPr lang="pl-PL" dirty="0"/>
              <a:t>Dodatkowe połączenia wyrównawcze ochronne</a:t>
            </a:r>
          </a:p>
          <a:p>
            <a:pPr marL="0" indent="0">
              <a:buSzPct val="100000"/>
              <a:buNone/>
            </a:pPr>
            <a:endParaRPr lang="pl-PL" dirty="0"/>
          </a:p>
        </p:txBody>
      </p:sp>
      <p:sp>
        <p:nvSpPr>
          <p:cNvPr id="6" name="Tytuł 1">
            <a:extLst>
              <a:ext uri="{FF2B5EF4-FFF2-40B4-BE49-F238E27FC236}">
                <a16:creationId xmlns:a16="http://schemas.microsoft.com/office/drawing/2014/main" id="{0CBCE9E3-9ECB-D085-7908-B26838B4ED3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Rodzaje i środki ochrony</a:t>
            </a:r>
          </a:p>
        </p:txBody>
      </p:sp>
      <p:sp>
        <p:nvSpPr>
          <p:cNvPr id="7" name="Rectangle 2">
            <a:extLst>
              <a:ext uri="{FF2B5EF4-FFF2-40B4-BE49-F238E27FC236}">
                <a16:creationId xmlns:a16="http://schemas.microsoft.com/office/drawing/2014/main" id="{4BC12A08-E634-634B-1892-78060F7F982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606F1F6B-41DA-0D5D-7200-444BEDA1B3F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11088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3C429F-FBFD-781F-8C7A-E8BB9FF5C19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7D7D1A3-E5F4-2265-8F4C-2419B26059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1C257AA5-946B-B3E5-2341-26826EDBC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09DC146-32D5-F8E9-5961-C459C20FAD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2205230-845E-24ED-A18B-897C8ADB8C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D238A81-5FC8-2713-CAFD-47DDEFDB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9F7E54F-0FA2-860E-BD5C-968B3C7D60E2}"/>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Urządzenia zabezpieczające</a:t>
            </a:r>
          </a:p>
        </p:txBody>
      </p:sp>
      <p:sp>
        <p:nvSpPr>
          <p:cNvPr id="3" name="Symbol zastępczy zawartości 2">
            <a:extLst>
              <a:ext uri="{FF2B5EF4-FFF2-40B4-BE49-F238E27FC236}">
                <a16:creationId xmlns:a16="http://schemas.microsoft.com/office/drawing/2014/main" id="{01BEF7F0-AE9A-80CC-034B-AD72F52EB5CD}"/>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Budowa wyłącznika nadprądowego:</a:t>
            </a:r>
          </a:p>
          <a:p>
            <a:pPr marL="0" indent="0">
              <a:buNone/>
            </a:pPr>
            <a:r>
              <a:rPr lang="pl-PL" dirty="0"/>
              <a:t>W celu wykrycia zakłóceń w postaci zwarcia lub przeciążenia wyłącznik wyposażono  w 2 wyzwalacze:</a:t>
            </a:r>
          </a:p>
          <a:p>
            <a:pPr>
              <a:buSzPct val="100000"/>
            </a:pPr>
            <a:r>
              <a:rPr lang="pl-PL" dirty="0"/>
              <a:t>Wyzwalacz przeciążeniowy wykonany z termobimetalu (dwie płytki z metali o znacznie zróżnicowanej rozciągliwości cieplnej tworzące pojedynczy pasek blachy) – działa stosunkowo wolno, ale jest precyzyjny.</a:t>
            </a:r>
            <a:br>
              <a:rPr lang="pl-PL" dirty="0"/>
            </a:br>
            <a:r>
              <a:rPr lang="pl-PL" dirty="0"/>
              <a:t>W wyłącznikach nadprądowych jest włączony szeregowo w obwód  styków i nagrzewany bezpośrednio przepływającym prądem. Zbyt duży prąd powoduje ugięcie paska termobimetalowego wyzwalając sprężynowy mechanizm otwarcia styków.</a:t>
            </a:r>
          </a:p>
        </p:txBody>
      </p:sp>
      <p:sp>
        <p:nvSpPr>
          <p:cNvPr id="6" name="Tytuł 1">
            <a:extLst>
              <a:ext uri="{FF2B5EF4-FFF2-40B4-BE49-F238E27FC236}">
                <a16:creationId xmlns:a16="http://schemas.microsoft.com/office/drawing/2014/main" id="{5613EBE6-B293-2A42-E38B-1E6F9EEFCBC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Wyłącznik instalacyjny nadprądowy</a:t>
            </a:r>
          </a:p>
        </p:txBody>
      </p:sp>
      <p:sp>
        <p:nvSpPr>
          <p:cNvPr id="7" name="Rectangle 2">
            <a:extLst>
              <a:ext uri="{FF2B5EF4-FFF2-40B4-BE49-F238E27FC236}">
                <a16:creationId xmlns:a16="http://schemas.microsoft.com/office/drawing/2014/main" id="{39757D7E-AFB9-3656-B4EA-02D10F50887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874521C3-835C-8033-18CB-1147A9A0BB4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278858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2796E67-C529-856F-3D69-C4896FDB536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B2ED283-2648-F0B8-9A23-D01A9F50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40A5B1F9-F1AA-5EA4-9F51-C15653752A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7A54196F-DAA6-3B51-44AB-040FCD4B04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CC38F17-D798-FEC7-0077-C02587A780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59D2443-879E-C3F3-CDA7-AD35A4B91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7A3AFA11-AFDD-E55A-AD2D-AC0B3B1CF099}"/>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F5418996-6B81-88F3-3DEC-279AA0FBD072}"/>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Klasy ochronności urządzeń elektrycznych.</a:t>
            </a:r>
            <a:br>
              <a:rPr lang="pl-PL" b="1" dirty="0"/>
            </a:br>
            <a:r>
              <a:rPr lang="pl-PL" dirty="0"/>
              <a:t>Warto pamiętać, że klasa ochronności nie oznacza bezpośrednio bezpieczeństwa urządzenia, lecz definiuje, jakie rozwiązania techniczne (środki ochrony) mają chronić przed porażeniem prądem elektrycznym.</a:t>
            </a:r>
          </a:p>
          <a:p>
            <a:pPr>
              <a:buSzPct val="100000"/>
            </a:pPr>
            <a:r>
              <a:rPr lang="pl-PL" b="1" dirty="0"/>
              <a:t>Urządzenia klasy ochronności 0</a:t>
            </a:r>
            <a:br>
              <a:rPr lang="pl-PL" dirty="0"/>
            </a:br>
            <a:r>
              <a:rPr lang="pl-PL" dirty="0"/>
              <a:t>To urządzenia, które mają tylko izolację podstawową jako środek ochrony podstawowej. Nie przewidziano w nich żadnych dodatkowych zabezpieczeń na wypadek uszkodzenia. </a:t>
            </a:r>
          </a:p>
        </p:txBody>
      </p:sp>
      <p:sp>
        <p:nvSpPr>
          <p:cNvPr id="6" name="Tytuł 1">
            <a:extLst>
              <a:ext uri="{FF2B5EF4-FFF2-40B4-BE49-F238E27FC236}">
                <a16:creationId xmlns:a16="http://schemas.microsoft.com/office/drawing/2014/main" id="{A85BB78B-90DD-B845-F8D1-FC620F731B1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Klasy ochronności urządzeń elektrycznych</a:t>
            </a:r>
          </a:p>
        </p:txBody>
      </p:sp>
      <p:sp>
        <p:nvSpPr>
          <p:cNvPr id="7" name="Rectangle 2">
            <a:extLst>
              <a:ext uri="{FF2B5EF4-FFF2-40B4-BE49-F238E27FC236}">
                <a16:creationId xmlns:a16="http://schemas.microsoft.com/office/drawing/2014/main" id="{38633A86-813B-A3A9-A1A6-4B50AE1BA31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868A6F63-599D-DF27-3DED-F5A3F6C76A6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663923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412522-8645-11C9-D87B-3FF617D79DF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246DC69-64C8-6E2E-BDDB-CBB5BD20ED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3551D554-BBFC-7FDB-F817-8834D8B5B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4935895-D4C6-FA7B-B754-08B8160FE3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A8E3640-88FA-C662-BFEE-94BB75A655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30CC776-03E9-A64B-411D-D81B671573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5F3BED6-5AB7-998B-0E58-FF0013A669CF}"/>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9D368B91-A2B6-DD77-A845-9E68D875012B}"/>
              </a:ext>
            </a:extLst>
          </p:cNvPr>
          <p:cNvSpPr>
            <a:spLocks noGrp="1"/>
          </p:cNvSpPr>
          <p:nvPr>
            <p:ph idx="4294967295"/>
          </p:nvPr>
        </p:nvSpPr>
        <p:spPr>
          <a:xfrm>
            <a:off x="152400" y="1771048"/>
            <a:ext cx="11874500" cy="4937759"/>
          </a:xfrm>
          <a:prstGeom prst="rect">
            <a:avLst/>
          </a:prstGeom>
        </p:spPr>
        <p:txBody>
          <a:bodyPr anchor="ctr">
            <a:noAutofit/>
          </a:bodyPr>
          <a:lstStyle/>
          <a:p>
            <a:pPr marL="0" lvl="0" indent="0">
              <a:buNone/>
            </a:pPr>
            <a:r>
              <a:rPr lang="pl-PL" dirty="0">
                <a:solidFill>
                  <a:prstClr val="black"/>
                </a:solidFill>
              </a:rPr>
              <a:t>Takie urządzenia można stosować tylko w instalacjach, gdzie przyjęto specjalne środki ochrony przeciwporażeniowej, takie jak:</a:t>
            </a:r>
          </a:p>
          <a:p>
            <a:pPr lvl="1">
              <a:buSzPct val="100000"/>
            </a:pPr>
            <a:r>
              <a:rPr lang="pl-PL" sz="2800" dirty="0">
                <a:solidFill>
                  <a:prstClr val="black"/>
                </a:solidFill>
              </a:rPr>
              <a:t>izolowanie stanowiska,</a:t>
            </a:r>
          </a:p>
          <a:p>
            <a:pPr lvl="1">
              <a:buSzPct val="100000"/>
            </a:pPr>
            <a:r>
              <a:rPr lang="pl-PL" sz="2800" dirty="0">
                <a:solidFill>
                  <a:prstClr val="black"/>
                </a:solidFill>
              </a:rPr>
              <a:t>separacja elektryczna (obejmująca wyłącznie jedno urządzenie).</a:t>
            </a:r>
            <a:r>
              <a:rPr lang="pl-PL" sz="2800" dirty="0">
                <a:solidFill>
                  <a:srgbClr val="002060"/>
                </a:solidFill>
              </a:rPr>
              <a:t> </a:t>
            </a:r>
            <a:endParaRPr lang="pl-PL" sz="2800" dirty="0">
              <a:solidFill>
                <a:prstClr val="black"/>
              </a:solidFill>
            </a:endParaRPr>
          </a:p>
        </p:txBody>
      </p:sp>
      <p:sp>
        <p:nvSpPr>
          <p:cNvPr id="6" name="Tytuł 1">
            <a:extLst>
              <a:ext uri="{FF2B5EF4-FFF2-40B4-BE49-F238E27FC236}">
                <a16:creationId xmlns:a16="http://schemas.microsoft.com/office/drawing/2014/main" id="{AA6E78C1-7F44-A06C-DAA4-DF7D895F20E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Klasy ochronności urządzeń elektrycznych</a:t>
            </a:r>
          </a:p>
        </p:txBody>
      </p:sp>
      <p:sp>
        <p:nvSpPr>
          <p:cNvPr id="7" name="Rectangle 2">
            <a:extLst>
              <a:ext uri="{FF2B5EF4-FFF2-40B4-BE49-F238E27FC236}">
                <a16:creationId xmlns:a16="http://schemas.microsoft.com/office/drawing/2014/main" id="{E2886BC5-F413-BDE0-0C0F-EFD7F205A87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27E3F9B3-7F8D-6769-A9C7-A79D51867B49}"/>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87321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72D4752-BF9C-CA91-CE3B-272A5E5C2CC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4107B74-4FC1-9248-339F-30FD2A03A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B5FDCBD-1C46-16D4-78EB-82ABB3329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4260832-6CFF-EDC9-3368-E6351DB7F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DD0E04D-5327-DA82-77B5-ADC06705F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C3912F4-6ECF-4062-37F0-F8E931D8A0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7419850-2D70-FF7D-F605-F86897898731}"/>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07B863FA-63CF-D039-561E-2635AEBDBEF5}"/>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Urządzenia klasy ochronności I </a:t>
            </a:r>
            <a:r>
              <a:rPr lang="pl-PL" dirty="0"/>
              <a:t>- urządzenia, których ochrona przeciwporażeniowa polega na zastosowaniu izolacji podstawowej jako środka ochrony podstawowej. Urządzenia wyposażone są w zaciski połączenia ochronnego umożliwiające przyłączenie przewodu ochronnego, zapewniającego ochronę przy uszkodzeniu polegającą na samoczynnym wyłączeniu zasilania. </a:t>
            </a:r>
          </a:p>
          <a:p>
            <a:pPr marL="0" indent="0">
              <a:buNone/>
            </a:pPr>
            <a:r>
              <a:rPr lang="pl-PL" dirty="0"/>
              <a:t>Zacisk połączenia ochronnego urządzenia należy oznaczać symbolem  literami PE, kombinacją kolorów zielonego i żółtego lub symbolem:</a:t>
            </a:r>
          </a:p>
        </p:txBody>
      </p:sp>
      <p:sp>
        <p:nvSpPr>
          <p:cNvPr id="6" name="Tytuł 1">
            <a:extLst>
              <a:ext uri="{FF2B5EF4-FFF2-40B4-BE49-F238E27FC236}">
                <a16:creationId xmlns:a16="http://schemas.microsoft.com/office/drawing/2014/main" id="{14B9B3EA-7F46-1D71-3F93-C1EF018CBBE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Klasy ochronności urządzeń elektrycznych</a:t>
            </a:r>
          </a:p>
        </p:txBody>
      </p:sp>
      <p:sp>
        <p:nvSpPr>
          <p:cNvPr id="7" name="Rectangle 2">
            <a:extLst>
              <a:ext uri="{FF2B5EF4-FFF2-40B4-BE49-F238E27FC236}">
                <a16:creationId xmlns:a16="http://schemas.microsoft.com/office/drawing/2014/main" id="{BD014152-476E-ABA1-3F4E-2F6AE78D2F3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15922FCB-7AC7-686E-C696-26B0699C3A3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29053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C24FBB-5475-91A3-8435-91078DD3D8A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E973286-16D9-B601-8682-7B76BFE586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8A0E68F2-E7AB-8D70-428F-47558987E4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5906C75-0376-B1B6-90A0-84DB5CEE3A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D467D9D-5977-22A7-3066-D739796E7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994415D-1958-CFA1-5A94-9741DF995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D603AA34-7EF9-676D-030F-7556840FBE6E}"/>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4BDAEC1E-D78E-DD62-D2E7-442CB86772CE}"/>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Urządzenia klasy ochronności II</a:t>
            </a:r>
          </a:p>
          <a:p>
            <a:pPr>
              <a:buSzPct val="100000"/>
            </a:pPr>
            <a:r>
              <a:rPr lang="pl-PL" dirty="0"/>
              <a:t>Ochrona podstawowa realizowana jest przez izolację podstawową części czynnych.</a:t>
            </a:r>
          </a:p>
          <a:p>
            <a:pPr>
              <a:buSzPct val="100000"/>
            </a:pPr>
            <a:r>
              <a:rPr lang="pl-PL" dirty="0"/>
              <a:t>Ochrona przy uszkodzeniu zapewniana jest przez zastosowanie:</a:t>
            </a:r>
          </a:p>
          <a:p>
            <a:pPr lvl="1">
              <a:buSzPct val="100000"/>
            </a:pPr>
            <a:r>
              <a:rPr lang="pl-PL" sz="2800" dirty="0"/>
              <a:t>izolacji dodatkowej (dodatkowa warstwa niezależna od izolacji podstawowej)</a:t>
            </a:r>
          </a:p>
          <a:p>
            <a:pPr lvl="1">
              <a:buSzPct val="100000"/>
            </a:pPr>
            <a:r>
              <a:rPr lang="pl-PL" sz="2800" dirty="0"/>
              <a:t>lub izolacji wzmocnionej (pojedyncza izolacja o równoważnej skuteczności co izolacja podstawowa + dodatkowa).</a:t>
            </a:r>
          </a:p>
        </p:txBody>
      </p:sp>
      <p:sp>
        <p:nvSpPr>
          <p:cNvPr id="6" name="Tytuł 1">
            <a:extLst>
              <a:ext uri="{FF2B5EF4-FFF2-40B4-BE49-F238E27FC236}">
                <a16:creationId xmlns:a16="http://schemas.microsoft.com/office/drawing/2014/main" id="{E6010AB6-168C-1C0E-7038-FA3097D564C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Klasy ochronności urządzeń elektrycznych</a:t>
            </a:r>
          </a:p>
        </p:txBody>
      </p:sp>
      <p:sp>
        <p:nvSpPr>
          <p:cNvPr id="7" name="Rectangle 2">
            <a:extLst>
              <a:ext uri="{FF2B5EF4-FFF2-40B4-BE49-F238E27FC236}">
                <a16:creationId xmlns:a16="http://schemas.microsoft.com/office/drawing/2014/main" id="{EDE779A5-CB3C-BBF2-A46C-FB2887ADE78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87825D65-38F4-9253-27CD-2152DB333FF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113442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1AB208-FDA7-C134-991D-8B3FAD26DB4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A6BACD7-7771-7F74-3080-8C8376086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46366454-0FB4-66CB-9BD6-D4693766A0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0E2BFF6-2487-AC55-6E7F-0CFC0946A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84883E7-DEF5-3FEF-379B-C3E254E1C9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35CA251-9435-6A60-35D9-830F984882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76BB74E9-50AB-0670-CC8B-8A559AC8B845}"/>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64B55185-7149-8B5D-F2FF-3C933145106A}"/>
              </a:ext>
            </a:extLst>
          </p:cNvPr>
          <p:cNvSpPr>
            <a:spLocks noGrp="1"/>
          </p:cNvSpPr>
          <p:nvPr>
            <p:ph idx="4294967295"/>
          </p:nvPr>
        </p:nvSpPr>
        <p:spPr>
          <a:xfrm>
            <a:off x="152400" y="1771048"/>
            <a:ext cx="11874500" cy="4937759"/>
          </a:xfrm>
          <a:prstGeom prst="rect">
            <a:avLst/>
          </a:prstGeom>
        </p:spPr>
        <p:txBody>
          <a:bodyPr anchor="ctr">
            <a:noAutofit/>
          </a:bodyPr>
          <a:lstStyle/>
          <a:p>
            <a:pPr marL="0" lvl="0" indent="0">
              <a:buNone/>
            </a:pPr>
            <a:r>
              <a:rPr lang="pl-PL" dirty="0">
                <a:solidFill>
                  <a:prstClr val="black"/>
                </a:solidFill>
              </a:rPr>
              <a:t>Urządzenia klasy II nie posiadają zacisku ochronnego (PE) i nie wymagają podłączenia przewodu ochronnego.</a:t>
            </a:r>
          </a:p>
          <a:p>
            <a:pPr marL="0" lvl="0" indent="0">
              <a:buNone/>
            </a:pPr>
            <a:r>
              <a:rPr lang="pl-PL" dirty="0">
                <a:solidFill>
                  <a:prstClr val="black"/>
                </a:solidFill>
              </a:rPr>
              <a:t>Konstrukcja zapewnia, że pojedyncze uszkodzenie (np. przebicie izolacji podstawowej) nie prowadzi do zagrożenia porażeniowego.</a:t>
            </a:r>
          </a:p>
          <a:p>
            <a:pPr marL="0" lvl="0" indent="0">
              <a:buNone/>
            </a:pPr>
            <a:r>
              <a:rPr lang="pl-PL" dirty="0">
                <a:solidFill>
                  <a:prstClr val="black"/>
                </a:solidFill>
              </a:rPr>
              <a:t>Urządzenia wykonane w II klasie ochronności oznacza się symbolem: </a:t>
            </a:r>
          </a:p>
        </p:txBody>
      </p:sp>
      <p:sp>
        <p:nvSpPr>
          <p:cNvPr id="6" name="Tytuł 1">
            <a:extLst>
              <a:ext uri="{FF2B5EF4-FFF2-40B4-BE49-F238E27FC236}">
                <a16:creationId xmlns:a16="http://schemas.microsoft.com/office/drawing/2014/main" id="{C1A5AD2C-3328-E2C3-1A2B-34BDA4EC831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Klasy ochronności urządzeń elektrycznych</a:t>
            </a:r>
          </a:p>
        </p:txBody>
      </p:sp>
      <p:sp>
        <p:nvSpPr>
          <p:cNvPr id="7" name="Rectangle 2">
            <a:extLst>
              <a:ext uri="{FF2B5EF4-FFF2-40B4-BE49-F238E27FC236}">
                <a16:creationId xmlns:a16="http://schemas.microsoft.com/office/drawing/2014/main" id="{4000B4F4-B0A9-A35F-4794-219D209AA48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F56A7E93-F6B3-F1E7-07E1-09BD09BF5DAF}"/>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36A43D76-3297-207B-78DE-D396EAF9E77F}"/>
              </a:ext>
            </a:extLst>
          </p:cNvPr>
          <p:cNvPicPr>
            <a:picLocks noChangeAspect="1"/>
          </p:cNvPicPr>
          <p:nvPr/>
        </p:nvPicPr>
        <p:blipFill>
          <a:blip r:embed="rId3"/>
          <a:stretch>
            <a:fillRect/>
          </a:stretch>
        </p:blipFill>
        <p:spPr>
          <a:xfrm>
            <a:off x="11079783" y="4808064"/>
            <a:ext cx="670618" cy="664522"/>
          </a:xfrm>
          <a:prstGeom prst="rect">
            <a:avLst/>
          </a:prstGeom>
        </p:spPr>
      </p:pic>
    </p:spTree>
    <p:extLst>
      <p:ext uri="{BB962C8B-B14F-4D97-AF65-F5344CB8AC3E}">
        <p14:creationId xmlns:p14="http://schemas.microsoft.com/office/powerpoint/2010/main" val="24338073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CFDD39-C4F3-D94E-2FA3-3AA3D77E843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310FF3C-0AC0-89F0-A55F-82112EAF79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796039D-1E4C-BB4D-F4C5-A3DC620B81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9CC80CD-CFD2-7616-6775-7B5B0C894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6644185-C831-E278-EA82-315548E726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C11658F-0B32-9520-4BD3-C9CCCAB4B1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58D0EF2-2639-B7CB-1471-9FE21208A4A0}"/>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48D0C486-CF1F-ACAA-026D-1034C727EC4A}"/>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Urządzenia klasy ochronności III </a:t>
            </a:r>
          </a:p>
          <a:p>
            <a:pPr>
              <a:buSzPct val="100000"/>
            </a:pPr>
            <a:r>
              <a:rPr lang="pl-PL" dirty="0"/>
              <a:t>Zasilane bardzo niskim napięciem:</a:t>
            </a:r>
          </a:p>
          <a:p>
            <a:pPr lvl="1">
              <a:buSzPct val="100000"/>
            </a:pPr>
            <a:r>
              <a:rPr lang="pl-PL" dirty="0"/>
              <a:t>do 50 V AC (prąd przemienny)</a:t>
            </a:r>
          </a:p>
          <a:p>
            <a:pPr lvl="1">
              <a:buSzPct val="100000"/>
            </a:pPr>
            <a:r>
              <a:rPr lang="pl-PL" dirty="0"/>
              <a:t>do 120 V DC (prąd stały, nietętniący)</a:t>
            </a:r>
          </a:p>
          <a:p>
            <a:pPr>
              <a:buSzPct val="100000"/>
            </a:pPr>
            <a:r>
              <a:rPr lang="pl-PL" dirty="0"/>
              <a:t>Wyposażone w ochronę podstawową</a:t>
            </a:r>
          </a:p>
          <a:p>
            <a:pPr>
              <a:buSzPct val="100000"/>
            </a:pPr>
            <a:r>
              <a:rPr lang="pl-PL" dirty="0"/>
              <a:t>Brak ochrony przy uszkodzeniu — konstrukcja nie przewiduje dodatkowych zabezpieczeń.</a:t>
            </a:r>
          </a:p>
          <a:p>
            <a:pPr marL="0" lvl="0" indent="0">
              <a:buSzPct val="100000"/>
              <a:buNone/>
            </a:pPr>
            <a:r>
              <a:rPr lang="pl-PL" dirty="0">
                <a:solidFill>
                  <a:prstClr val="black"/>
                </a:solidFill>
              </a:rPr>
              <a:t>Stosowane w  obwodach </a:t>
            </a:r>
            <a:r>
              <a:rPr lang="pl-PL" b="1" dirty="0">
                <a:solidFill>
                  <a:prstClr val="black"/>
                </a:solidFill>
              </a:rPr>
              <a:t>SELV lub PELV</a:t>
            </a:r>
            <a:r>
              <a:rPr lang="pl-PL" dirty="0">
                <a:solidFill>
                  <a:prstClr val="black"/>
                </a:solidFill>
              </a:rPr>
              <a:t> (systemy bardzo niskiego napięcia zapewniające bezpieczeństwo).</a:t>
            </a:r>
          </a:p>
          <a:p>
            <a:pPr lvl="0">
              <a:buSzPct val="100000"/>
            </a:pPr>
            <a:r>
              <a:rPr lang="pl-PL" dirty="0">
                <a:solidFill>
                  <a:prstClr val="black"/>
                </a:solidFill>
              </a:rPr>
              <a:t>Oznaczane symbolem: </a:t>
            </a:r>
            <a:endParaRPr lang="pl-PL" dirty="0"/>
          </a:p>
          <a:p>
            <a:pPr>
              <a:buSzPct val="100000"/>
            </a:pPr>
            <a:endParaRPr lang="pl-PL" dirty="0"/>
          </a:p>
        </p:txBody>
      </p:sp>
      <p:sp>
        <p:nvSpPr>
          <p:cNvPr id="6" name="Tytuł 1">
            <a:extLst>
              <a:ext uri="{FF2B5EF4-FFF2-40B4-BE49-F238E27FC236}">
                <a16:creationId xmlns:a16="http://schemas.microsoft.com/office/drawing/2014/main" id="{9F37230B-DF72-3FCE-6673-CD45ABF957F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Klasy ochronności urządzeń elektrycznych</a:t>
            </a:r>
          </a:p>
        </p:txBody>
      </p:sp>
      <p:sp>
        <p:nvSpPr>
          <p:cNvPr id="7" name="Rectangle 2">
            <a:extLst>
              <a:ext uri="{FF2B5EF4-FFF2-40B4-BE49-F238E27FC236}">
                <a16:creationId xmlns:a16="http://schemas.microsoft.com/office/drawing/2014/main" id="{B72316E0-6E04-5CC4-CE29-E9AE7D2182D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F501346B-3E35-749E-B1C9-D3C9C3D6807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5" name="Obraz 4">
            <a:extLst>
              <a:ext uri="{FF2B5EF4-FFF2-40B4-BE49-F238E27FC236}">
                <a16:creationId xmlns:a16="http://schemas.microsoft.com/office/drawing/2014/main" id="{609181DB-5055-ECFC-1CD8-7305F7C9CEB6}"/>
              </a:ext>
            </a:extLst>
          </p:cNvPr>
          <p:cNvPicPr>
            <a:picLocks noChangeAspect="1"/>
          </p:cNvPicPr>
          <p:nvPr/>
        </p:nvPicPr>
        <p:blipFill>
          <a:blip r:embed="rId3"/>
          <a:stretch>
            <a:fillRect/>
          </a:stretch>
        </p:blipFill>
        <p:spPr>
          <a:xfrm>
            <a:off x="4549628" y="5758991"/>
            <a:ext cx="692297" cy="682942"/>
          </a:xfrm>
          <a:prstGeom prst="rect">
            <a:avLst/>
          </a:prstGeom>
        </p:spPr>
      </p:pic>
    </p:spTree>
    <p:extLst>
      <p:ext uri="{BB962C8B-B14F-4D97-AF65-F5344CB8AC3E}">
        <p14:creationId xmlns:p14="http://schemas.microsoft.com/office/powerpoint/2010/main" val="23797781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9BD327-DBB3-EAE8-6F56-B0AEC89CB8A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FBDAF58-B1C6-FDA9-CC51-534B31D3F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1E0CBB2-3CCD-E736-BAFB-5B8D3C113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16E24F6-AE1A-AE44-4201-6F4494789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A40E614-A516-A8AD-C43D-6BED65666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E490E88-57DF-A458-C501-694CBEC39B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363C7FF-1902-4201-F04E-F1751822EBF2}"/>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366642DE-505B-A172-6117-1F2000E0FCFB}"/>
              </a:ext>
            </a:extLst>
          </p:cNvPr>
          <p:cNvSpPr>
            <a:spLocks noGrp="1"/>
          </p:cNvSpPr>
          <p:nvPr>
            <p:ph idx="4294967295"/>
          </p:nvPr>
        </p:nvSpPr>
        <p:spPr>
          <a:xfrm>
            <a:off x="152400" y="1771049"/>
            <a:ext cx="11874500" cy="984852"/>
          </a:xfrm>
          <a:prstGeom prst="rect">
            <a:avLst/>
          </a:prstGeom>
        </p:spPr>
        <p:txBody>
          <a:bodyPr anchor="ctr">
            <a:noAutofit/>
          </a:bodyPr>
          <a:lstStyle/>
          <a:p>
            <a:pPr marL="0" indent="0">
              <a:buSzPct val="100000"/>
              <a:buNone/>
            </a:pPr>
            <a:r>
              <a:rPr lang="pl-PL" i="1" u="sng" dirty="0"/>
              <a:t>Tabela 1.</a:t>
            </a:r>
            <a:r>
              <a:rPr lang="pl-PL" dirty="0"/>
              <a:t> Podział napięć na zakresy.</a:t>
            </a:r>
          </a:p>
        </p:txBody>
      </p:sp>
      <p:sp>
        <p:nvSpPr>
          <p:cNvPr id="6" name="Tytuł 1">
            <a:extLst>
              <a:ext uri="{FF2B5EF4-FFF2-40B4-BE49-F238E27FC236}">
                <a16:creationId xmlns:a16="http://schemas.microsoft.com/office/drawing/2014/main" id="{E9E31D72-EDA8-94E0-5E66-54DBDD56A43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Układy sieci</a:t>
            </a:r>
          </a:p>
        </p:txBody>
      </p:sp>
      <p:sp>
        <p:nvSpPr>
          <p:cNvPr id="7" name="Rectangle 2">
            <a:extLst>
              <a:ext uri="{FF2B5EF4-FFF2-40B4-BE49-F238E27FC236}">
                <a16:creationId xmlns:a16="http://schemas.microsoft.com/office/drawing/2014/main" id="{957F7D28-71AA-751B-209D-C056BDDF6F1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78DF8F5B-97CE-51EF-6A67-A737EDDB758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aphicFrame>
        <p:nvGraphicFramePr>
          <p:cNvPr id="12" name="Tabela 11">
            <a:extLst>
              <a:ext uri="{FF2B5EF4-FFF2-40B4-BE49-F238E27FC236}">
                <a16:creationId xmlns:a16="http://schemas.microsoft.com/office/drawing/2014/main" id="{2D9AC83D-1B96-C7B4-9D40-C86C3BA9DF0C}"/>
              </a:ext>
            </a:extLst>
          </p:cNvPr>
          <p:cNvGraphicFramePr>
            <a:graphicFrameLocks noGrp="1"/>
          </p:cNvGraphicFramePr>
          <p:nvPr>
            <p:extLst>
              <p:ext uri="{D42A27DB-BD31-4B8C-83A1-F6EECF244321}">
                <p14:modId xmlns:p14="http://schemas.microsoft.com/office/powerpoint/2010/main" val="517212373"/>
              </p:ext>
            </p:extLst>
          </p:nvPr>
        </p:nvGraphicFramePr>
        <p:xfrm>
          <a:off x="152400" y="2857444"/>
          <a:ext cx="11874501" cy="3706019"/>
        </p:xfrm>
        <a:graphic>
          <a:graphicData uri="http://schemas.openxmlformats.org/drawingml/2006/table">
            <a:tbl>
              <a:tblPr firstRow="1" firstCol="1" bandRow="1"/>
              <a:tblGrid>
                <a:gridCol w="1535332">
                  <a:extLst>
                    <a:ext uri="{9D8B030D-6E8A-4147-A177-3AD203B41FA5}">
                      <a16:colId xmlns:a16="http://schemas.microsoft.com/office/drawing/2014/main" val="3062313246"/>
                    </a:ext>
                  </a:extLst>
                </a:gridCol>
                <a:gridCol w="1675340">
                  <a:extLst>
                    <a:ext uri="{9D8B030D-6E8A-4147-A177-3AD203B41FA5}">
                      <a16:colId xmlns:a16="http://schemas.microsoft.com/office/drawing/2014/main" val="468971096"/>
                    </a:ext>
                  </a:extLst>
                </a:gridCol>
                <a:gridCol w="1675340">
                  <a:extLst>
                    <a:ext uri="{9D8B030D-6E8A-4147-A177-3AD203B41FA5}">
                      <a16:colId xmlns:a16="http://schemas.microsoft.com/office/drawing/2014/main" val="278793559"/>
                    </a:ext>
                  </a:extLst>
                </a:gridCol>
                <a:gridCol w="1687691">
                  <a:extLst>
                    <a:ext uri="{9D8B030D-6E8A-4147-A177-3AD203B41FA5}">
                      <a16:colId xmlns:a16="http://schemas.microsoft.com/office/drawing/2014/main" val="2720214310"/>
                    </a:ext>
                  </a:extLst>
                </a:gridCol>
                <a:gridCol w="1779264">
                  <a:extLst>
                    <a:ext uri="{9D8B030D-6E8A-4147-A177-3AD203B41FA5}">
                      <a16:colId xmlns:a16="http://schemas.microsoft.com/office/drawing/2014/main" val="2374849409"/>
                    </a:ext>
                  </a:extLst>
                </a:gridCol>
                <a:gridCol w="1760767">
                  <a:extLst>
                    <a:ext uri="{9D8B030D-6E8A-4147-A177-3AD203B41FA5}">
                      <a16:colId xmlns:a16="http://schemas.microsoft.com/office/drawing/2014/main" val="4243327752"/>
                    </a:ext>
                  </a:extLst>
                </a:gridCol>
                <a:gridCol w="1760767">
                  <a:extLst>
                    <a:ext uri="{9D8B030D-6E8A-4147-A177-3AD203B41FA5}">
                      <a16:colId xmlns:a16="http://schemas.microsoft.com/office/drawing/2014/main" val="2068526624"/>
                    </a:ext>
                  </a:extLst>
                </a:gridCol>
              </a:tblGrid>
              <a:tr h="486978">
                <a:tc rowSpan="3">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marL="71755" marR="71755">
                        <a:lnSpc>
                          <a:spcPct val="107000"/>
                        </a:lnSpc>
                        <a:spcAft>
                          <a:spcPts val="0"/>
                        </a:spcAft>
                      </a:pPr>
                      <a:r>
                        <a:rPr lang="pl-PL"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Zakres napięcia</a:t>
                      </a:r>
                    </a:p>
                  </a:txBody>
                  <a:tcPr marL="114617" marR="114617" marT="57309" marB="5730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Napięcia prądu przemiennego</a:t>
                      </a:r>
                      <a:endParaRPr lang="pl-PL"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14617" marR="114617" marT="57309" marB="5730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l-PL"/>
                    </a:p>
                  </a:txBody>
                  <a:tcPr/>
                </a:tc>
                <a:tc hMerge="1">
                  <a:txBody>
                    <a:bodyPr/>
                    <a:lstStyle/>
                    <a:p>
                      <a:endParaRPr lang="pl-PL"/>
                    </a:p>
                  </a:txBody>
                  <a:tcPr/>
                </a:tc>
                <a:tc gridSpan="3">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Napięcia prądu stałego</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14617" marR="114617" marT="57309" marB="5730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2958478499"/>
                  </a:ext>
                </a:extLst>
              </a:tr>
              <a:tr h="1685895">
                <a:tc vMerge="1">
                  <a:txBody>
                    <a:bodyPr/>
                    <a:lstStyle/>
                    <a:p>
                      <a:endParaRPr lang="pl-PL"/>
                    </a:p>
                  </a:txBody>
                  <a:tcPr/>
                </a:tc>
                <a:tc gridSpan="2">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Układy z uziemieniami</a:t>
                      </a:r>
                    </a:p>
                  </a:txBody>
                  <a:tcPr marL="114617" marR="114617" marT="57309" marB="573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l-PL"/>
                    </a:p>
                  </a:txBody>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Układy izolowane lub z uziemieniami pośrednimi</a:t>
                      </a: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Układy z uziemieniami</a:t>
                      </a:r>
                    </a:p>
                  </a:txBody>
                  <a:tcPr marL="114617" marR="114617" marT="57309" marB="573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l-PL"/>
                    </a:p>
                  </a:txBody>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Układy izolowane lub z uziemieniami pośrednimi</a:t>
                      </a: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76888344"/>
                  </a:ext>
                </a:extLst>
              </a:tr>
              <a:tr h="325108">
                <a:tc vMerge="1">
                  <a:txBody>
                    <a:bodyPr/>
                    <a:lstStyle/>
                    <a:p>
                      <a:endParaRPr lang="pl-PL"/>
                    </a:p>
                  </a:txBody>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Faza-Ziemia</a:t>
                      </a: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Faza-Faza</a:t>
                      </a: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Faza-Faza</a:t>
                      </a: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Biegun-Ziemia</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Biegun-Biegun</a:t>
                      </a:r>
                      <a:endParaRPr lang="pl-PL"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Biegun-Biegun</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7125241"/>
                  </a:ext>
                </a:extLst>
              </a:tr>
              <a:tr h="294310">
                <a:tc rowSpan="3">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a:t>
                      </a:r>
                    </a:p>
                  </a:txBody>
                  <a:tcPr marL="114617" marR="114617" marT="57309" marB="573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tabLst>
                          <a:tab pos="353695" algn="l"/>
                        </a:tabLs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50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50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50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120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120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120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0145473"/>
                  </a:ext>
                </a:extLst>
              </a:tr>
              <a:tr h="294310">
                <a:tc vMerge="1">
                  <a:txBody>
                    <a:bodyPr/>
                    <a:lstStyle/>
                    <a:p>
                      <a:endParaRPr lang="pl-PL"/>
                    </a:p>
                  </a:txBody>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25</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25</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25</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60</a:t>
                      </a:r>
                      <a:endParaRPr lang="pl-PL"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60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60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9881061"/>
                  </a:ext>
                </a:extLst>
              </a:tr>
              <a:tr h="294310">
                <a:tc vMerge="1">
                  <a:txBody>
                    <a:bodyPr/>
                    <a:lstStyle/>
                    <a:p>
                      <a:endParaRPr lang="pl-PL"/>
                    </a:p>
                  </a:txBody>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12</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12</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12</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30</a:t>
                      </a:r>
                      <a:endParaRPr lang="pl-PL"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30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30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8536775"/>
                  </a:ext>
                </a:extLst>
              </a:tr>
              <a:tr h="325108">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II</a:t>
                      </a:r>
                    </a:p>
                  </a:txBody>
                  <a:tcPr marL="109980" marR="109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50 &lt; U ≤ 600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50 &lt; U ≤1000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50 &lt; U ≤1000</a:t>
                      </a:r>
                      <a:endParaRPr lang="pl-PL"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120 &lt; U ≤900</a:t>
                      </a:r>
                      <a:endParaRPr lang="pl-PL"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120 &lt; U ≤ 1500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120 &lt; U ≤ 1500</a:t>
                      </a:r>
                      <a:endParaRPr lang="pl-PL"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0736795"/>
                  </a:ext>
                </a:extLst>
              </a:tr>
            </a:tbl>
          </a:graphicData>
        </a:graphic>
      </p:graphicFrame>
    </p:spTree>
    <p:extLst>
      <p:ext uri="{BB962C8B-B14F-4D97-AF65-F5344CB8AC3E}">
        <p14:creationId xmlns:p14="http://schemas.microsoft.com/office/powerpoint/2010/main" val="34158035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46C14D5-E99B-7EAE-1EF5-738DD67DA2F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7E326BF-29DD-0787-1A37-B9158E851E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600B758-DFAC-BE14-41A8-39BE628CE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8132A71-E588-F700-433F-97D25330C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2ADBCD2-C150-806A-B447-C2F55B2CB7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B48C451-FA00-71E3-C19F-80E7B6EECD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C30C37F-19DB-C19F-2F02-990D654AA257}"/>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37B9FA83-7804-4586-23AC-64932E8A30AA}"/>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Układy sieci.</a:t>
            </a:r>
            <a:br>
              <a:rPr lang="pl-PL" b="1" dirty="0"/>
            </a:br>
            <a:r>
              <a:rPr lang="pl-PL" dirty="0"/>
              <a:t>Sieci napięcia zakresu II, w zależności od sposobu uziemienia dzielą się na różnego rodzaju układy sieci, a oznacza się je za pomocą symboli literowych gdzie pierwsza litera oznacza związek pomiędzy układem sieci a ziemią:</a:t>
            </a:r>
          </a:p>
          <a:p>
            <a:pPr>
              <a:buSzPct val="100000"/>
            </a:pPr>
            <a:r>
              <a:rPr lang="pl-PL" b="1" dirty="0"/>
              <a:t>T</a:t>
            </a:r>
            <a:r>
              <a:rPr lang="pl-PL" dirty="0"/>
              <a:t>: bezpośrednie połączenie jednego punktu układu sieci z ziemią. Najczęściej jest łączony z ziemią punkt neutralny,</a:t>
            </a:r>
          </a:p>
          <a:p>
            <a:pPr>
              <a:buSzPct val="100000"/>
            </a:pPr>
            <a:r>
              <a:rPr lang="pl-PL" b="1" dirty="0"/>
              <a:t>I</a:t>
            </a:r>
            <a:r>
              <a:rPr lang="pl-PL" dirty="0"/>
              <a:t>: wszystkie części czynne, to znaczy mogące się znaleźć pod napięciem w warunkach normalnej pracy są izolowane od ziemi, lub jeden punkt układu sieci jest połączony z ziemią poprzez impedancję lub bezpiecznik iskiernikowy (uziemienie otwarte), </a:t>
            </a:r>
          </a:p>
        </p:txBody>
      </p:sp>
      <p:sp>
        <p:nvSpPr>
          <p:cNvPr id="6" name="Tytuł 1">
            <a:extLst>
              <a:ext uri="{FF2B5EF4-FFF2-40B4-BE49-F238E27FC236}">
                <a16:creationId xmlns:a16="http://schemas.microsoft.com/office/drawing/2014/main" id="{A7C3C9D0-2A13-B5FF-F47A-EE41F51999E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Układy sieci</a:t>
            </a:r>
          </a:p>
        </p:txBody>
      </p:sp>
      <p:sp>
        <p:nvSpPr>
          <p:cNvPr id="7" name="Rectangle 2">
            <a:extLst>
              <a:ext uri="{FF2B5EF4-FFF2-40B4-BE49-F238E27FC236}">
                <a16:creationId xmlns:a16="http://schemas.microsoft.com/office/drawing/2014/main" id="{47C738BB-DE99-058C-647D-7BF363832FD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2FE9C08D-42DC-8FB5-AED1-B6C48308B52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090397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7A069B-4FB8-B65E-CA3E-A76125A083B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415CACB-048E-ED94-5327-9DB027A822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AA68F5B-86C9-DAAC-BC0A-4AF2B38417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B8D6F0C-D56F-C1F1-A624-EC57AD0084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60124C0-0889-C00F-43B5-65EC604A29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E2FDC28-CBCA-399A-000D-6B36C40CF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6C545F1-C2B8-2922-02CD-BB3C3FF47419}"/>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CEC8DDCE-A258-CF2C-AD94-5EF7FED740EC}"/>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Druga litera oznacza związek pomiędzy częściami przewodzącymi dostępnymi a ziemią:</a:t>
            </a:r>
          </a:p>
          <a:p>
            <a:pPr>
              <a:buSzPct val="100000"/>
            </a:pPr>
            <a:r>
              <a:rPr lang="pl-PL" b="1" dirty="0"/>
              <a:t>N</a:t>
            </a:r>
            <a:r>
              <a:rPr lang="pl-PL" dirty="0"/>
              <a:t> - bezpośrednie połączenie (chodzi tu o połączenie metaliczne) podlegających ochronie części przewodzących dostępnych, z uziemionym punktem układu sieci; zazwyczaj z uziemionym punktem neutralnym,</a:t>
            </a:r>
          </a:p>
          <a:p>
            <a:pPr>
              <a:buSzPct val="100000"/>
            </a:pPr>
            <a:r>
              <a:rPr lang="pl-PL" b="1" dirty="0"/>
              <a:t>T</a:t>
            </a:r>
            <a:r>
              <a:rPr lang="pl-PL" dirty="0"/>
              <a:t> - bezpośrednie połączenie z ziemią (chodzi tu o uziemienie) podlegających ochronie części przewodzących dostępnych, niezależnie od uziemienia punktu układu sieci; zazwyczaj uziemienia punktu neutralnego. </a:t>
            </a:r>
          </a:p>
        </p:txBody>
      </p:sp>
      <p:sp>
        <p:nvSpPr>
          <p:cNvPr id="6" name="Tytuł 1">
            <a:extLst>
              <a:ext uri="{FF2B5EF4-FFF2-40B4-BE49-F238E27FC236}">
                <a16:creationId xmlns:a16="http://schemas.microsoft.com/office/drawing/2014/main" id="{C0534D2F-9A47-AEF3-3F6B-93282C0A593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Układy sieci</a:t>
            </a:r>
          </a:p>
        </p:txBody>
      </p:sp>
      <p:sp>
        <p:nvSpPr>
          <p:cNvPr id="7" name="Rectangle 2">
            <a:extLst>
              <a:ext uri="{FF2B5EF4-FFF2-40B4-BE49-F238E27FC236}">
                <a16:creationId xmlns:a16="http://schemas.microsoft.com/office/drawing/2014/main" id="{88144A4F-CF9E-D6E3-2F8F-6D69236B4EC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6CB8B097-68E0-0BFA-C01C-4FD0EB3B692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809033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95573B-D66D-0D4A-7955-10061C5B2E7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DB5345D-4E28-F1C6-2ACC-97958AC764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89914904-0673-6268-3D74-AEE19F6E27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C4EE16D-400A-C028-E241-86B519F900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BAAD7CC-6700-8E71-5FC7-34F6336B6E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E3EF5E5-27AF-2491-40DB-B9E8DF864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AD4ECB83-F0CE-AB23-D5A9-B2A51FFF6901}"/>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5E0ABD1E-9D54-06C7-9F52-9E7E6D0B67E0}"/>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Następna litera (litery) oznacza związek pomiędzy przewodem (żyłą) neutralnym N i przewodem (żyłą) ochronnym PE:</a:t>
            </a:r>
          </a:p>
          <a:p>
            <a:pPr>
              <a:buSzPct val="100000"/>
            </a:pPr>
            <a:r>
              <a:rPr lang="pl-PL" b="1" dirty="0"/>
              <a:t>C </a:t>
            </a:r>
            <a:r>
              <a:rPr lang="pl-PL" dirty="0"/>
              <a:t>- funkcję przewodu neutralnego i przewodu ochronnego spełnia jeden przewód, zwany przewodem ochronno-neutralnym PEN,</a:t>
            </a:r>
          </a:p>
          <a:p>
            <a:pPr>
              <a:buSzPct val="100000"/>
            </a:pPr>
            <a:r>
              <a:rPr lang="pl-PL" b="1" dirty="0"/>
              <a:t>S</a:t>
            </a:r>
            <a:r>
              <a:rPr lang="pl-PL" dirty="0"/>
              <a:t> - funkcję przewodu neutralnego i przewodu ochronnego spełniają osobne przewody - przewód N i przewód PE,</a:t>
            </a:r>
          </a:p>
          <a:p>
            <a:pPr>
              <a:buSzPct val="100000"/>
            </a:pPr>
            <a:r>
              <a:rPr lang="pl-PL" b="1" dirty="0"/>
              <a:t>C-S</a:t>
            </a:r>
            <a:r>
              <a:rPr lang="pl-PL" dirty="0"/>
              <a:t> - w pierwszej części sieci, licząc od strony zasilania zastosowany jest przewód ochronno-neutralny PEN, a w drugiej osobny przewód neutralny N i przewód ochronny PE. </a:t>
            </a:r>
          </a:p>
        </p:txBody>
      </p:sp>
      <p:sp>
        <p:nvSpPr>
          <p:cNvPr id="6" name="Tytuł 1">
            <a:extLst>
              <a:ext uri="{FF2B5EF4-FFF2-40B4-BE49-F238E27FC236}">
                <a16:creationId xmlns:a16="http://schemas.microsoft.com/office/drawing/2014/main" id="{848F3D09-EAC4-6BFB-1FC0-2731667F56E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Układy sieci</a:t>
            </a:r>
          </a:p>
        </p:txBody>
      </p:sp>
      <p:sp>
        <p:nvSpPr>
          <p:cNvPr id="7" name="Rectangle 2">
            <a:extLst>
              <a:ext uri="{FF2B5EF4-FFF2-40B4-BE49-F238E27FC236}">
                <a16:creationId xmlns:a16="http://schemas.microsoft.com/office/drawing/2014/main" id="{2F2A9835-1032-5A37-AE07-CE9D03B0262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5D19F6EB-9F1E-BD26-3CB4-98A7E6B86BB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4879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6E7366-039A-3C08-525F-14D52E0DEF6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45D77A2-1439-E9DB-72E6-D8742DC76E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5A009A0-6507-A562-BEF5-CC2F6EBF5C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C7E9B78-0D81-D3BD-8E46-D5F9543A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08BFAB2-EFD4-E027-1F9E-88B7F8DAE8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C642D1C-AFEE-7A35-0CB0-4FF763CBBF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242519E-8F67-A729-7420-4B23076E0B4F}"/>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Urządzenia zabezpieczające</a:t>
            </a:r>
          </a:p>
        </p:txBody>
      </p:sp>
      <p:sp>
        <p:nvSpPr>
          <p:cNvPr id="3" name="Symbol zastępczy zawartości 2">
            <a:extLst>
              <a:ext uri="{FF2B5EF4-FFF2-40B4-BE49-F238E27FC236}">
                <a16:creationId xmlns:a16="http://schemas.microsoft.com/office/drawing/2014/main" id="{BEA6C859-DDD0-C30D-4326-4D1C6A9F5D51}"/>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Wyzwalacz zwarciowy – który reaguje na wartości prądu kilkakrotnie większe niż prąd znamionowy wyłącznika. Zbudowany jest z cewki elektromagnetycznej nawiniętej grubym drutem wewnątrz znajduje się kotwica w postaci walca utrzymywana na miejscu przez mechanizm sprężynowy. Jeżeli pole magnetyczne cewki wytworzone przez szeregowo przepływający prąd jest na tyle duże że pokona siłę przyciągania sprężyny nastąpi wyzwolenie zapadki powodującej otwarcie styków głównych.</a:t>
            </a:r>
          </a:p>
        </p:txBody>
      </p:sp>
      <p:sp>
        <p:nvSpPr>
          <p:cNvPr id="6" name="Tytuł 1">
            <a:extLst>
              <a:ext uri="{FF2B5EF4-FFF2-40B4-BE49-F238E27FC236}">
                <a16:creationId xmlns:a16="http://schemas.microsoft.com/office/drawing/2014/main" id="{1A7E17A8-1753-E202-80D6-1D84903B1BA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Wyłącznik instalacyjny nadprądowy</a:t>
            </a:r>
          </a:p>
        </p:txBody>
      </p:sp>
      <p:sp>
        <p:nvSpPr>
          <p:cNvPr id="7" name="Rectangle 2">
            <a:extLst>
              <a:ext uri="{FF2B5EF4-FFF2-40B4-BE49-F238E27FC236}">
                <a16:creationId xmlns:a16="http://schemas.microsoft.com/office/drawing/2014/main" id="{5DCA8BB6-E5D4-03BF-5A0B-0278CFFC59D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02F38544-49B7-F301-5CD0-C5715BD532DF}"/>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694013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F0B4499-5D0E-D4A1-7327-0C21136F76D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E613D0C-786A-E546-07BE-B68DDD3859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8653CBD1-92EE-4DBA-8E9A-9ED6B211E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7AD2F7A-468B-98C9-0A4B-156822280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7714C30-E32C-CE4B-1D6C-445B981AFF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11B1D8B-B050-77F9-1498-0E0E615EBB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DA1587FF-2059-3504-0FB4-FFD02E1B99AB}"/>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51785C66-BEDA-E496-4204-00089ED5A043}"/>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Układ sieci TN-C</a:t>
            </a:r>
          </a:p>
        </p:txBody>
      </p:sp>
      <p:sp>
        <p:nvSpPr>
          <p:cNvPr id="6" name="Tytuł 1">
            <a:extLst>
              <a:ext uri="{FF2B5EF4-FFF2-40B4-BE49-F238E27FC236}">
                <a16:creationId xmlns:a16="http://schemas.microsoft.com/office/drawing/2014/main" id="{0D1A5623-8B9A-CB7D-389C-CC629A5F597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Układy sieci</a:t>
            </a:r>
            <a:endParaRPr lang="pl-PL" sz="3600" dirty="0">
              <a:solidFill>
                <a:srgbClr val="FFFFFF"/>
              </a:solidFill>
            </a:endParaRPr>
          </a:p>
        </p:txBody>
      </p:sp>
      <p:sp>
        <p:nvSpPr>
          <p:cNvPr id="7" name="Rectangle 2">
            <a:extLst>
              <a:ext uri="{FF2B5EF4-FFF2-40B4-BE49-F238E27FC236}">
                <a16:creationId xmlns:a16="http://schemas.microsoft.com/office/drawing/2014/main" id="{7BAFD186-0D36-0B59-5DC0-909F9E588D0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40FA7E11-613E-A4C6-0F2C-B05D257E7E7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5A250AB5-4EF3-6A88-59CA-A9265B745CF3}"/>
              </a:ext>
            </a:extLst>
          </p:cNvPr>
          <p:cNvPicPr>
            <a:picLocks noChangeAspect="1"/>
          </p:cNvPicPr>
          <p:nvPr/>
        </p:nvPicPr>
        <p:blipFill>
          <a:blip r:embed="rId3"/>
          <a:stretch>
            <a:fillRect/>
          </a:stretch>
        </p:blipFill>
        <p:spPr>
          <a:xfrm>
            <a:off x="3124201" y="1764357"/>
            <a:ext cx="9055100" cy="5089842"/>
          </a:xfrm>
          <a:prstGeom prst="rect">
            <a:avLst/>
          </a:prstGeom>
        </p:spPr>
      </p:pic>
    </p:spTree>
    <p:extLst>
      <p:ext uri="{BB962C8B-B14F-4D97-AF65-F5344CB8AC3E}">
        <p14:creationId xmlns:p14="http://schemas.microsoft.com/office/powerpoint/2010/main" val="25774896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A2D0EC-364C-6374-49FD-F6AA1564ED7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735DD0F-CCE6-EB59-C48A-482E0182A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48E2C84C-3697-42B2-78E2-546460632F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B534905-30AA-AEC1-D517-476F2C843A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DCE8C57-4723-CCAC-E9E6-292ED116A9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E5BD06B-E76F-968B-C361-383F67FEE0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B5F0D2D7-B99B-D32F-3F4C-061C6A7F7686}"/>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39BB658E-43A8-6E09-1AA3-8CE8E1E37EF6}"/>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Układ sieci TN-S</a:t>
            </a:r>
          </a:p>
        </p:txBody>
      </p:sp>
      <p:sp>
        <p:nvSpPr>
          <p:cNvPr id="6" name="Tytuł 1">
            <a:extLst>
              <a:ext uri="{FF2B5EF4-FFF2-40B4-BE49-F238E27FC236}">
                <a16:creationId xmlns:a16="http://schemas.microsoft.com/office/drawing/2014/main" id="{B054D236-09CD-B493-290B-A90CE699A71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Układy sieci</a:t>
            </a:r>
            <a:endParaRPr lang="pl-PL" sz="3600" dirty="0">
              <a:solidFill>
                <a:srgbClr val="FFFFFF"/>
              </a:solidFill>
            </a:endParaRPr>
          </a:p>
        </p:txBody>
      </p:sp>
      <p:sp>
        <p:nvSpPr>
          <p:cNvPr id="7" name="Rectangle 2">
            <a:extLst>
              <a:ext uri="{FF2B5EF4-FFF2-40B4-BE49-F238E27FC236}">
                <a16:creationId xmlns:a16="http://schemas.microsoft.com/office/drawing/2014/main" id="{4A34D22B-9606-A4D2-0110-DB07720C589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55FC201F-D7FD-2D47-99C0-C04C385D6CD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5" name="Obraz 4">
            <a:extLst>
              <a:ext uri="{FF2B5EF4-FFF2-40B4-BE49-F238E27FC236}">
                <a16:creationId xmlns:a16="http://schemas.microsoft.com/office/drawing/2014/main" id="{9618AA3D-E6C2-8C61-56E8-DF77DAEEFCFC}"/>
              </a:ext>
            </a:extLst>
          </p:cNvPr>
          <p:cNvPicPr>
            <a:picLocks noChangeAspect="1"/>
          </p:cNvPicPr>
          <p:nvPr/>
        </p:nvPicPr>
        <p:blipFill>
          <a:blip r:embed="rId3"/>
          <a:stretch>
            <a:fillRect/>
          </a:stretch>
        </p:blipFill>
        <p:spPr>
          <a:xfrm>
            <a:off x="3251200" y="1757666"/>
            <a:ext cx="8934451" cy="5026983"/>
          </a:xfrm>
          <a:prstGeom prst="rect">
            <a:avLst/>
          </a:prstGeom>
        </p:spPr>
      </p:pic>
    </p:spTree>
    <p:extLst>
      <p:ext uri="{BB962C8B-B14F-4D97-AF65-F5344CB8AC3E}">
        <p14:creationId xmlns:p14="http://schemas.microsoft.com/office/powerpoint/2010/main" val="27055508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8768A2-770C-B248-BBBF-5ACBECDEDC2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B4C79E7-2334-2261-E853-0AD92499B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436D54EC-E82B-2A79-2D8F-8B499B03EE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A784C18-71DC-846D-0901-3A986F0CA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5AE97EB-ED2D-D121-3F73-CE56EBE1B1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B1C8411-FB51-1BD0-B917-F8716A4F6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BDF612AF-3B70-508B-863C-E739D150F294}"/>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5A531834-DB00-47E5-5E39-394DC1A8C5F3}"/>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Układ sieci TN-C-S</a:t>
            </a:r>
          </a:p>
        </p:txBody>
      </p:sp>
      <p:sp>
        <p:nvSpPr>
          <p:cNvPr id="6" name="Tytuł 1">
            <a:extLst>
              <a:ext uri="{FF2B5EF4-FFF2-40B4-BE49-F238E27FC236}">
                <a16:creationId xmlns:a16="http://schemas.microsoft.com/office/drawing/2014/main" id="{B8FF4AA9-94D5-069A-31C3-BEEF8290D79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Układy sieci</a:t>
            </a:r>
            <a:endParaRPr lang="pl-PL" sz="3600" dirty="0">
              <a:solidFill>
                <a:srgbClr val="FFFFFF"/>
              </a:solidFill>
            </a:endParaRPr>
          </a:p>
        </p:txBody>
      </p:sp>
      <p:sp>
        <p:nvSpPr>
          <p:cNvPr id="7" name="Rectangle 2">
            <a:extLst>
              <a:ext uri="{FF2B5EF4-FFF2-40B4-BE49-F238E27FC236}">
                <a16:creationId xmlns:a16="http://schemas.microsoft.com/office/drawing/2014/main" id="{43BC82A4-28EE-325A-7F70-16C4354D586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5B783F1E-0046-5179-5E23-7F9BF3B7AF6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270375EE-83D7-912C-84AD-B662233B62E3}"/>
              </a:ext>
            </a:extLst>
          </p:cNvPr>
          <p:cNvPicPr>
            <a:picLocks noChangeAspect="1"/>
          </p:cNvPicPr>
          <p:nvPr/>
        </p:nvPicPr>
        <p:blipFill>
          <a:blip r:embed="rId3"/>
          <a:stretch>
            <a:fillRect/>
          </a:stretch>
        </p:blipFill>
        <p:spPr>
          <a:xfrm>
            <a:off x="3156967" y="1771048"/>
            <a:ext cx="9022333" cy="5086952"/>
          </a:xfrm>
          <a:prstGeom prst="rect">
            <a:avLst/>
          </a:prstGeom>
        </p:spPr>
      </p:pic>
    </p:spTree>
    <p:extLst>
      <p:ext uri="{BB962C8B-B14F-4D97-AF65-F5344CB8AC3E}">
        <p14:creationId xmlns:p14="http://schemas.microsoft.com/office/powerpoint/2010/main" val="12458782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61D950-CAE5-58E4-33AD-679B019A7BA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E70B02A-09D4-16B6-B215-E4635E8A2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5333E990-9885-1AEA-C262-AB16A1FB8C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0D88CEA-AE0E-B835-470B-D31C3E721F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6D1925B-9389-A28C-62EB-84D0275B8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C8FC4C3-D2A0-0C3B-4D6E-89AFBC5B0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7FE9738D-3EDF-60EE-8972-99AB4F3C74D5}"/>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DC98B0BB-E07A-FA8D-AC3E-736B950BAB86}"/>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Układ sieci TT</a:t>
            </a:r>
          </a:p>
        </p:txBody>
      </p:sp>
      <p:sp>
        <p:nvSpPr>
          <p:cNvPr id="6" name="Tytuł 1">
            <a:extLst>
              <a:ext uri="{FF2B5EF4-FFF2-40B4-BE49-F238E27FC236}">
                <a16:creationId xmlns:a16="http://schemas.microsoft.com/office/drawing/2014/main" id="{A4DBA4D0-5634-5E3F-6A5B-B5B0C247676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Układy sieci</a:t>
            </a:r>
            <a:endParaRPr lang="pl-PL" sz="3600" dirty="0">
              <a:solidFill>
                <a:srgbClr val="FFFFFF"/>
              </a:solidFill>
            </a:endParaRPr>
          </a:p>
        </p:txBody>
      </p:sp>
      <p:sp>
        <p:nvSpPr>
          <p:cNvPr id="7" name="Rectangle 2">
            <a:extLst>
              <a:ext uri="{FF2B5EF4-FFF2-40B4-BE49-F238E27FC236}">
                <a16:creationId xmlns:a16="http://schemas.microsoft.com/office/drawing/2014/main" id="{0B0C0C8B-F6CA-714B-DCC7-56033CED876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F7019DFC-564A-D733-4134-831A211E613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5" name="Obraz 4">
            <a:extLst>
              <a:ext uri="{FF2B5EF4-FFF2-40B4-BE49-F238E27FC236}">
                <a16:creationId xmlns:a16="http://schemas.microsoft.com/office/drawing/2014/main" id="{16157198-78D3-D48E-E928-1DA996E1145F}"/>
              </a:ext>
            </a:extLst>
          </p:cNvPr>
          <p:cNvPicPr>
            <a:picLocks noChangeAspect="1"/>
          </p:cNvPicPr>
          <p:nvPr/>
        </p:nvPicPr>
        <p:blipFill>
          <a:blip r:embed="rId3"/>
          <a:stretch>
            <a:fillRect/>
          </a:stretch>
        </p:blipFill>
        <p:spPr>
          <a:xfrm>
            <a:off x="3247891" y="1777737"/>
            <a:ext cx="8914685" cy="4931070"/>
          </a:xfrm>
          <a:prstGeom prst="rect">
            <a:avLst/>
          </a:prstGeom>
        </p:spPr>
      </p:pic>
    </p:spTree>
    <p:extLst>
      <p:ext uri="{BB962C8B-B14F-4D97-AF65-F5344CB8AC3E}">
        <p14:creationId xmlns:p14="http://schemas.microsoft.com/office/powerpoint/2010/main" val="29012042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3CF090-2E35-090C-9DB1-7B21CFF1E79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E97DB64-04CD-DB0A-8CE6-E771F8FF8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12EB2422-E4F1-47B2-82F5-037EFFEDD1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AF6FA1E-F12C-56A3-91F2-CE4C76152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8F48432-E7C7-6B66-13E3-65B35B2F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359247F-6082-791C-028F-11403EB357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E334DF14-889A-FD5B-212C-EE427DA6905B}"/>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8783D15E-E9C8-33C6-C0E3-409B5060EC64}"/>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Układ sieci IT</a:t>
            </a:r>
          </a:p>
        </p:txBody>
      </p:sp>
      <p:sp>
        <p:nvSpPr>
          <p:cNvPr id="6" name="Tytuł 1">
            <a:extLst>
              <a:ext uri="{FF2B5EF4-FFF2-40B4-BE49-F238E27FC236}">
                <a16:creationId xmlns:a16="http://schemas.microsoft.com/office/drawing/2014/main" id="{70582114-F372-7B1A-D73E-13E7017A885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Układy sieci</a:t>
            </a:r>
            <a:endParaRPr lang="pl-PL" sz="3600" dirty="0">
              <a:solidFill>
                <a:srgbClr val="FFFFFF"/>
              </a:solidFill>
            </a:endParaRPr>
          </a:p>
        </p:txBody>
      </p:sp>
      <p:sp>
        <p:nvSpPr>
          <p:cNvPr id="7" name="Rectangle 2">
            <a:extLst>
              <a:ext uri="{FF2B5EF4-FFF2-40B4-BE49-F238E27FC236}">
                <a16:creationId xmlns:a16="http://schemas.microsoft.com/office/drawing/2014/main" id="{860156FF-BCCC-5503-ED0A-EC5433EE166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BDAE1367-5CAD-444D-E6FE-B80E0FF6C7D4}"/>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503D6CC2-5556-A941-5CA4-EFC3B6C2E1FD}"/>
              </a:ext>
            </a:extLst>
          </p:cNvPr>
          <p:cNvPicPr>
            <a:picLocks noChangeAspect="1"/>
          </p:cNvPicPr>
          <p:nvPr/>
        </p:nvPicPr>
        <p:blipFill>
          <a:blip r:embed="rId3"/>
          <a:stretch>
            <a:fillRect/>
          </a:stretch>
        </p:blipFill>
        <p:spPr>
          <a:xfrm>
            <a:off x="2933701" y="1621855"/>
            <a:ext cx="9245600" cy="5077321"/>
          </a:xfrm>
          <a:prstGeom prst="rect">
            <a:avLst/>
          </a:prstGeom>
        </p:spPr>
      </p:pic>
    </p:spTree>
    <p:extLst>
      <p:ext uri="{BB962C8B-B14F-4D97-AF65-F5344CB8AC3E}">
        <p14:creationId xmlns:p14="http://schemas.microsoft.com/office/powerpoint/2010/main" val="21975732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10DCCB-3EBA-21DE-7C19-C711C4B563E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AEA8A34-C860-BAF6-80D2-1AB0DBC4A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EFF65BF-68D2-0FEE-C3CB-C2FFD768B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E56D978-5DCE-1084-7196-EBF2FD61F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CB6E3FE-EFAE-5128-27BF-E310D381BC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81ABAD5-7E57-4D12-C09E-A0AA1BC442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17AF2AE-6A68-F74F-8859-4D780F08E48E}"/>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A5EC1190-2FDB-6F7D-63C5-CA9E2E97074C}"/>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Układy sieci TN w instalacjach elektrycznych</a:t>
            </a:r>
          </a:p>
          <a:p>
            <a:pPr marL="0" indent="0">
              <a:buNone/>
            </a:pPr>
            <a:r>
              <a:rPr lang="pl-PL" dirty="0"/>
              <a:t>W Polsce najczęściej stosowane są układy sieci typu </a:t>
            </a:r>
            <a:r>
              <a:rPr lang="pl-PL" b="1" dirty="0"/>
              <a:t>TN</a:t>
            </a:r>
            <a:r>
              <a:rPr lang="pl-PL" dirty="0"/>
              <a:t>, a w sieciach elektroenergetycznych zasilających budynki najczęściej spotykamy układ </a:t>
            </a:r>
            <a:r>
              <a:rPr lang="pl-PL" b="1" dirty="0"/>
              <a:t>TN-C</a:t>
            </a:r>
            <a:r>
              <a:rPr lang="pl-PL" dirty="0"/>
              <a:t>. W tym układzie występuje przewód </a:t>
            </a:r>
            <a:r>
              <a:rPr lang="pl-PL" b="1" dirty="0"/>
              <a:t>ochronno-neutralny PEN</a:t>
            </a:r>
            <a:r>
              <a:rPr lang="pl-PL" dirty="0"/>
              <a:t>, który pełni jednocześnie funkcję przewodu ochronnego (PE) i neutralnego (N).</a:t>
            </a:r>
          </a:p>
          <a:p>
            <a:pPr marL="0" indent="0">
              <a:buNone/>
            </a:pPr>
            <a:r>
              <a:rPr lang="pl-PL" b="1" dirty="0"/>
              <a:t>Wymagania dotyczące przewodu PEN (zgodnie z normą PN-HD 60364-5-54):</a:t>
            </a:r>
          </a:p>
          <a:p>
            <a:pPr>
              <a:buSzPct val="100000"/>
            </a:pPr>
            <a:r>
              <a:rPr lang="pl-PL" dirty="0"/>
              <a:t>Minimalny przekrój żyły dla przewodu PEN:</a:t>
            </a:r>
          </a:p>
          <a:p>
            <a:pPr lvl="1">
              <a:buSzPct val="100000"/>
            </a:pPr>
            <a:r>
              <a:rPr lang="pl-PL" b="1" dirty="0"/>
              <a:t>10 mm²</a:t>
            </a:r>
            <a:r>
              <a:rPr lang="pl-PL" dirty="0"/>
              <a:t> – dla miedzi (Cu),</a:t>
            </a:r>
          </a:p>
          <a:p>
            <a:pPr lvl="1">
              <a:buSzPct val="100000"/>
            </a:pPr>
            <a:r>
              <a:rPr lang="pl-PL" b="1" dirty="0"/>
              <a:t>16 mm²</a:t>
            </a:r>
            <a:r>
              <a:rPr lang="pl-PL" dirty="0"/>
              <a:t> – dla aluminium (Al). </a:t>
            </a:r>
          </a:p>
        </p:txBody>
      </p:sp>
      <p:sp>
        <p:nvSpPr>
          <p:cNvPr id="6" name="Tytuł 1">
            <a:extLst>
              <a:ext uri="{FF2B5EF4-FFF2-40B4-BE49-F238E27FC236}">
                <a16:creationId xmlns:a16="http://schemas.microsoft.com/office/drawing/2014/main" id="{33615AF2-5D67-C08C-0FF3-51A8D27B2EA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Układy sieci </a:t>
            </a:r>
            <a:br>
              <a:rPr lang="pl-PL" sz="3600" dirty="0">
                <a:solidFill>
                  <a:srgbClr val="FFFFFF"/>
                </a:solidFill>
              </a:rPr>
            </a:br>
            <a:r>
              <a:rPr lang="pl-PL" sz="3600" dirty="0">
                <a:solidFill>
                  <a:srgbClr val="FFFFFF"/>
                </a:solidFill>
              </a:rPr>
              <a:t>Wymagania techniczne</a:t>
            </a:r>
          </a:p>
        </p:txBody>
      </p:sp>
      <p:sp>
        <p:nvSpPr>
          <p:cNvPr id="7" name="Rectangle 2">
            <a:extLst>
              <a:ext uri="{FF2B5EF4-FFF2-40B4-BE49-F238E27FC236}">
                <a16:creationId xmlns:a16="http://schemas.microsoft.com/office/drawing/2014/main" id="{026EA3F5-AC9B-0AF2-654E-145F841A707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F3A4F6A2-E0D5-05E1-4351-11B7B3A7581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269181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98AC76-BF07-F263-EEC4-5581067E514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AB0F01C-2F92-4666-9C1D-6592E632C2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9FC3C33-3600-6C93-53CD-004EBC123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9653D1A-EB9F-4C59-C991-166AC5AC75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08DFDCC-C0F3-A082-2B87-CA1166B54F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F6AC3D7-B928-6851-07DC-44EA4ACBD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D8D804C6-6B37-387C-6417-FA2DA148EDB4}"/>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D49541E5-2E1A-E9C9-F5F9-956FB17B5483}"/>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Problemy w instalacjach odbiorczych budynków</a:t>
            </a:r>
          </a:p>
          <a:p>
            <a:pPr marL="0" indent="0">
              <a:buNone/>
            </a:pPr>
            <a:r>
              <a:rPr lang="pl-PL" dirty="0"/>
              <a:t>W praktyce, w budynkach bardzo często trudno jest dostosować przekrój przewodu PEN do wymagań normy. Aby poprawić bezpieczeństwo użytkowników, konieczne staje się zastosowanie układów:</a:t>
            </a:r>
          </a:p>
          <a:p>
            <a:pPr marL="0" indent="0">
              <a:buNone/>
            </a:pPr>
            <a:r>
              <a:rPr lang="pl-PL" b="1" dirty="0"/>
              <a:t>TN-S</a:t>
            </a:r>
            <a:r>
              <a:rPr lang="pl-PL" dirty="0"/>
              <a:t> – przewody ochronny PE i neutralny N są prowadzone oddzielnie,</a:t>
            </a:r>
          </a:p>
          <a:p>
            <a:pPr marL="0" indent="0">
              <a:buNone/>
            </a:pPr>
            <a:r>
              <a:rPr lang="pl-PL" b="1" dirty="0"/>
              <a:t>TN-C-S</a:t>
            </a:r>
            <a:r>
              <a:rPr lang="pl-PL" dirty="0"/>
              <a:t> – przewód PEN jest rozdzielany na PE i N w złączu lub rozdzielnicy głównej.</a:t>
            </a:r>
          </a:p>
          <a:p>
            <a:pPr marL="0" indent="0">
              <a:buNone/>
            </a:pPr>
            <a:r>
              <a:rPr lang="pl-PL" dirty="0"/>
              <a:t>Punkt rozdziału PEN na PE i N </a:t>
            </a:r>
            <a:r>
              <a:rPr lang="pl-PL" b="1" dirty="0"/>
              <a:t>musi być uziemiony</a:t>
            </a:r>
            <a:r>
              <a:rPr lang="pl-PL" dirty="0"/>
              <a:t>, aby zapewnić utrzymanie potencjału ziemi na przewodzie ochronnym PE.</a:t>
            </a:r>
          </a:p>
        </p:txBody>
      </p:sp>
      <p:sp>
        <p:nvSpPr>
          <p:cNvPr id="6" name="Tytuł 1">
            <a:extLst>
              <a:ext uri="{FF2B5EF4-FFF2-40B4-BE49-F238E27FC236}">
                <a16:creationId xmlns:a16="http://schemas.microsoft.com/office/drawing/2014/main" id="{7E1D2AE1-B3DF-18D0-8EEB-04ED5C6E0BF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Układy sieci </a:t>
            </a:r>
            <a:br>
              <a:rPr lang="pl-PL" sz="3600" dirty="0">
                <a:solidFill>
                  <a:srgbClr val="FFFFFF"/>
                </a:solidFill>
              </a:rPr>
            </a:br>
            <a:r>
              <a:rPr lang="pl-PL" sz="3600" dirty="0">
                <a:solidFill>
                  <a:srgbClr val="FFFFFF"/>
                </a:solidFill>
              </a:rPr>
              <a:t>Wymagania techniczne</a:t>
            </a:r>
          </a:p>
        </p:txBody>
      </p:sp>
      <p:sp>
        <p:nvSpPr>
          <p:cNvPr id="7" name="Rectangle 2">
            <a:extLst>
              <a:ext uri="{FF2B5EF4-FFF2-40B4-BE49-F238E27FC236}">
                <a16:creationId xmlns:a16="http://schemas.microsoft.com/office/drawing/2014/main" id="{298435D0-8EA2-FBBB-9C01-B0950A1B4FA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DB3A960F-5A49-48F8-3260-CE08498F91D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834450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B186F10-0F7E-01D9-6CD6-C022BD253B6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6885466-7B2A-9939-E7A4-7F0CA42F6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1A71CCD-2C23-E93B-D476-E635C590D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B410515-B130-0E5A-8CFA-CA5313BC1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3FAD920-53A5-0C58-C232-EA9B0289A6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72864EC-559C-0205-9956-EFC1618E92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527B197-B7F6-7A89-834D-0F1B55918DC8}"/>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0341D8F0-8C0A-75FE-4F72-7DF73756F9EB}"/>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Rozdział PEN na PE i N eliminuje:</a:t>
            </a:r>
          </a:p>
          <a:p>
            <a:pPr>
              <a:buSzPct val="100000"/>
            </a:pPr>
            <a:r>
              <a:rPr lang="pl-PL" dirty="0"/>
              <a:t>Ryzyko pojawienia się napięcia fazowego na obudowach metalowych odbiorników w razie przerwy przewodu PEN.</a:t>
            </a:r>
          </a:p>
          <a:p>
            <a:pPr>
              <a:buSzPct val="100000"/>
            </a:pPr>
            <a:r>
              <a:rPr lang="pl-PL" dirty="0"/>
              <a:t>pojawienia się na przewodzie PEN napięcia niekorzystnego dla użytkowanych odbiorników, wywołanego przepływem przez ten przewód prądu wyrównawczego, spowodowanego zaistnieniem asymetrii prądowej w instalacji.</a:t>
            </a:r>
          </a:p>
        </p:txBody>
      </p:sp>
      <p:sp>
        <p:nvSpPr>
          <p:cNvPr id="6" name="Tytuł 1">
            <a:extLst>
              <a:ext uri="{FF2B5EF4-FFF2-40B4-BE49-F238E27FC236}">
                <a16:creationId xmlns:a16="http://schemas.microsoft.com/office/drawing/2014/main" id="{E701A7CC-6385-F1BF-554E-4B994F96002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Układy sieci </a:t>
            </a:r>
            <a:br>
              <a:rPr lang="pl-PL" sz="3600" dirty="0">
                <a:solidFill>
                  <a:srgbClr val="FFFFFF"/>
                </a:solidFill>
              </a:rPr>
            </a:br>
            <a:r>
              <a:rPr lang="pl-PL" sz="3600" dirty="0">
                <a:solidFill>
                  <a:srgbClr val="FFFFFF"/>
                </a:solidFill>
              </a:rPr>
              <a:t>Wymagania techniczne</a:t>
            </a:r>
          </a:p>
        </p:txBody>
      </p:sp>
      <p:sp>
        <p:nvSpPr>
          <p:cNvPr id="7" name="Rectangle 2">
            <a:extLst>
              <a:ext uri="{FF2B5EF4-FFF2-40B4-BE49-F238E27FC236}">
                <a16:creationId xmlns:a16="http://schemas.microsoft.com/office/drawing/2014/main" id="{7D6432F7-8996-72E2-9DF6-F26481E73E0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AC14051A-9E4A-2DC2-6DA4-E069FD4BAF8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818235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F5D249-9B4D-7E9B-5694-859F7E26BF9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E75AADA-A176-C0DB-0728-D1B1C8B7DF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7BA3241-26B5-0A8F-407B-3471A4893A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E48499A-21DB-4838-9300-0A2BE8C9E8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01A1A7A-5537-D01B-4209-F414278BD5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3D74633-FAC7-4FD0-7014-873B68C1D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BE640A79-1679-3CD4-6B5B-2E5C53279F66}"/>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7DEFE4E8-93D4-73EC-904A-D72C608F89DB}"/>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Rola uziemień w układach TN</a:t>
            </a:r>
          </a:p>
          <a:p>
            <a:pPr marL="0" indent="0">
              <a:buNone/>
            </a:pPr>
            <a:r>
              <a:rPr lang="pl-PL" dirty="0"/>
              <a:t>Przewody PE oraz PEN powinny być możliwie licznie uziemiane. Wielokrotne uziemienie przewodu ochronnego PE i ochronno-neutralnego PEN w układzie sieci TN, w którym stosowane jest samoczynne wyłączenie zasilania, jako ochrona przy uszkodzeniu, powoduje: </a:t>
            </a:r>
          </a:p>
          <a:p>
            <a:pPr>
              <a:buSzPct val="100000"/>
            </a:pPr>
            <a:r>
              <a:rPr lang="pl-PL" dirty="0"/>
              <a:t>obniżenie napięcia na nieuszkodzonym przewodzie ochronnym PE lub ochronno- neutralnym PEN, połączonym z miejscem zwarcia,</a:t>
            </a:r>
          </a:p>
          <a:p>
            <a:pPr>
              <a:buSzPct val="100000"/>
            </a:pPr>
            <a:r>
              <a:rPr lang="pl-PL" dirty="0"/>
              <a:t>utworzenie drogi zastępczej prądu zwarciowego w przypadku przerwania przewodu ochronnego PE lub ochronno-neutralnego PEN, </a:t>
            </a:r>
          </a:p>
        </p:txBody>
      </p:sp>
      <p:sp>
        <p:nvSpPr>
          <p:cNvPr id="6" name="Tytuł 1">
            <a:extLst>
              <a:ext uri="{FF2B5EF4-FFF2-40B4-BE49-F238E27FC236}">
                <a16:creationId xmlns:a16="http://schemas.microsoft.com/office/drawing/2014/main" id="{335752D2-C208-A557-FA16-DCBC68805C8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Układy sieci </a:t>
            </a:r>
            <a:br>
              <a:rPr lang="pl-PL" sz="3600" dirty="0">
                <a:solidFill>
                  <a:srgbClr val="FFFFFF"/>
                </a:solidFill>
              </a:rPr>
            </a:br>
            <a:r>
              <a:rPr lang="pl-PL" sz="3600" dirty="0">
                <a:solidFill>
                  <a:srgbClr val="FFFFFF"/>
                </a:solidFill>
              </a:rPr>
              <a:t>Wymagania techniczne</a:t>
            </a:r>
          </a:p>
        </p:txBody>
      </p:sp>
      <p:sp>
        <p:nvSpPr>
          <p:cNvPr id="7" name="Rectangle 2">
            <a:extLst>
              <a:ext uri="{FF2B5EF4-FFF2-40B4-BE49-F238E27FC236}">
                <a16:creationId xmlns:a16="http://schemas.microsoft.com/office/drawing/2014/main" id="{1F731EAF-40FF-57FD-5BDB-8CCBFC09A74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93496FCA-62B0-6997-52A2-BB86A7415F9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651990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7B3C96-2B47-E216-EB70-018CF35EA2E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31F30AF-1F16-2C90-AB2B-3A85F7D251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36C3FE3-74E6-03AC-E922-6D211A5AA2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F641FD2-9158-9595-D2B0-615A9E987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237C5F8-498D-3949-C291-D034E03FD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7806F18-E1A4-6856-47A4-0974594DDD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788C67AE-64E4-1502-6C74-4D696A202A92}"/>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3657FCDE-12DD-BB42-FFF7-45272969FCA6}"/>
              </a:ext>
            </a:extLst>
          </p:cNvPr>
          <p:cNvSpPr>
            <a:spLocks noGrp="1"/>
          </p:cNvSpPr>
          <p:nvPr>
            <p:ph idx="4294967295"/>
          </p:nvPr>
        </p:nvSpPr>
        <p:spPr>
          <a:xfrm>
            <a:off x="152400" y="1771048"/>
            <a:ext cx="11874500" cy="4937759"/>
          </a:xfrm>
          <a:prstGeom prst="rect">
            <a:avLst/>
          </a:prstGeom>
        </p:spPr>
        <p:txBody>
          <a:bodyPr anchor="ctr">
            <a:noAutofit/>
          </a:bodyPr>
          <a:lstStyle/>
          <a:p>
            <a:pPr>
              <a:buSzPct val="100000"/>
            </a:pPr>
            <a:r>
              <a:rPr lang="pl-PL" dirty="0"/>
              <a:t>obniżenie napięcia na przewodzie ochronnym PE lub ochronno-neutralnym PEN, który został przerwany (odłączony od punktu neutralnego sieci) i który jest jednocześnie połączony z miejscem zwarcia, </a:t>
            </a:r>
          </a:p>
          <a:p>
            <a:pPr>
              <a:buSzPct val="100000"/>
            </a:pPr>
            <a:r>
              <a:rPr lang="pl-PL" dirty="0"/>
              <a:t>obniżenie napięcia, które może pojawić się na przewodzie ochronnym PE lub ochronno-neutralnym PEN podczas zwarć doziemnych w stacji zasilającej po stronie wyższego napięcia, gdy w stacji wykonano wspólne uziemienie urządzeń wysokiego i niskiego napięcia,</a:t>
            </a:r>
          </a:p>
          <a:p>
            <a:pPr>
              <a:buSzPct val="100000"/>
            </a:pPr>
            <a:r>
              <a:rPr lang="pl-PL" dirty="0"/>
              <a:t>ograniczenie asymetrii napięć podczas zwarć doziemnych.</a:t>
            </a:r>
          </a:p>
        </p:txBody>
      </p:sp>
      <p:sp>
        <p:nvSpPr>
          <p:cNvPr id="6" name="Tytuł 1">
            <a:extLst>
              <a:ext uri="{FF2B5EF4-FFF2-40B4-BE49-F238E27FC236}">
                <a16:creationId xmlns:a16="http://schemas.microsoft.com/office/drawing/2014/main" id="{4EB3941E-9FD2-EAE2-AF13-3051E1CEE27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Układy sieci </a:t>
            </a:r>
            <a:br>
              <a:rPr lang="pl-PL" sz="3600" dirty="0">
                <a:solidFill>
                  <a:srgbClr val="FFFFFF"/>
                </a:solidFill>
              </a:rPr>
            </a:br>
            <a:r>
              <a:rPr lang="pl-PL" sz="3600" dirty="0">
                <a:solidFill>
                  <a:srgbClr val="FFFFFF"/>
                </a:solidFill>
              </a:rPr>
              <a:t>Wymagania techniczne</a:t>
            </a:r>
          </a:p>
        </p:txBody>
      </p:sp>
      <p:sp>
        <p:nvSpPr>
          <p:cNvPr id="7" name="Rectangle 2">
            <a:extLst>
              <a:ext uri="{FF2B5EF4-FFF2-40B4-BE49-F238E27FC236}">
                <a16:creationId xmlns:a16="http://schemas.microsoft.com/office/drawing/2014/main" id="{824CC637-A8B8-F1B1-76AD-C3265824127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E2F37C09-83A4-BB5D-21C8-F64F8464EF6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34738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B7F7CD-7212-48CE-29EF-BFD9657C0D9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414F5C9-5FB4-E843-1355-47B161FEBF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9DE7E46-68E1-84C1-BBA2-D1F2BA4D71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4164337C-1AE1-8841-86DC-6038E9504C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23198E1-EA8E-08F8-668D-EC7FBF873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2316B90-7F91-1200-81F3-7C9B815B12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DD2CA453-E27B-818C-D6A7-E23B6350239C}"/>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Urządzenia zabezpieczające</a:t>
            </a:r>
          </a:p>
        </p:txBody>
      </p:sp>
      <p:sp>
        <p:nvSpPr>
          <p:cNvPr id="3" name="Symbol zastępczy zawartości 2">
            <a:extLst>
              <a:ext uri="{FF2B5EF4-FFF2-40B4-BE49-F238E27FC236}">
                <a16:creationId xmlns:a16="http://schemas.microsoft.com/office/drawing/2014/main" id="{D17F9360-3B11-15B3-4A2B-DCD7FC2AF7E6}"/>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Parametry znamionowe wyłączników nadprądowych.</a:t>
            </a:r>
          </a:p>
          <a:p>
            <a:pPr lvl="0">
              <a:buSzPct val="100000"/>
            </a:pPr>
            <a:r>
              <a:rPr lang="pl-PL" b="1" dirty="0"/>
              <a:t>Prąd znamionowy (Iₙ)</a:t>
            </a:r>
            <a:br>
              <a:rPr lang="pl-PL" dirty="0"/>
            </a:br>
            <a:r>
              <a:rPr lang="pl-PL" dirty="0"/>
              <a:t>To maksymalny prąd, który może płynąć przez wyłącznik bez ryzyka jego uszkodzenia. Typowe wartości to:</a:t>
            </a:r>
            <a:br>
              <a:rPr lang="pl-PL" dirty="0"/>
            </a:br>
            <a:r>
              <a:rPr lang="pl-PL" dirty="0"/>
              <a:t>6 A, 10 A, 16 A, 20 A, 25 A, 32 A, 40 A, 50 A, 63 A, 80 A, 100 A, 125 A </a:t>
            </a:r>
          </a:p>
          <a:p>
            <a:pPr lvl="0">
              <a:buSzPct val="100000"/>
            </a:pPr>
            <a:r>
              <a:rPr lang="pl-PL" b="1" dirty="0"/>
              <a:t>Napięcie znamionowe (Uₙ)</a:t>
            </a:r>
            <a:br>
              <a:rPr lang="pl-PL" dirty="0"/>
            </a:br>
            <a:r>
              <a:rPr lang="pl-PL" dirty="0"/>
              <a:t>Określa maksymalne napięcie, przy którym wyłącznik może bezpiecznie pracować ze względu na układ izolacyjny.</a:t>
            </a:r>
          </a:p>
          <a:p>
            <a:pPr lvl="0">
              <a:buSzPct val="100000"/>
            </a:pPr>
            <a:r>
              <a:rPr lang="pl-PL" b="1" dirty="0"/>
              <a:t>Znamionowa zdolność zwarciowa (podawana w [A] lub częściej w [</a:t>
            </a:r>
            <a:r>
              <a:rPr lang="pl-PL" b="1" dirty="0" err="1"/>
              <a:t>kA</a:t>
            </a:r>
            <a:r>
              <a:rPr lang="pl-PL" b="1" dirty="0"/>
              <a:t>]</a:t>
            </a:r>
            <a:br>
              <a:rPr lang="pl-PL" dirty="0"/>
            </a:br>
            <a:r>
              <a:rPr lang="pl-PL" dirty="0"/>
              <a:t>To maksymalny prąd zwarcia, który wyłącznik może bezpiecznie przerwać.</a:t>
            </a:r>
          </a:p>
        </p:txBody>
      </p:sp>
      <p:sp>
        <p:nvSpPr>
          <p:cNvPr id="6" name="Tytuł 1">
            <a:extLst>
              <a:ext uri="{FF2B5EF4-FFF2-40B4-BE49-F238E27FC236}">
                <a16:creationId xmlns:a16="http://schemas.microsoft.com/office/drawing/2014/main" id="{AE1DAF09-96B1-D1BD-C049-14D1766BF7C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Wyłącznik instalacyjny nadprądowy</a:t>
            </a:r>
          </a:p>
        </p:txBody>
      </p:sp>
      <p:sp>
        <p:nvSpPr>
          <p:cNvPr id="7" name="Rectangle 2">
            <a:extLst>
              <a:ext uri="{FF2B5EF4-FFF2-40B4-BE49-F238E27FC236}">
                <a16:creationId xmlns:a16="http://schemas.microsoft.com/office/drawing/2014/main" id="{2A972E86-9A20-78E9-72C8-AF763A54A42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0E340D54-ED59-C0B8-30BB-16AC666CDC2D}"/>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52616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7C59BD-FE2B-7313-FCD9-B5036AC1AF9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7911A88-C7A5-DD4F-AAC7-FA535D3F1F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27287CE-F184-DA88-95D8-7119530988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AF8C8E98-2986-86C7-63B1-C7113EAFEE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CBA0902-9A2A-BCE1-3D65-B0AFD34A5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866262A-715B-07EB-7A42-7C780E71D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515633A-8324-45B7-E12A-F6EDF6B93E66}"/>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7745F17E-A01C-C7D3-928D-9FD253A9B4B1}"/>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Instalacja elektryczna w budynkach powinna być realizowana w układzie sieci TN-S (przewody L1; L2; L3; N; PE). Nie wyklucza to stosowania w szczególnie uzasadnionych przypadkach układu sieci TT lub IT. </a:t>
            </a:r>
          </a:p>
          <a:p>
            <a:pPr marL="0" indent="0">
              <a:buNone/>
            </a:pPr>
            <a:r>
              <a:rPr lang="pl-PL" dirty="0"/>
              <a:t>Bardzo ważną rolę w </a:t>
            </a:r>
            <a:r>
              <a:rPr lang="pl-PL" dirty="0" err="1"/>
              <a:t>ekwipotencjalizacji</a:t>
            </a:r>
            <a:r>
              <a:rPr lang="pl-PL" dirty="0"/>
              <a:t> części przewodzących jednocześnie dostępnych w budynku pełni uziemienie przewodu ochronnego PE instalacji elektrycznej. Określa ono potencjał strefy ekwipotencjalnej w budynku. Uziemienie to powinno być wykonane w budynku, a nie z dala od niego, z wykorzystaniem przede wszystkim uziomu fundamentowego. </a:t>
            </a:r>
          </a:p>
        </p:txBody>
      </p:sp>
      <p:sp>
        <p:nvSpPr>
          <p:cNvPr id="6" name="Tytuł 1">
            <a:extLst>
              <a:ext uri="{FF2B5EF4-FFF2-40B4-BE49-F238E27FC236}">
                <a16:creationId xmlns:a16="http://schemas.microsoft.com/office/drawing/2014/main" id="{DB1CEE38-1615-9BC3-C394-1A4615116ED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Układy sieci </a:t>
            </a:r>
            <a:br>
              <a:rPr lang="pl-PL" sz="3600" dirty="0">
                <a:solidFill>
                  <a:srgbClr val="FFFFFF"/>
                </a:solidFill>
              </a:rPr>
            </a:br>
            <a:r>
              <a:rPr lang="pl-PL" sz="3600" dirty="0">
                <a:solidFill>
                  <a:srgbClr val="FFFFFF"/>
                </a:solidFill>
              </a:rPr>
              <a:t>Wymagania techniczne</a:t>
            </a:r>
          </a:p>
        </p:txBody>
      </p:sp>
      <p:sp>
        <p:nvSpPr>
          <p:cNvPr id="7" name="Rectangle 2">
            <a:extLst>
              <a:ext uri="{FF2B5EF4-FFF2-40B4-BE49-F238E27FC236}">
                <a16:creationId xmlns:a16="http://schemas.microsoft.com/office/drawing/2014/main" id="{AC9510CE-0A11-4405-F007-1FBB4218E63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FC28C56C-1D74-223D-7046-53D8B9C4B3E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915431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80BDE1-3712-6376-C61A-44995DFF140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178FCE5-B224-849C-DCC1-99A95EB0F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DAF6374-F7A1-33A7-70B3-00ADF52035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391FFC7-C517-B9FF-4D0E-D584C9BD61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61F0515-7AB3-598D-70B8-BAAC5CE330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3F6B4C6-3DA7-9FB4-61EE-25F29D3005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DC119B4-18FE-FE57-A966-33DB825403F7}"/>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3D694F81-5BAA-C44A-CB13-BB84F067E746}"/>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Podstawowa zasadą ochrony przed porażeniem jest, </a:t>
            </a:r>
            <a:r>
              <a:rPr lang="pl-PL" b="1" i="1" u="sng" dirty="0"/>
              <a:t>że części niebezpieczne nie mogą być dostępne, a dostępne części przewodzące nie mogą być niebezpieczne, zarówno normalnych warunkach jak i w warunkach pojedynczego uszkodzenia. </a:t>
            </a:r>
          </a:p>
          <a:p>
            <a:pPr marL="0" indent="0">
              <a:buNone/>
            </a:pPr>
            <a:r>
              <a:rPr lang="pl-PL" dirty="0"/>
              <a:t>Środek ochrony powinien składać się z – odpowiedniej kombinacji środka do ochrony podstawowej i niezależnego środka do ochrony przy uszkodzeniu, lub – wzmocnionego środka ochrony, który zabezpiecza zarówno ochronę podstawowa jak i ochronę przy uszkodzeniu. Przykładem tego środka ochrony jest izolacja wzmocniona. Środki ochrony zastosowane w instalacji powinny być rozważane podczas doboru i montażu urządzeń.</a:t>
            </a:r>
          </a:p>
        </p:txBody>
      </p:sp>
      <p:sp>
        <p:nvSpPr>
          <p:cNvPr id="6" name="Tytuł 1">
            <a:extLst>
              <a:ext uri="{FF2B5EF4-FFF2-40B4-BE49-F238E27FC236}">
                <a16:creationId xmlns:a16="http://schemas.microsoft.com/office/drawing/2014/main" id="{AAC06FF6-1ED5-8642-901F-5DA8EE32BF3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Izolacja podstawowa części czynnych</a:t>
            </a:r>
          </a:p>
        </p:txBody>
      </p:sp>
      <p:sp>
        <p:nvSpPr>
          <p:cNvPr id="7" name="Rectangle 2">
            <a:extLst>
              <a:ext uri="{FF2B5EF4-FFF2-40B4-BE49-F238E27FC236}">
                <a16:creationId xmlns:a16="http://schemas.microsoft.com/office/drawing/2014/main" id="{AEAFDC94-3691-C984-DDCA-428DAA96256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B216D428-548C-B34E-0EBC-804905B07BD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503980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5AAA5AA-C0CE-ACF5-59EB-5389DB32245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B2A814F-E5B5-E44A-AA7A-C16DBAF162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D265AB60-71A4-65A4-0715-FA1519909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09154FB-955D-8235-4160-9C128E70FB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19BEC7F-B312-3B66-8928-072EF86791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3494DF3-97BA-AAA5-01E0-F3C1FB21B6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F8DCA42D-B543-A158-3696-17A2BCDF919F}"/>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FF243AA5-6CB5-319D-7C53-822D08F76B6B}"/>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Ochrona podstawowa jest ochroną przed </a:t>
            </a:r>
            <a:r>
              <a:rPr lang="pl-PL" u="sng" dirty="0"/>
              <a:t>dotykiem bezpośrednim</a:t>
            </a:r>
            <a:r>
              <a:rPr lang="pl-PL" dirty="0"/>
              <a:t>. Jej podstawowym środkiem ochrony, który ma zapewnić brak dostępu do części czynnych jest izolacja podstawowa i należy do środków powszechnie stosowanych.</a:t>
            </a:r>
          </a:p>
          <a:p>
            <a:pPr marL="0" indent="0">
              <a:buNone/>
            </a:pPr>
            <a:r>
              <a:rPr lang="pl-PL" b="1" dirty="0"/>
              <a:t>Izolacja podstawowa</a:t>
            </a:r>
            <a:r>
              <a:rPr lang="pl-PL" dirty="0"/>
              <a:t> - to izolacja przewidziana na części czynne urządzenia elektrycznego, która zapewnia ochronę przed porażeniem prądem elektrycznym w warunkach normalnej pracy. Jest to najczęściej fabrycznie wykonana powłoka izolacyjna na przewodach, uzwojeniach, zaciskach czy innych częściach przewodzących. </a:t>
            </a:r>
          </a:p>
        </p:txBody>
      </p:sp>
      <p:sp>
        <p:nvSpPr>
          <p:cNvPr id="6" name="Tytuł 1">
            <a:extLst>
              <a:ext uri="{FF2B5EF4-FFF2-40B4-BE49-F238E27FC236}">
                <a16:creationId xmlns:a16="http://schemas.microsoft.com/office/drawing/2014/main" id="{D28B4966-3A18-E492-5E25-B2C4D88D32D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Izolacja podstawowa części czynnych</a:t>
            </a:r>
          </a:p>
        </p:txBody>
      </p:sp>
      <p:sp>
        <p:nvSpPr>
          <p:cNvPr id="7" name="Rectangle 2">
            <a:extLst>
              <a:ext uri="{FF2B5EF4-FFF2-40B4-BE49-F238E27FC236}">
                <a16:creationId xmlns:a16="http://schemas.microsoft.com/office/drawing/2014/main" id="{96B63785-D762-5A9A-C46E-39B5D0B414F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5A7902DD-4AD1-D8BB-1753-0C6BCEE7BED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714334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602AB3-04A9-F3F2-04CA-711E198B7EB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6AABF82-BA8A-2653-654F-948EF617B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CB971DBA-5698-B889-FB60-6225BEDAB2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4F357A23-9B5B-D939-FE88-A87E87F73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5C1E253-98D0-C85D-D277-BC8417740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AEE190A-9E7D-CCA0-B169-7ADCC7C83B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CADFC4BF-36CA-1ED0-7381-47498AF6CC11}"/>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0BB4E6B0-E22B-EE18-039F-97162413622C}"/>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Materiał izolacyjny musi spełniać wymagania odpowiedniej wytrzymałości elektrycznej, mechanicznej, termicznej i odporności na starzenie się. </a:t>
            </a:r>
            <a:r>
              <a:rPr lang="pl-PL" dirty="0">
                <a:solidFill>
                  <a:prstClr val="black"/>
                </a:solidFill>
              </a:rPr>
              <a:t>W systemach ochrony przewidziana jest jako pierwszy poziom ochrony.</a:t>
            </a:r>
            <a:br>
              <a:rPr lang="pl-PL" b="1" dirty="0">
                <a:solidFill>
                  <a:prstClr val="black"/>
                </a:solidFill>
              </a:rPr>
            </a:br>
            <a:r>
              <a:rPr lang="pl-PL" dirty="0">
                <a:solidFill>
                  <a:prstClr val="black"/>
                </a:solidFill>
              </a:rPr>
              <a:t>Części czynne powinny być całkowicie pokryte izolacją, która może być usunięta tylko przez jej zniszczenie. W przypadku urządzeń elektrycznych, izolacja powinna spełniać wymagania odpowiednich norm dotyczących tych urządzeń.</a:t>
            </a:r>
            <a:endParaRPr lang="pl-PL" dirty="0"/>
          </a:p>
        </p:txBody>
      </p:sp>
      <p:sp>
        <p:nvSpPr>
          <p:cNvPr id="6" name="Tytuł 1">
            <a:extLst>
              <a:ext uri="{FF2B5EF4-FFF2-40B4-BE49-F238E27FC236}">
                <a16:creationId xmlns:a16="http://schemas.microsoft.com/office/drawing/2014/main" id="{4BA7F4B4-2DBD-244F-DC3E-C1330E2543D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Izolacja podstawowa części czynnych</a:t>
            </a:r>
          </a:p>
        </p:txBody>
      </p:sp>
      <p:sp>
        <p:nvSpPr>
          <p:cNvPr id="7" name="Rectangle 2">
            <a:extLst>
              <a:ext uri="{FF2B5EF4-FFF2-40B4-BE49-F238E27FC236}">
                <a16:creationId xmlns:a16="http://schemas.microsoft.com/office/drawing/2014/main" id="{3509F703-B93C-2141-C37B-4BA39A65A28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1FB3215A-934C-490B-DB35-A3810EACC89F}"/>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1715272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75BD35C-DE01-5080-DF18-3A51BB91054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1BEFBC7-628C-8FF3-8356-3439C162A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D4A0E36-2B18-89E8-188D-891C216DD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435B884B-BA5D-C547-4A01-FABEAFB170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147D4AC-41F2-D972-FEDC-F0BF8861DC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30B531C-315C-A3EF-DFB3-66222F066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BE87EF7-1518-1977-43F9-CBFFE1812D0C}"/>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F8D34B20-0AA0-13D7-F9D5-2B7A089CA227}"/>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Przegrody i obudowy</a:t>
            </a:r>
            <a:r>
              <a:rPr lang="pl-PL" dirty="0"/>
              <a:t> - należą do środków ochrony podstawowej powszechnie stosowanych, których celem jest zapobieganie przypadkowemu dotknięciu części czynnych znajdujących się pod napięciem.</a:t>
            </a:r>
            <a:br>
              <a:rPr lang="pl-PL" dirty="0"/>
            </a:br>
            <a:r>
              <a:rPr lang="pl-PL" b="1" dirty="0"/>
              <a:t>Przegroda</a:t>
            </a:r>
            <a:r>
              <a:rPr lang="pl-PL" dirty="0"/>
              <a:t> — fizyczny element konstrukcyjny, który oddziela użytkownika od części czynnych, uniemożliwiając dotyk bezpośredni </a:t>
            </a:r>
            <a:r>
              <a:rPr lang="pl-PL" sz="3200" dirty="0"/>
              <a:t>nawet przy świadomym działaniu</a:t>
            </a:r>
            <a:r>
              <a:rPr lang="pl-PL" dirty="0"/>
              <a:t>.</a:t>
            </a:r>
            <a:br>
              <a:rPr lang="pl-PL" dirty="0"/>
            </a:br>
            <a:r>
              <a:rPr lang="pl-PL" b="1" dirty="0"/>
              <a:t>Obudowa</a:t>
            </a:r>
            <a:r>
              <a:rPr lang="pl-PL" dirty="0"/>
              <a:t> — zamknięta przestrzeń konstrukcyjna, w której znajdują się części czynne, dostępna tylko przy użyciu narzędzi lub po zdjęciu pokryw (np. skrzynki elektryczne, rozdzielnice).</a:t>
            </a:r>
          </a:p>
        </p:txBody>
      </p:sp>
      <p:sp>
        <p:nvSpPr>
          <p:cNvPr id="6" name="Tytuł 1">
            <a:extLst>
              <a:ext uri="{FF2B5EF4-FFF2-40B4-BE49-F238E27FC236}">
                <a16:creationId xmlns:a16="http://schemas.microsoft.com/office/drawing/2014/main" id="{06C0F721-EAE3-4733-2418-45EF5CAFD38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Przegrody i obudowy</a:t>
            </a:r>
          </a:p>
        </p:txBody>
      </p:sp>
      <p:sp>
        <p:nvSpPr>
          <p:cNvPr id="7" name="Rectangle 2">
            <a:extLst>
              <a:ext uri="{FF2B5EF4-FFF2-40B4-BE49-F238E27FC236}">
                <a16:creationId xmlns:a16="http://schemas.microsoft.com/office/drawing/2014/main" id="{BDE07453-B9B5-6A6F-FA01-1CA6F24D44C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64611E0E-946D-7CFF-02C7-333E69ACE73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3227957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82B7F5-2BC1-1552-3023-A314EA200B4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8BAE9F8-000E-28EB-3B13-097A7F1725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78A8323-0B05-AC8A-E1FA-60794342A9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A15B32A-F521-6DCD-B95A-F7958BDFE6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329E69D-3F09-DF73-A065-B48F428A0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A3DAEA5-A894-453A-FE8B-E65FF2C2C2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26E3CE7-DF44-BBF9-D8EF-9B2B445434D7}"/>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87D140A6-1CD3-83C5-7FFF-B3B2A532561E}"/>
              </a:ext>
            </a:extLst>
          </p:cNvPr>
          <p:cNvSpPr>
            <a:spLocks noGrp="1"/>
          </p:cNvSpPr>
          <p:nvPr>
            <p:ph idx="4294967295"/>
          </p:nvPr>
        </p:nvSpPr>
        <p:spPr>
          <a:xfrm>
            <a:off x="152400" y="1771048"/>
            <a:ext cx="11874500" cy="4937759"/>
          </a:xfrm>
          <a:prstGeom prst="rect">
            <a:avLst/>
          </a:prstGeom>
        </p:spPr>
        <p:txBody>
          <a:bodyPr anchor="ctr">
            <a:noAutofit/>
          </a:bodyPr>
          <a:lstStyle/>
          <a:p>
            <a:pPr marL="0" lvl="0" indent="0">
              <a:buNone/>
            </a:pPr>
            <a:r>
              <a:rPr lang="pl-PL" dirty="0">
                <a:solidFill>
                  <a:prstClr val="black"/>
                </a:solidFill>
              </a:rPr>
              <a:t>Obudowy i przegrody powinny charakteryzować się:</a:t>
            </a:r>
          </a:p>
          <a:p>
            <a:pPr lvl="0">
              <a:buSzPct val="100000"/>
            </a:pPr>
            <a:r>
              <a:rPr lang="pl-PL" dirty="0">
                <a:solidFill>
                  <a:prstClr val="black"/>
                </a:solidFill>
              </a:rPr>
              <a:t>Odpowiednią wytrzymałością mechaniczną,</a:t>
            </a:r>
          </a:p>
          <a:p>
            <a:pPr lvl="0">
              <a:buSzPct val="100000"/>
            </a:pPr>
            <a:r>
              <a:rPr lang="pl-PL" dirty="0">
                <a:solidFill>
                  <a:prstClr val="black"/>
                </a:solidFill>
              </a:rPr>
              <a:t>Odpornością na warunki środowiskowe, w których są stosowane (np. wilgoć, pył, korozję).</a:t>
            </a:r>
          </a:p>
          <a:p>
            <a:pPr lvl="0">
              <a:buSzPct val="100000"/>
            </a:pPr>
            <a:r>
              <a:rPr lang="pl-PL" dirty="0">
                <a:solidFill>
                  <a:prstClr val="black"/>
                </a:solidFill>
              </a:rPr>
              <a:t>W przypadku obudów — muszą posiadać odpowiedni stopień ochrony IP (np. IP20, IP44, IP65) zgodnie z normą PN-EN 60529.</a:t>
            </a:r>
          </a:p>
          <a:p>
            <a:pPr lvl="0">
              <a:buSzPct val="100000"/>
            </a:pPr>
            <a:r>
              <a:rPr lang="pl-PL" dirty="0">
                <a:solidFill>
                  <a:prstClr val="black"/>
                </a:solidFill>
              </a:rPr>
              <a:t>W przypadku przegród – jeżeli są </a:t>
            </a:r>
            <a:r>
              <a:rPr lang="pl-PL" dirty="0" err="1">
                <a:solidFill>
                  <a:prstClr val="black"/>
                </a:solidFill>
              </a:rPr>
              <a:t>demontowalne</a:t>
            </a:r>
            <a:r>
              <a:rPr lang="pl-PL" dirty="0">
                <a:solidFill>
                  <a:prstClr val="black"/>
                </a:solidFill>
              </a:rPr>
              <a:t> – muszą wymagać użycia narzędzi lub specjalnego klucza.</a:t>
            </a:r>
            <a:r>
              <a:rPr lang="pl-PL" dirty="0">
                <a:solidFill>
                  <a:srgbClr val="002060"/>
                </a:solidFill>
              </a:rPr>
              <a:t> </a:t>
            </a:r>
            <a:endParaRPr lang="pl-PL" dirty="0">
              <a:solidFill>
                <a:prstClr val="black"/>
              </a:solidFill>
            </a:endParaRPr>
          </a:p>
        </p:txBody>
      </p:sp>
      <p:sp>
        <p:nvSpPr>
          <p:cNvPr id="6" name="Tytuł 1">
            <a:extLst>
              <a:ext uri="{FF2B5EF4-FFF2-40B4-BE49-F238E27FC236}">
                <a16:creationId xmlns:a16="http://schemas.microsoft.com/office/drawing/2014/main" id="{AC98E70C-E1D7-4C2D-23F8-7580B79B84C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Przegrody i obudowy</a:t>
            </a:r>
          </a:p>
        </p:txBody>
      </p:sp>
      <p:sp>
        <p:nvSpPr>
          <p:cNvPr id="7" name="Rectangle 2">
            <a:extLst>
              <a:ext uri="{FF2B5EF4-FFF2-40B4-BE49-F238E27FC236}">
                <a16:creationId xmlns:a16="http://schemas.microsoft.com/office/drawing/2014/main" id="{F6634759-D7F9-C6BD-3788-B311E2E7C85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A797C11D-B0FA-26C2-B31E-5FCD557EF58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3896746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DE15D14-221D-4C76-F25C-B0AB5276317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BC01ED7-5E13-E76C-4677-39D0B7622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17120E8-E488-8A1A-E9F3-8B6DC367B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B6EEBE6-8032-E2AD-6CFD-1DB4F988E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B5D317C-2090-8B47-0209-079AADE7FF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AE22C63-EE76-38BB-98DC-196896FB87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FA6B790-5AB4-7374-4F33-19DE490DFA34}"/>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C83BCCEF-7861-1F34-180A-C8429E9282A7}"/>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Przeszkody i bariery chronią użytkownika </a:t>
            </a:r>
            <a:r>
              <a:rPr lang="pl-PL" b="1" dirty="0"/>
              <a:t>przed przypadkowym dotknięciem</a:t>
            </a:r>
            <a:r>
              <a:rPr lang="pl-PL" dirty="0"/>
              <a:t> części znajdujących się pod napięciem, ale:</a:t>
            </a:r>
          </a:p>
          <a:p>
            <a:pPr>
              <a:buSzPct val="100000"/>
            </a:pPr>
            <a:r>
              <a:rPr lang="pl-PL" dirty="0"/>
              <a:t>nie zapewniają ochrony przed zamierzonym (świadomym) dotykiem,</a:t>
            </a:r>
          </a:p>
          <a:p>
            <a:pPr>
              <a:buSzPct val="100000"/>
            </a:pPr>
            <a:r>
              <a:rPr lang="pl-PL" dirty="0"/>
              <a:t>są skuteczne tylko w miejscach dostępnych wyłącznie dla osób upoważnionych, przeszkolonych lub pod nadzorem (np. w strefach maszynowni, stacji transformatorowych, rozdzielniach).</a:t>
            </a:r>
          </a:p>
        </p:txBody>
      </p:sp>
      <p:sp>
        <p:nvSpPr>
          <p:cNvPr id="6" name="Tytuł 1">
            <a:extLst>
              <a:ext uri="{FF2B5EF4-FFF2-40B4-BE49-F238E27FC236}">
                <a16:creationId xmlns:a16="http://schemas.microsoft.com/office/drawing/2014/main" id="{3B206F5E-A9CF-1956-2830-3288884A960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Przeszkody i bariery</a:t>
            </a:r>
          </a:p>
        </p:txBody>
      </p:sp>
      <p:sp>
        <p:nvSpPr>
          <p:cNvPr id="7" name="Rectangle 2">
            <a:extLst>
              <a:ext uri="{FF2B5EF4-FFF2-40B4-BE49-F238E27FC236}">
                <a16:creationId xmlns:a16="http://schemas.microsoft.com/office/drawing/2014/main" id="{153EC70F-05FD-3CA7-5008-96927BCBE88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435A9E02-F399-28C9-9622-442AD5992317}"/>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4171935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4AF77E-466D-F075-C463-F2C9C7F9A27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AB7E56C-7C93-FA50-C25D-A6A5CB768E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A6EB68FF-A47B-C07F-356C-E004FCCDC9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D9F862AB-5E08-52C7-8EEE-BF3CC68AB2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E4CD7F2-7229-7C61-FAB0-E19504CCE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4EE8364-BDE4-4710-E2D4-F6320453F2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AB8A5F74-5B7B-C4F1-254C-62739C41C628}"/>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3094C4E9-D4E6-9C74-B5C2-AB51E3426C37}"/>
              </a:ext>
            </a:extLst>
          </p:cNvPr>
          <p:cNvSpPr>
            <a:spLocks noGrp="1"/>
          </p:cNvSpPr>
          <p:nvPr>
            <p:ph idx="4294967295"/>
          </p:nvPr>
        </p:nvSpPr>
        <p:spPr>
          <a:xfrm>
            <a:off x="152400" y="1771048"/>
            <a:ext cx="11874500" cy="4937759"/>
          </a:xfrm>
          <a:prstGeom prst="rect">
            <a:avLst/>
          </a:prstGeom>
        </p:spPr>
        <p:txBody>
          <a:bodyPr anchor="ctr">
            <a:noAutofit/>
          </a:bodyPr>
          <a:lstStyle/>
          <a:p>
            <a:pPr marL="0" lvl="0" indent="0">
              <a:buNone/>
            </a:pPr>
            <a:r>
              <a:rPr lang="pl-PL" dirty="0">
                <a:solidFill>
                  <a:prstClr val="black"/>
                </a:solidFill>
              </a:rPr>
              <a:t>Elementy przeszkód i barier muszą być:</a:t>
            </a:r>
          </a:p>
          <a:p>
            <a:pPr lvl="0">
              <a:buSzPct val="100000"/>
            </a:pPr>
            <a:r>
              <a:rPr lang="pl-PL" dirty="0">
                <a:solidFill>
                  <a:prstClr val="black"/>
                </a:solidFill>
              </a:rPr>
              <a:t>Wykonane z materiałów odpornych mechanicznie i dostosowanych do warunków środowiskowych.</a:t>
            </a:r>
          </a:p>
          <a:p>
            <a:pPr lvl="0">
              <a:buSzPct val="100000"/>
            </a:pPr>
            <a:r>
              <a:rPr lang="pl-PL" dirty="0">
                <a:solidFill>
                  <a:prstClr val="black"/>
                </a:solidFill>
              </a:rPr>
              <a:t>Odpowiednio trwałe, tak aby nie były łatwo przesuwalne, usuwalne lub niszczone przez użytkowników.</a:t>
            </a:r>
          </a:p>
          <a:p>
            <a:pPr lvl="0">
              <a:buSzPct val="100000"/>
            </a:pPr>
            <a:r>
              <a:rPr lang="pl-PL" dirty="0">
                <a:solidFill>
                  <a:prstClr val="black"/>
                </a:solidFill>
              </a:rPr>
              <a:t>Zaprojektowane w sposób uniemożliwiający dostęp narzędziami lub przedmiotami przypadkowymi.</a:t>
            </a:r>
            <a:r>
              <a:rPr lang="pl-PL" dirty="0">
                <a:solidFill>
                  <a:srgbClr val="002060"/>
                </a:solidFill>
              </a:rPr>
              <a:t> </a:t>
            </a:r>
            <a:endParaRPr lang="pl-PL" dirty="0">
              <a:solidFill>
                <a:prstClr val="black"/>
              </a:solidFill>
            </a:endParaRPr>
          </a:p>
        </p:txBody>
      </p:sp>
      <p:sp>
        <p:nvSpPr>
          <p:cNvPr id="6" name="Tytuł 1">
            <a:extLst>
              <a:ext uri="{FF2B5EF4-FFF2-40B4-BE49-F238E27FC236}">
                <a16:creationId xmlns:a16="http://schemas.microsoft.com/office/drawing/2014/main" id="{7D19AE64-4AA9-3114-66EF-270AE29BC29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Przeszkody i bariery</a:t>
            </a:r>
          </a:p>
        </p:txBody>
      </p:sp>
      <p:sp>
        <p:nvSpPr>
          <p:cNvPr id="7" name="Rectangle 2">
            <a:extLst>
              <a:ext uri="{FF2B5EF4-FFF2-40B4-BE49-F238E27FC236}">
                <a16:creationId xmlns:a16="http://schemas.microsoft.com/office/drawing/2014/main" id="{F932CFBD-9C68-9CFB-82D4-C3F43197CB6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AE6A4EA6-0070-1F6B-895C-295BA4FB31F4}"/>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3756576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4FB55B-83C3-ADBB-D163-606174C4011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9FD7333-23B2-05AC-3B42-D4D0EDECBF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12E3CC93-EA71-6313-18CF-8EA4D08605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76230D95-D1A4-C140-3C68-EEF75766CF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E08C4FD-8446-1525-4DF9-A2EEE95813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163932E-E8A1-E10A-0852-EC6252175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5CB8BFCA-5E49-DEBA-388C-635D1210F8A1}"/>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85A73D82-2709-674A-A422-1E4536E61BE3}"/>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Uwaga:</a:t>
            </a:r>
            <a:br>
              <a:rPr lang="pl-PL" dirty="0"/>
            </a:br>
            <a:r>
              <a:rPr lang="pl-PL" dirty="0"/>
              <a:t>Przeszkody i bariery nie chronią w sytuacjach, gdy osoba świadomie próbuje dostać się do części czynnych. Dlatego ich stosowanie </a:t>
            </a:r>
            <a:r>
              <a:rPr lang="pl-PL" b="1" dirty="0"/>
              <a:t>jest ograniczone do miejsc dostępnych tylko dla osób upoważnionych</a:t>
            </a:r>
            <a:r>
              <a:rPr lang="pl-PL" dirty="0"/>
              <a:t> lub w warunkach nadzoru.</a:t>
            </a:r>
          </a:p>
          <a:p>
            <a:pPr marL="0" indent="0">
              <a:buNone/>
            </a:pPr>
            <a:r>
              <a:rPr lang="pl-PL" dirty="0"/>
              <a:t>W miejscach ogólnodostępnych </a:t>
            </a:r>
            <a:r>
              <a:rPr lang="pl-PL" b="1" dirty="0"/>
              <a:t>nie są wystarczające jako jedyny środek ochrony</a:t>
            </a:r>
            <a:r>
              <a:rPr lang="pl-PL" dirty="0"/>
              <a:t> — tam wymaga się dodatkowych zabezpieczeń.</a:t>
            </a:r>
          </a:p>
        </p:txBody>
      </p:sp>
      <p:sp>
        <p:nvSpPr>
          <p:cNvPr id="6" name="Tytuł 1">
            <a:extLst>
              <a:ext uri="{FF2B5EF4-FFF2-40B4-BE49-F238E27FC236}">
                <a16:creationId xmlns:a16="http://schemas.microsoft.com/office/drawing/2014/main" id="{F3FD2932-C47A-C609-42C9-934A9D5A7CD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Przeszkody i bariery</a:t>
            </a:r>
          </a:p>
        </p:txBody>
      </p:sp>
      <p:sp>
        <p:nvSpPr>
          <p:cNvPr id="7" name="Rectangle 2">
            <a:extLst>
              <a:ext uri="{FF2B5EF4-FFF2-40B4-BE49-F238E27FC236}">
                <a16:creationId xmlns:a16="http://schemas.microsoft.com/office/drawing/2014/main" id="{2D1A8092-DCAB-8267-329B-329C9BE2C24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545F8AAD-F785-5B82-24C0-C9FEA36BC7A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9522008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FF6DB8-DD02-286A-9ED7-47C004A8A87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8333780-AFF6-A4E5-3C5D-FEBAB25ED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93ED3E8C-87B4-4B4F-73DA-2277775BE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3CEFCF9-3368-9041-BC10-305A867AB6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991A7A7-DE44-75B7-3B0C-3472DF754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9951C56-1BC3-DC60-E231-44CFDFF38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657B061-7C94-6ED7-F8BE-0B0F373EACF7}"/>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2F9B366C-0429-7B84-42B5-C512C05DD32E}"/>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Umieszczenie poza zasięgiem ręki.</a:t>
            </a:r>
            <a:br>
              <a:rPr lang="pl-PL" b="1" dirty="0"/>
            </a:br>
            <a:r>
              <a:rPr lang="pl-PL" dirty="0"/>
              <a:t>Ochrona polegająca na umieszczeniu poza zasięgiem ręki jest środkiem ochrony podstawowej. Ma ona jedynie zapobiegać niezamierzonemu dotknięciu części czynnych. Części jednocześnie dostępne, o różnych potencjałach, nie powinny znajdować się w zasięgu ręki. Dwie części uważa się za jednocześnie dostępne, jeżeli znajdują się od siebie w odległości nie większej niż 2,50 m, </a:t>
            </a:r>
          </a:p>
        </p:txBody>
      </p:sp>
      <p:sp>
        <p:nvSpPr>
          <p:cNvPr id="6" name="Tytuł 1">
            <a:extLst>
              <a:ext uri="{FF2B5EF4-FFF2-40B4-BE49-F238E27FC236}">
                <a16:creationId xmlns:a16="http://schemas.microsoft.com/office/drawing/2014/main" id="{530F62A4-0928-049D-5B5C-C4B5CFD4089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Umieszczanie poza zasięgiem ręki</a:t>
            </a:r>
          </a:p>
        </p:txBody>
      </p:sp>
      <p:sp>
        <p:nvSpPr>
          <p:cNvPr id="7" name="Rectangle 2">
            <a:extLst>
              <a:ext uri="{FF2B5EF4-FFF2-40B4-BE49-F238E27FC236}">
                <a16:creationId xmlns:a16="http://schemas.microsoft.com/office/drawing/2014/main" id="{292D56BB-9D65-C843-A3EE-E36ACA33195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88D1E394-DE0D-26C6-7A0C-83470A404C9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01009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89F7CD-D06C-02E0-FD01-61B67BC59A5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80E5085-206E-22D6-4F32-1C8D157F11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C9177144-B6AE-63F3-5E6E-3BC2866FA7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0D78CD3-94D4-DD68-EE68-8D4F128029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7497123-BA29-E333-5C0E-E01E1D94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6CE241F-28FD-6CCE-4154-DAC7A8A1D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55E87EC-CF03-B8D3-24C0-BDEE1E7FBC27}"/>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Urządzenia zabezpieczające</a:t>
            </a:r>
          </a:p>
        </p:txBody>
      </p:sp>
      <p:sp>
        <p:nvSpPr>
          <p:cNvPr id="3" name="Symbol zastępczy zawartości 2">
            <a:extLst>
              <a:ext uri="{FF2B5EF4-FFF2-40B4-BE49-F238E27FC236}">
                <a16:creationId xmlns:a16="http://schemas.microsoft.com/office/drawing/2014/main" id="{0DAA7CBC-4F0C-CA58-56F8-40A30F7D26E3}"/>
              </a:ext>
            </a:extLst>
          </p:cNvPr>
          <p:cNvSpPr>
            <a:spLocks noGrp="1"/>
          </p:cNvSpPr>
          <p:nvPr>
            <p:ph idx="4294967295"/>
          </p:nvPr>
        </p:nvSpPr>
        <p:spPr>
          <a:xfrm>
            <a:off x="152400" y="1771048"/>
            <a:ext cx="11874500" cy="4937759"/>
          </a:xfrm>
          <a:prstGeom prst="rect">
            <a:avLst/>
          </a:prstGeom>
        </p:spPr>
        <p:txBody>
          <a:bodyPr anchor="ctr">
            <a:noAutofit/>
          </a:bodyPr>
          <a:lstStyle/>
          <a:p>
            <a:pPr>
              <a:buSzPct val="100000"/>
            </a:pPr>
            <a:r>
              <a:rPr lang="pl-PL" b="1" dirty="0"/>
              <a:t>Charakterystyka wyzwalania</a:t>
            </a:r>
            <a:r>
              <a:rPr lang="pl-PL" dirty="0"/>
              <a:t> (najczęściej stosowane to charakterystyki typu  B, C, D).</a:t>
            </a:r>
            <a:br>
              <a:rPr lang="pl-PL" dirty="0"/>
            </a:br>
            <a:r>
              <a:rPr lang="pl-PL" dirty="0"/>
              <a:t>Charakterystyki różnią się od siebie krotnością zadziałania wyzwalacza zwarciowego</a:t>
            </a:r>
          </a:p>
        </p:txBody>
      </p:sp>
      <p:sp>
        <p:nvSpPr>
          <p:cNvPr id="6" name="Tytuł 1">
            <a:extLst>
              <a:ext uri="{FF2B5EF4-FFF2-40B4-BE49-F238E27FC236}">
                <a16:creationId xmlns:a16="http://schemas.microsoft.com/office/drawing/2014/main" id="{3F1816FC-C41E-1B9C-F990-CF68F73BB35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Wyłącznik instalacyjny nadprądowy</a:t>
            </a:r>
          </a:p>
        </p:txBody>
      </p:sp>
      <p:sp>
        <p:nvSpPr>
          <p:cNvPr id="7" name="Rectangle 2">
            <a:extLst>
              <a:ext uri="{FF2B5EF4-FFF2-40B4-BE49-F238E27FC236}">
                <a16:creationId xmlns:a16="http://schemas.microsoft.com/office/drawing/2014/main" id="{6B21E19E-1F36-1246-589B-3597388C074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EA60042D-4250-4483-E401-C87CE15B124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5841894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3F35D1-ABB5-D371-A9DE-64E02E7FCFB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D5259E4-542E-B889-2DC4-27E7C4CAD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4EC239CE-CAE8-685A-E853-FAB701EEE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9428344-C422-3ECD-122C-6ABE3B58B5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B50CDF8-4DC0-CDBD-775C-3B1636D1F4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77D6803-3E3F-2CC7-1FB3-1A22B89A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A65EA204-9875-406B-656F-4D59ABCB06C2}"/>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6" name="Tytuł 1">
            <a:extLst>
              <a:ext uri="{FF2B5EF4-FFF2-40B4-BE49-F238E27FC236}">
                <a16:creationId xmlns:a16="http://schemas.microsoft.com/office/drawing/2014/main" id="{23B25BE1-F045-5A59-33BA-3FF73048B72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Umieszczanie poza zasięgiem ręki</a:t>
            </a:r>
          </a:p>
        </p:txBody>
      </p:sp>
      <p:sp>
        <p:nvSpPr>
          <p:cNvPr id="7" name="Rectangle 2">
            <a:extLst>
              <a:ext uri="{FF2B5EF4-FFF2-40B4-BE49-F238E27FC236}">
                <a16:creationId xmlns:a16="http://schemas.microsoft.com/office/drawing/2014/main" id="{EA74B147-4E65-5C6B-2096-C334DC94DE1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C90C2850-1DF5-C119-700C-1855E044A1B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 name="Symbol zastępczy zawartości 3">
            <a:extLst>
              <a:ext uri="{FF2B5EF4-FFF2-40B4-BE49-F238E27FC236}">
                <a16:creationId xmlns:a16="http://schemas.microsoft.com/office/drawing/2014/main" id="{258D374B-4C93-FFBB-6127-06D23D75B630}"/>
              </a:ext>
            </a:extLst>
          </p:cNvPr>
          <p:cNvPicPr>
            <a:picLocks noGrp="1" noChangeAspect="1"/>
          </p:cNvPicPr>
          <p:nvPr>
            <p:ph idx="4294967295"/>
          </p:nvPr>
        </p:nvPicPr>
        <p:blipFill>
          <a:blip r:embed="rId3"/>
          <a:stretch>
            <a:fillRect/>
          </a:stretch>
        </p:blipFill>
        <p:spPr>
          <a:xfrm>
            <a:off x="2421967" y="1597432"/>
            <a:ext cx="7399867" cy="5235755"/>
          </a:xfrm>
          <a:prstGeom prst="rect">
            <a:avLst/>
          </a:prstGeom>
        </p:spPr>
      </p:pic>
    </p:spTree>
    <p:extLst>
      <p:ext uri="{BB962C8B-B14F-4D97-AF65-F5344CB8AC3E}">
        <p14:creationId xmlns:p14="http://schemas.microsoft.com/office/powerpoint/2010/main" val="29056014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150DB8-11E5-EB27-00AB-481B14E8967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EA0A687-DC7B-73F1-CA9B-0F053B051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0B6EDE6-EA3E-3105-90A7-43572051FC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E5F1CC1-C0D8-48CB-B9E6-E2D649EA3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F01E588-06EB-0207-0D48-E1FAD9882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51B65F0-E814-A1A0-FB0A-92CF31E63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05D3F98B-8A1F-A45D-5EE7-FD0505D08518}"/>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CDFB53B7-ED52-3689-8E71-CFB7CF9E4768}"/>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b="1" dirty="0"/>
              <a:t>Samoczynne wyłączenie zasilania.</a:t>
            </a:r>
            <a:br>
              <a:rPr lang="pl-PL" b="1" dirty="0"/>
            </a:br>
            <a:r>
              <a:rPr lang="pl-PL" dirty="0"/>
              <a:t>Samoczynne wyłączenie zasilania jest najpopularniejszym środkiem ochrony przy uszkodzeniu, w którym ochrona podstawowa jest zapewniona przez izolację podstawową części czynnych lub przez przegrody lub obudowy. Części przewodzące dostępne powinny być przyłączone do przewodu ochronnego na warunkach określonych dla każdego układu sieci. Każdy obwód powinien mieć odpowiedni przewód ochronny przyłączony do właściwego zacisku (szyny) uziemiającego. Skuteczność ochrony przeciwporażeniowej przez samoczynne wyłączenie zasilania rozpatrywana jest indywidualnie dla każdego układu sieci.</a:t>
            </a:r>
          </a:p>
        </p:txBody>
      </p:sp>
      <p:sp>
        <p:nvSpPr>
          <p:cNvPr id="6" name="Tytuł 1">
            <a:extLst>
              <a:ext uri="{FF2B5EF4-FFF2-40B4-BE49-F238E27FC236}">
                <a16:creationId xmlns:a16="http://schemas.microsoft.com/office/drawing/2014/main" id="{B737D64F-18F5-100F-72E5-39945798243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p>
        </p:txBody>
      </p:sp>
      <p:sp>
        <p:nvSpPr>
          <p:cNvPr id="7" name="Rectangle 2">
            <a:extLst>
              <a:ext uri="{FF2B5EF4-FFF2-40B4-BE49-F238E27FC236}">
                <a16:creationId xmlns:a16="http://schemas.microsoft.com/office/drawing/2014/main" id="{0203E09B-23BA-53F3-5080-1440689FC12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00661412-E7B2-CB8F-71A1-EEB15BE0029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741960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30C3D4A-A30C-964E-E261-E7B477539A2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6E078D1-3BAA-C4A9-F809-11A684003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401A7FEE-DC4B-AA2C-3289-B5A4855A89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086094A2-B59A-718F-5DBD-987E6789C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DB98353-3F28-7DB3-3AC7-486922AB3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A48435E-AB2F-E91C-DC26-072A6B9B84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D39A67E0-75B6-17BF-084F-8112EB1F415D}"/>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6BBA0652-FF1D-ECF4-C0CC-EA5DC3323259}"/>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i="1" u="sng" dirty="0">
                    <a:solidFill>
                      <a:schemeClr val="tx1"/>
                    </a:solidFill>
                  </a:rPr>
                  <a:t>Tabela 2.</a:t>
                </a:r>
                <a:r>
                  <a:rPr lang="pl-PL" dirty="0">
                    <a:solidFill>
                      <a:schemeClr val="tx1"/>
                    </a:solidFill>
                  </a:rPr>
                  <a:t> Maksymalne czasy wyłączenia w warunkach normalnych.</a:t>
                </a:r>
              </a:p>
              <a:p>
                <a:pPr marL="0" indent="0">
                  <a:buNone/>
                </a:pPr>
                <a:endParaRPr lang="pl-PL" dirty="0"/>
              </a:p>
              <a:p>
                <a:pPr marL="0" indent="0">
                  <a:buNone/>
                </a:pPr>
                <a:endParaRPr lang="pl-PL" dirty="0">
                  <a:solidFill>
                    <a:schemeClr val="tx1"/>
                  </a:solidFill>
                </a:endParaRPr>
              </a:p>
              <a:p>
                <a:pPr marL="0" indent="0">
                  <a:buNone/>
                </a:pPr>
                <a:endParaRPr lang="pl-PL" dirty="0"/>
              </a:p>
              <a:p>
                <a:pPr marL="0" indent="0">
                  <a:buNone/>
                </a:pPr>
                <a:endParaRPr lang="pl-PL" dirty="0">
                  <a:solidFill>
                    <a:schemeClr val="tx1"/>
                  </a:solidFill>
                </a:endParaRPr>
              </a:p>
              <a:p>
                <a:pPr marL="0" indent="0">
                  <a:buNone/>
                </a:pPr>
                <a:endParaRPr lang="pl-PL" dirty="0"/>
              </a:p>
              <a:p>
                <a:pPr marL="0" indent="0">
                  <a:buNone/>
                </a:pPr>
                <a:endParaRPr lang="pl-PL" dirty="0">
                  <a:solidFill>
                    <a:schemeClr val="tx1"/>
                  </a:solidFill>
                </a:endParaRPr>
              </a:p>
              <a:p>
                <a:pPr marL="0" indent="0">
                  <a:buNone/>
                </a:pPr>
                <a:endParaRPr lang="pl-PL" dirty="0">
                  <a:solidFill>
                    <a:schemeClr val="tx1"/>
                  </a:solidFill>
                </a:endParaRPr>
              </a:p>
              <a:p>
                <a:pPr marL="0" indent="0">
                  <a:buNone/>
                </a:pPr>
                <a14:m>
                  <m:oMath xmlns:m="http://schemas.openxmlformats.org/officeDocument/2006/math">
                    <m:sSub>
                      <m:sSubPr>
                        <m:ctrlPr>
                          <a:rPr lang="pl-PL" i="1">
                            <a:solidFill>
                              <a:schemeClr val="tx1"/>
                            </a:solidFill>
                            <a:latin typeface="Cambria Math" panose="02040503050406030204" pitchFamily="18" charset="0"/>
                            <a:ea typeface="Calibri" panose="020F0502020204030204" pitchFamily="34" charset="0"/>
                            <a:cs typeface="Times New Roman" panose="02020603050405020304" pitchFamily="18" charset="0"/>
                          </a:rPr>
                        </m:ctrlPr>
                      </m:sSubPr>
                      <m:e>
                        <m:r>
                          <a:rPr lang="pl-PL" i="1">
                            <a:solidFill>
                              <a:schemeClr val="tx1"/>
                            </a:solidFill>
                            <a:latin typeface="Cambria Math" panose="02040503050406030204" pitchFamily="18" charset="0"/>
                            <a:ea typeface="Calibri" panose="020F0502020204030204" pitchFamily="34" charset="0"/>
                            <a:cs typeface="Times New Roman" panose="02020603050405020304" pitchFamily="18" charset="0"/>
                          </a:rPr>
                          <m:t>𝑈</m:t>
                        </m:r>
                      </m:e>
                      <m:sub>
                        <m:r>
                          <a:rPr lang="pl-PL" i="1">
                            <a:solidFill>
                              <a:schemeClr val="tx1"/>
                            </a:solidFill>
                            <a:latin typeface="Cambria Math" panose="02040503050406030204" pitchFamily="18" charset="0"/>
                            <a:ea typeface="Calibri" panose="020F0502020204030204" pitchFamily="34" charset="0"/>
                            <a:cs typeface="Times New Roman" panose="02020603050405020304" pitchFamily="18" charset="0"/>
                          </a:rPr>
                          <m:t>0</m:t>
                        </m:r>
                      </m:sub>
                    </m:sSub>
                  </m:oMath>
                </a14:m>
                <a:r>
                  <a:rPr lang="pl-PL" dirty="0">
                    <a:solidFill>
                      <a:schemeClr val="tx1"/>
                    </a:solidFill>
                  </a:rPr>
                  <a:t> - nominalne napięcie </a:t>
                </a:r>
                <a:r>
                  <a:rPr lang="pl-PL" dirty="0" err="1">
                    <a:solidFill>
                      <a:schemeClr val="tx1"/>
                    </a:solidFill>
                  </a:rPr>
                  <a:t>a.c</a:t>
                </a:r>
                <a:r>
                  <a:rPr lang="pl-PL" dirty="0">
                    <a:solidFill>
                      <a:schemeClr val="tx1"/>
                    </a:solidFill>
                  </a:rPr>
                  <a:t> lub </a:t>
                </a:r>
                <a:r>
                  <a:rPr lang="pl-PL" dirty="0" err="1">
                    <a:solidFill>
                      <a:schemeClr val="tx1"/>
                    </a:solidFill>
                  </a:rPr>
                  <a:t>d.c</a:t>
                </a:r>
                <a:r>
                  <a:rPr lang="pl-PL" dirty="0">
                    <a:solidFill>
                      <a:schemeClr val="tx1"/>
                    </a:solidFill>
                  </a:rPr>
                  <a:t>. przewodu liniowego względem ziemi</a:t>
                </a:r>
              </a:p>
            </p:txBody>
          </p:sp>
        </mc:Choice>
        <mc:Fallback xmlns="">
          <p:sp>
            <p:nvSpPr>
              <p:cNvPr id="3" name="Symbol zastępczy zawartości 2">
                <a:extLst>
                  <a:ext uri="{FF2B5EF4-FFF2-40B4-BE49-F238E27FC236}">
                    <a16:creationId xmlns:a16="http://schemas.microsoft.com/office/drawing/2014/main" id="{6BBA0652-FF1D-ECF4-C0CC-EA5DC3323259}"/>
                  </a:ext>
                </a:extLst>
              </p:cNvPr>
              <p:cNvSpPr>
                <a:spLocks noGrp="1" noRot="1" noChangeAspect="1" noMove="1" noResize="1" noEditPoints="1" noAdjustHandles="1" noChangeArrowheads="1" noChangeShapeType="1" noTextEdit="1"/>
              </p:cNvSpPr>
              <p:nvPr>
                <p:ph idx="4294967295"/>
              </p:nvPr>
            </p:nvSpPr>
            <p:spPr>
              <a:xfrm>
                <a:off x="152400" y="1771048"/>
                <a:ext cx="11874500" cy="4937759"/>
              </a:xfrm>
              <a:prstGeom prst="rect">
                <a:avLst/>
              </a:prstGeom>
              <a:blipFill>
                <a:blip r:embed="rId3"/>
                <a:stretch>
                  <a:fillRect l="-1175"/>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3FE2FB9B-F7DB-4BC0-4016-15B0CC75148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p>
        </p:txBody>
      </p:sp>
      <p:sp>
        <p:nvSpPr>
          <p:cNvPr id="7" name="Rectangle 2">
            <a:extLst>
              <a:ext uri="{FF2B5EF4-FFF2-40B4-BE49-F238E27FC236}">
                <a16:creationId xmlns:a16="http://schemas.microsoft.com/office/drawing/2014/main" id="{E1C677C6-7688-F999-081C-85469D57F82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A9A490DE-5C40-23C7-DE81-D66CD620A4B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graphicFrame>
            <p:nvGraphicFramePr>
              <p:cNvPr id="4" name="Tabela 3">
                <a:extLst>
                  <a:ext uri="{FF2B5EF4-FFF2-40B4-BE49-F238E27FC236}">
                    <a16:creationId xmlns:a16="http://schemas.microsoft.com/office/drawing/2014/main" id="{9867149D-8701-2C05-39FD-6E7412B5CD3F}"/>
                  </a:ext>
                </a:extLst>
              </p:cNvPr>
              <p:cNvGraphicFramePr>
                <a:graphicFrameLocks noGrp="1"/>
              </p:cNvGraphicFramePr>
              <p:nvPr>
                <p:extLst>
                  <p:ext uri="{D42A27DB-BD31-4B8C-83A1-F6EECF244321}">
                    <p14:modId xmlns:p14="http://schemas.microsoft.com/office/powerpoint/2010/main" val="3555598214"/>
                  </p:ext>
                </p:extLst>
              </p:nvPr>
            </p:nvGraphicFramePr>
            <p:xfrm>
              <a:off x="459350" y="2536889"/>
              <a:ext cx="11291052" cy="3246535"/>
            </p:xfrm>
            <a:graphic>
              <a:graphicData uri="http://schemas.openxmlformats.org/drawingml/2006/table">
                <a:tbl>
                  <a:tblPr firstRow="1" firstCol="1" bandRow="1"/>
                  <a:tblGrid>
                    <a:gridCol w="1129611">
                      <a:extLst>
                        <a:ext uri="{9D8B030D-6E8A-4147-A177-3AD203B41FA5}">
                          <a16:colId xmlns:a16="http://schemas.microsoft.com/office/drawing/2014/main" val="3699315047"/>
                        </a:ext>
                      </a:extLst>
                    </a:gridCol>
                    <a:gridCol w="1024619">
                      <a:extLst>
                        <a:ext uri="{9D8B030D-6E8A-4147-A177-3AD203B41FA5}">
                          <a16:colId xmlns:a16="http://schemas.microsoft.com/office/drawing/2014/main" val="4267040652"/>
                        </a:ext>
                      </a:extLst>
                    </a:gridCol>
                    <a:gridCol w="2368775">
                      <a:extLst>
                        <a:ext uri="{9D8B030D-6E8A-4147-A177-3AD203B41FA5}">
                          <a16:colId xmlns:a16="http://schemas.microsoft.com/office/drawing/2014/main" val="4085762369"/>
                        </a:ext>
                      </a:extLst>
                    </a:gridCol>
                    <a:gridCol w="1662660">
                      <a:extLst>
                        <a:ext uri="{9D8B030D-6E8A-4147-A177-3AD203B41FA5}">
                          <a16:colId xmlns:a16="http://schemas.microsoft.com/office/drawing/2014/main" val="67979294"/>
                        </a:ext>
                      </a:extLst>
                    </a:gridCol>
                    <a:gridCol w="801989">
                      <a:extLst>
                        <a:ext uri="{9D8B030D-6E8A-4147-A177-3AD203B41FA5}">
                          <a16:colId xmlns:a16="http://schemas.microsoft.com/office/drawing/2014/main" val="3393941753"/>
                        </a:ext>
                      </a:extLst>
                    </a:gridCol>
                    <a:gridCol w="1454707">
                      <a:extLst>
                        <a:ext uri="{9D8B030D-6E8A-4147-A177-3AD203B41FA5}">
                          <a16:colId xmlns:a16="http://schemas.microsoft.com/office/drawing/2014/main" val="792524149"/>
                        </a:ext>
                      </a:extLst>
                    </a:gridCol>
                    <a:gridCol w="875353">
                      <a:extLst>
                        <a:ext uri="{9D8B030D-6E8A-4147-A177-3AD203B41FA5}">
                          <a16:colId xmlns:a16="http://schemas.microsoft.com/office/drawing/2014/main" val="1659258536"/>
                        </a:ext>
                      </a:extLst>
                    </a:gridCol>
                    <a:gridCol w="1218156">
                      <a:extLst>
                        <a:ext uri="{9D8B030D-6E8A-4147-A177-3AD203B41FA5}">
                          <a16:colId xmlns:a16="http://schemas.microsoft.com/office/drawing/2014/main" val="4070183068"/>
                        </a:ext>
                      </a:extLst>
                    </a:gridCol>
                    <a:gridCol w="755182">
                      <a:extLst>
                        <a:ext uri="{9D8B030D-6E8A-4147-A177-3AD203B41FA5}">
                          <a16:colId xmlns:a16="http://schemas.microsoft.com/office/drawing/2014/main" val="411547790"/>
                        </a:ext>
                      </a:extLst>
                    </a:gridCol>
                  </a:tblGrid>
                  <a:tr h="798888">
                    <a:tc>
                      <a:txBody>
                        <a:bodyPr/>
                        <a:lstStyle/>
                        <a:p>
                          <a:pPr algn="ctr">
                            <a:lnSpc>
                              <a:spcPct val="107000"/>
                            </a:lnSpc>
                            <a:spcAft>
                              <a:spcPts val="0"/>
                            </a:spcAft>
                          </a:pPr>
                          <a:r>
                            <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Układ sieci</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pl-PL" sz="1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50</m:t>
                                </m:r>
                                <m:r>
                                  <a:rPr lang="pl-PL" sz="1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𝑉</m:t>
                                </m:r>
                                <m:r>
                                  <a:rPr lang="pl-PL" sz="1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&lt;</m:t>
                                </m:r>
                                <m:sSub>
                                  <m:sSubPr>
                                    <m:ctrlP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𝑈</m:t>
                                    </m:r>
                                  </m:e>
                                  <m:sub>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0</m:t>
                                    </m:r>
                                  </m:sub>
                                </m:sSub>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≤120</m:t>
                                </m:r>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𝑉</m:t>
                                </m:r>
                              </m:oMath>
                            </m:oMathPara>
                          </a14:m>
                          <a:endPar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pl-PL"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[s]</a:t>
                          </a:r>
                          <a:endPar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gridSpan="2">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pl-PL" sz="1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120</m:t>
                                </m:r>
                                <m:r>
                                  <a:rPr lang="pl-PL" sz="1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𝑉</m:t>
                                </m:r>
                                <m:r>
                                  <a:rPr lang="pl-PL" sz="1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&lt;</m:t>
                                </m:r>
                                <m:sSub>
                                  <m:sSubPr>
                                    <m:ctrlP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𝑈</m:t>
                                    </m:r>
                                  </m:e>
                                  <m:sub>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0</m:t>
                                    </m:r>
                                  </m:sub>
                                </m:sSub>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≤230</m:t>
                                </m:r>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𝑉</m:t>
                                </m:r>
                              </m:oMath>
                            </m:oMathPara>
                          </a14:m>
                          <a:endPar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gridSpan="2">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pl-PL" sz="1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230</m:t>
                                </m:r>
                                <m:r>
                                  <a:rPr lang="pl-PL" sz="1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𝑉</m:t>
                                </m:r>
                                <m:r>
                                  <a:rPr lang="pl-PL" sz="1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&lt;</m:t>
                                </m:r>
                                <m:sSub>
                                  <m:sSubPr>
                                    <m:ctrlP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𝑈</m:t>
                                    </m:r>
                                  </m:e>
                                  <m:sub>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0</m:t>
                                    </m:r>
                                  </m:sub>
                                </m:sSub>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≤400</m:t>
                                </m:r>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𝑉</m:t>
                                </m:r>
                              </m:oMath>
                            </m:oMathPara>
                          </a14:m>
                          <a:endPar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gridSpan="2">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sSub>
                                  <m:sSubPr>
                                    <m:ctrlPr>
                                      <a:rPr lang="pl-PL" sz="1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𝑈</m:t>
                                    </m:r>
                                  </m:e>
                                  <m:sub>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0</m:t>
                                    </m:r>
                                  </m:sub>
                                </m:sSub>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&gt;400</m:t>
                                </m:r>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𝑉</m:t>
                                </m:r>
                              </m:oMath>
                            </m:oMathPara>
                          </a14:m>
                          <a:endPar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extLst>
                      <a:ext uri="{0D108BD9-81ED-4DB2-BD59-A6C34878D82A}">
                        <a16:rowId xmlns:a16="http://schemas.microsoft.com/office/drawing/2014/main" val="1309864615"/>
                      </a:ext>
                    </a:extLst>
                  </a:tr>
                  <a:tr h="428410">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8046079"/>
                      </a:ext>
                    </a:extLst>
                  </a:tr>
                  <a:tr h="428410">
                    <a:tc>
                      <a:txBody>
                        <a:bodyPr/>
                        <a:lstStyle/>
                        <a:p>
                          <a:pPr algn="ctr">
                            <a:lnSpc>
                              <a:spcPct val="107000"/>
                            </a:lnSpc>
                            <a:spcAft>
                              <a:spcPts val="0"/>
                            </a:spcAft>
                          </a:pPr>
                          <a:r>
                            <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Wyłączenie może być wymagane z innych przyczyn niż ochrona przeciwporażeniowa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7065467"/>
                      </a:ext>
                    </a:extLst>
                  </a:tr>
                  <a:tr h="1590827">
                    <a:tc>
                      <a:txBody>
                        <a:bodyPr/>
                        <a:lstStyle/>
                        <a:p>
                          <a:pPr algn="ctr">
                            <a:lnSpc>
                              <a:spcPct val="107000"/>
                            </a:lnSpc>
                            <a:spcAft>
                              <a:spcPts val="0"/>
                            </a:spcAft>
                          </a:pPr>
                          <a:r>
                            <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2665185"/>
                      </a:ext>
                    </a:extLst>
                  </a:tr>
                </a:tbl>
              </a:graphicData>
            </a:graphic>
          </p:graphicFrame>
        </mc:Choice>
        <mc:Fallback xmlns="">
          <p:graphicFrame>
            <p:nvGraphicFramePr>
              <p:cNvPr id="4" name="Tabela 3">
                <a:extLst>
                  <a:ext uri="{FF2B5EF4-FFF2-40B4-BE49-F238E27FC236}">
                    <a16:creationId xmlns:a16="http://schemas.microsoft.com/office/drawing/2014/main" id="{9867149D-8701-2C05-39FD-6E7412B5CD3F}"/>
                  </a:ext>
                </a:extLst>
              </p:cNvPr>
              <p:cNvGraphicFramePr>
                <a:graphicFrameLocks noGrp="1"/>
              </p:cNvGraphicFramePr>
              <p:nvPr>
                <p:extLst>
                  <p:ext uri="{D42A27DB-BD31-4B8C-83A1-F6EECF244321}">
                    <p14:modId xmlns:p14="http://schemas.microsoft.com/office/powerpoint/2010/main" val="3555598214"/>
                  </p:ext>
                </p:extLst>
              </p:nvPr>
            </p:nvGraphicFramePr>
            <p:xfrm>
              <a:off x="459350" y="2536889"/>
              <a:ext cx="11291052" cy="3246535"/>
            </p:xfrm>
            <a:graphic>
              <a:graphicData uri="http://schemas.openxmlformats.org/drawingml/2006/table">
                <a:tbl>
                  <a:tblPr firstRow="1" firstCol="1" bandRow="1"/>
                  <a:tblGrid>
                    <a:gridCol w="1129611">
                      <a:extLst>
                        <a:ext uri="{9D8B030D-6E8A-4147-A177-3AD203B41FA5}">
                          <a16:colId xmlns:a16="http://schemas.microsoft.com/office/drawing/2014/main" val="3699315047"/>
                        </a:ext>
                      </a:extLst>
                    </a:gridCol>
                    <a:gridCol w="1024619">
                      <a:extLst>
                        <a:ext uri="{9D8B030D-6E8A-4147-A177-3AD203B41FA5}">
                          <a16:colId xmlns:a16="http://schemas.microsoft.com/office/drawing/2014/main" val="4267040652"/>
                        </a:ext>
                      </a:extLst>
                    </a:gridCol>
                    <a:gridCol w="2368775">
                      <a:extLst>
                        <a:ext uri="{9D8B030D-6E8A-4147-A177-3AD203B41FA5}">
                          <a16:colId xmlns:a16="http://schemas.microsoft.com/office/drawing/2014/main" val="4085762369"/>
                        </a:ext>
                      </a:extLst>
                    </a:gridCol>
                    <a:gridCol w="1662660">
                      <a:extLst>
                        <a:ext uri="{9D8B030D-6E8A-4147-A177-3AD203B41FA5}">
                          <a16:colId xmlns:a16="http://schemas.microsoft.com/office/drawing/2014/main" val="67979294"/>
                        </a:ext>
                      </a:extLst>
                    </a:gridCol>
                    <a:gridCol w="801989">
                      <a:extLst>
                        <a:ext uri="{9D8B030D-6E8A-4147-A177-3AD203B41FA5}">
                          <a16:colId xmlns:a16="http://schemas.microsoft.com/office/drawing/2014/main" val="3393941753"/>
                        </a:ext>
                      </a:extLst>
                    </a:gridCol>
                    <a:gridCol w="1454707">
                      <a:extLst>
                        <a:ext uri="{9D8B030D-6E8A-4147-A177-3AD203B41FA5}">
                          <a16:colId xmlns:a16="http://schemas.microsoft.com/office/drawing/2014/main" val="792524149"/>
                        </a:ext>
                      </a:extLst>
                    </a:gridCol>
                    <a:gridCol w="875353">
                      <a:extLst>
                        <a:ext uri="{9D8B030D-6E8A-4147-A177-3AD203B41FA5}">
                          <a16:colId xmlns:a16="http://schemas.microsoft.com/office/drawing/2014/main" val="1659258536"/>
                        </a:ext>
                      </a:extLst>
                    </a:gridCol>
                    <a:gridCol w="1218156">
                      <a:extLst>
                        <a:ext uri="{9D8B030D-6E8A-4147-A177-3AD203B41FA5}">
                          <a16:colId xmlns:a16="http://schemas.microsoft.com/office/drawing/2014/main" val="4070183068"/>
                        </a:ext>
                      </a:extLst>
                    </a:gridCol>
                    <a:gridCol w="755182">
                      <a:extLst>
                        <a:ext uri="{9D8B030D-6E8A-4147-A177-3AD203B41FA5}">
                          <a16:colId xmlns:a16="http://schemas.microsoft.com/office/drawing/2014/main" val="411547790"/>
                        </a:ext>
                      </a:extLst>
                    </a:gridCol>
                  </a:tblGrid>
                  <a:tr h="798888">
                    <a:tc>
                      <a:txBody>
                        <a:bodyPr/>
                        <a:lstStyle/>
                        <a:p>
                          <a:pPr algn="ctr">
                            <a:lnSpc>
                              <a:spcPct val="107000"/>
                            </a:lnSpc>
                            <a:spcAft>
                              <a:spcPts val="0"/>
                            </a:spcAft>
                          </a:pPr>
                          <a:r>
                            <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Układ sieci</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endParaRPr lang="pl-PL"/>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stretch>
                            <a:fillRect l="-33582" r="-199254" b="-309524"/>
                          </a:stretch>
                        </a:blipFill>
                      </a:tcPr>
                    </a:tc>
                    <a:tc hMerge="1">
                      <a:txBody>
                        <a:bodyPr/>
                        <a:lstStyle/>
                        <a:p>
                          <a:endParaRPr lang="pl-PL"/>
                        </a:p>
                      </a:txBody>
                      <a:tcPr/>
                    </a:tc>
                    <a:tc gridSpan="2">
                      <a:txBody>
                        <a:bodyPr/>
                        <a:lstStyle/>
                        <a:p>
                          <a:endParaRPr lang="pl-PL"/>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stretch>
                            <a:fillRect l="-184536" r="-175258" b="-309524"/>
                          </a:stretch>
                        </a:blipFill>
                      </a:tcPr>
                    </a:tc>
                    <a:tc hMerge="1">
                      <a:txBody>
                        <a:bodyPr/>
                        <a:lstStyle/>
                        <a:p>
                          <a:endParaRPr lang="pl-PL"/>
                        </a:p>
                      </a:txBody>
                      <a:tcPr/>
                    </a:tc>
                    <a:tc gridSpan="2">
                      <a:txBody>
                        <a:bodyPr/>
                        <a:lstStyle/>
                        <a:p>
                          <a:endParaRPr lang="pl-PL"/>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stretch>
                            <a:fillRect l="-301639" r="-85792" b="-309524"/>
                          </a:stretch>
                        </a:blipFill>
                      </a:tcPr>
                    </a:tc>
                    <a:tc hMerge="1">
                      <a:txBody>
                        <a:bodyPr/>
                        <a:lstStyle/>
                        <a:p>
                          <a:endParaRPr lang="pl-PL"/>
                        </a:p>
                      </a:txBody>
                      <a:tcPr/>
                    </a:tc>
                    <a:tc gridSpan="2">
                      <a:txBody>
                        <a:bodyPr/>
                        <a:lstStyle/>
                        <a:p>
                          <a:endParaRPr lang="pl-PL"/>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stretch>
                            <a:fillRect l="-471154" r="-641" b="-309524"/>
                          </a:stretch>
                        </a:blipFill>
                      </a:tcPr>
                    </a:tc>
                    <a:tc hMerge="1">
                      <a:txBody>
                        <a:bodyPr/>
                        <a:lstStyle/>
                        <a:p>
                          <a:endParaRPr lang="pl-PL"/>
                        </a:p>
                      </a:txBody>
                      <a:tcPr/>
                    </a:tc>
                    <a:extLst>
                      <a:ext uri="{0D108BD9-81ED-4DB2-BD59-A6C34878D82A}">
                        <a16:rowId xmlns:a16="http://schemas.microsoft.com/office/drawing/2014/main" val="1309864615"/>
                      </a:ext>
                    </a:extLst>
                  </a:tr>
                  <a:tr h="428410">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8046079"/>
                      </a:ext>
                    </a:extLst>
                  </a:tr>
                  <a:tr h="428410">
                    <a:tc>
                      <a:txBody>
                        <a:bodyPr/>
                        <a:lstStyle/>
                        <a:p>
                          <a:pPr algn="ctr">
                            <a:lnSpc>
                              <a:spcPct val="107000"/>
                            </a:lnSpc>
                            <a:spcAft>
                              <a:spcPts val="0"/>
                            </a:spcAft>
                          </a:pPr>
                          <a:r>
                            <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Wyłączenie może być wymagane z innych przyczyn niż ochrona przeciwporażeniowa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7065467"/>
                      </a:ext>
                    </a:extLst>
                  </a:tr>
                  <a:tr h="1590827">
                    <a:tc>
                      <a:txBody>
                        <a:bodyPr/>
                        <a:lstStyle/>
                        <a:p>
                          <a:pPr algn="ctr">
                            <a:lnSpc>
                              <a:spcPct val="107000"/>
                            </a:lnSpc>
                            <a:spcAft>
                              <a:spcPts val="0"/>
                            </a:spcAft>
                          </a:pPr>
                          <a:r>
                            <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2665185"/>
                      </a:ext>
                    </a:extLst>
                  </a:tr>
                </a:tbl>
              </a:graphicData>
            </a:graphic>
          </p:graphicFrame>
        </mc:Fallback>
      </mc:AlternateContent>
    </p:spTree>
    <p:extLst>
      <p:ext uri="{BB962C8B-B14F-4D97-AF65-F5344CB8AC3E}">
        <p14:creationId xmlns:p14="http://schemas.microsoft.com/office/powerpoint/2010/main" val="138525389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322D1B-2477-3506-9EDD-8B74A882BA9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3990B92-A6A8-A560-E26D-3757F6DB77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8A719274-3B88-0E5F-7E78-976F84A769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9F14DBB-C50C-914A-3510-642298730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0F7B4ED-3478-3C80-791E-22EA0A8516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CC1BB93-AAD8-A12A-96FB-F6088F6BC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D31EB2D-49C4-0997-9915-99240CEC0FAA}"/>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A9335BFF-D72E-AF62-6662-4C0AC8018CEE}"/>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Uwagi dotyczące max. czasów wyłączenia.</a:t>
            </a:r>
          </a:p>
          <a:p>
            <a:pPr marL="457200" indent="-457200">
              <a:buSzPct val="100000"/>
              <a:buFont typeface="+mj-lt"/>
              <a:buAutoNum type="arabicPeriod"/>
            </a:pPr>
            <a:r>
              <a:rPr lang="pl-PL" dirty="0"/>
              <a:t>Dłuższe czasy wyłączenia mogą być dopuszczone w sieciach rozdzielczych oraz elektrowniach i w sieciach przesyłowych systemów.</a:t>
            </a:r>
          </a:p>
          <a:p>
            <a:pPr marL="457200" indent="-457200">
              <a:buSzPct val="100000"/>
              <a:buFont typeface="+mj-lt"/>
              <a:buAutoNum type="arabicPeriod"/>
            </a:pPr>
            <a:r>
              <a:rPr lang="pl-PL" dirty="0"/>
              <a:t>Krótsze czasy wyłączenia mogą być wymagane dla specjalnych instalacji lub lokalizacji objętych arkuszami normy PN-IEC (HD) 60364 grupy 700.</a:t>
            </a:r>
          </a:p>
          <a:p>
            <a:pPr marL="457200" indent="-457200">
              <a:buSzPct val="100000"/>
              <a:buFont typeface="+mj-lt"/>
              <a:buAutoNum type="arabicPeriod"/>
            </a:pPr>
            <a:r>
              <a:rPr lang="pl-PL" dirty="0"/>
              <a:t>Dla układu sieci IT samoczynne wyłączenie zasilania nie jest zwykle wymagane po pojawieniu się pojedynczego zwarcia z ziemią.</a:t>
            </a:r>
          </a:p>
        </p:txBody>
      </p:sp>
      <p:sp>
        <p:nvSpPr>
          <p:cNvPr id="6" name="Tytuł 1">
            <a:extLst>
              <a:ext uri="{FF2B5EF4-FFF2-40B4-BE49-F238E27FC236}">
                <a16:creationId xmlns:a16="http://schemas.microsoft.com/office/drawing/2014/main" id="{E31C9189-FD8B-6214-8C81-0084E19E968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p>
        </p:txBody>
      </p:sp>
      <p:sp>
        <p:nvSpPr>
          <p:cNvPr id="7" name="Rectangle 2">
            <a:extLst>
              <a:ext uri="{FF2B5EF4-FFF2-40B4-BE49-F238E27FC236}">
                <a16:creationId xmlns:a16="http://schemas.microsoft.com/office/drawing/2014/main" id="{3D1F1FB0-9E9E-B19E-1271-9B9E39AF526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98F37AF5-74D7-F09A-D547-EB47C717945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834113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40A2EFB-BC47-2648-FF3C-AB44274ADF8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FE7599C-40E3-26E2-3F19-56A75154F1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FC7576E-6534-C3F3-3E42-AF3BCE28DC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EFAC28AF-730B-1A2C-7CB7-16495399A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B107401-498A-C1FD-7CCC-D639D0919B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492F1CC-E89C-F394-F25E-5F35B8BB9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ED391547-6834-E5A4-0BC8-04AF7D0C487B}"/>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E081A0AD-9A1C-2651-CF5F-3FFC11BE9FC5}"/>
              </a:ext>
            </a:extLst>
          </p:cNvPr>
          <p:cNvSpPr>
            <a:spLocks noGrp="1"/>
          </p:cNvSpPr>
          <p:nvPr>
            <p:ph idx="4294967295"/>
          </p:nvPr>
        </p:nvSpPr>
        <p:spPr>
          <a:xfrm>
            <a:off x="152400" y="1771048"/>
            <a:ext cx="11874500" cy="4937759"/>
          </a:xfrm>
          <a:prstGeom prst="rect">
            <a:avLst/>
          </a:prstGeom>
        </p:spPr>
        <p:txBody>
          <a:bodyPr anchor="ctr">
            <a:noAutofit/>
          </a:bodyPr>
          <a:lstStyle/>
          <a:p>
            <a:pPr marL="0" indent="0">
              <a:buNone/>
            </a:pPr>
            <a:r>
              <a:rPr lang="pl-PL" dirty="0"/>
              <a:t>Uwagi dotyczące max. czasów wyłączenia.</a:t>
            </a:r>
          </a:p>
          <a:p>
            <a:pPr marL="457200" indent="-457200">
              <a:buSzPct val="100000"/>
              <a:buFont typeface="+mj-lt"/>
              <a:buAutoNum type="arabicPeriod"/>
            </a:pPr>
            <a:r>
              <a:rPr lang="pl-PL" dirty="0"/>
              <a:t>Dłuższe czasy wyłączenia mogą być dopuszczone w sieciach rozdzielczych oraz elektrowniach i w sieciach przesyłowych systemów.</a:t>
            </a:r>
          </a:p>
          <a:p>
            <a:pPr marL="457200" indent="-457200">
              <a:buSzPct val="100000"/>
              <a:buFont typeface="+mj-lt"/>
              <a:buAutoNum type="arabicPeriod"/>
            </a:pPr>
            <a:r>
              <a:rPr lang="pl-PL" dirty="0"/>
              <a:t>Krótsze czasy wyłączenia mogą być wymagane dla specjalnych instalacji lub lokalizacji objętych arkuszami normy PN-IEC (HD) 60364 grupy 700.</a:t>
            </a:r>
          </a:p>
          <a:p>
            <a:pPr marL="457200" indent="-457200">
              <a:buSzPct val="100000"/>
              <a:buFont typeface="+mj-lt"/>
              <a:buAutoNum type="arabicPeriod"/>
            </a:pPr>
            <a:r>
              <a:rPr lang="pl-PL" dirty="0"/>
              <a:t>Dla układu sieci IT samoczynne wyłączenie zasilania nie jest zwykle wymagane po pojawieniu się pojedynczego zwarcia z ziemią.</a:t>
            </a:r>
          </a:p>
          <a:p>
            <a:pPr marL="457200" indent="-457200">
              <a:buSzPct val="100000"/>
              <a:buFont typeface="+mj-lt"/>
              <a:buAutoNum type="arabicPeriod"/>
            </a:pPr>
            <a:r>
              <a:rPr lang="pl-PL" dirty="0"/>
              <a:t>Maksymalne czasy wyłączenia podane w tabeli 2 powinny być stosowane do obwodów odbiorczych o prądzie znamionowym nieprzekraczającym 32A.</a:t>
            </a:r>
          </a:p>
        </p:txBody>
      </p:sp>
      <p:sp>
        <p:nvSpPr>
          <p:cNvPr id="6" name="Tytuł 1">
            <a:extLst>
              <a:ext uri="{FF2B5EF4-FFF2-40B4-BE49-F238E27FC236}">
                <a16:creationId xmlns:a16="http://schemas.microsoft.com/office/drawing/2014/main" id="{B9143000-28BA-2303-CF37-79665667097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p>
        </p:txBody>
      </p:sp>
      <p:sp>
        <p:nvSpPr>
          <p:cNvPr id="7" name="Rectangle 2">
            <a:extLst>
              <a:ext uri="{FF2B5EF4-FFF2-40B4-BE49-F238E27FC236}">
                <a16:creationId xmlns:a16="http://schemas.microsoft.com/office/drawing/2014/main" id="{1E501C3B-06E6-03B7-AA9C-5EC9908827F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3FB3CE58-1E70-373B-D6A2-01DA38216E54}"/>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3437266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17B749-747A-3B52-4FC0-A58E7961EF8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235E339-80A7-5B58-2FD7-78F71FC485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0E2B6308-0D91-DB12-4F7F-EE6549DAC3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F3B88A9B-8125-4333-85C5-C6C59B7C3D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8C8C085-EC1A-BD55-B28C-E989FD986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ACB5E33-CFAF-F064-8D8C-78CE24647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48F1073-D0B3-F27E-7D99-357F7AF957F7}"/>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063B92FA-8C72-443C-71B8-5238DEA6C5D4}"/>
              </a:ext>
            </a:extLst>
          </p:cNvPr>
          <p:cNvSpPr>
            <a:spLocks noGrp="1"/>
          </p:cNvSpPr>
          <p:nvPr>
            <p:ph idx="4294967295"/>
          </p:nvPr>
        </p:nvSpPr>
        <p:spPr>
          <a:xfrm>
            <a:off x="158748" y="1466248"/>
            <a:ext cx="11874500" cy="4937759"/>
          </a:xfrm>
          <a:prstGeom prst="rect">
            <a:avLst/>
          </a:prstGeom>
        </p:spPr>
        <p:txBody>
          <a:bodyPr anchor="ctr">
            <a:noAutofit/>
          </a:bodyPr>
          <a:lstStyle/>
          <a:p>
            <a:pPr marL="457200" indent="-457200">
              <a:buSzPct val="100000"/>
              <a:buFont typeface="+mj-lt"/>
              <a:buAutoNum type="arabicPeriod" startAt="4"/>
            </a:pPr>
            <a:r>
              <a:rPr lang="pl-PL" sz="2700" dirty="0"/>
              <a:t> </a:t>
            </a:r>
          </a:p>
          <a:p>
            <a:pPr marL="457200" indent="-457200">
              <a:buSzPct val="100000"/>
              <a:buFont typeface="+mj-lt"/>
              <a:buAutoNum type="arabicPeriod" startAt="4"/>
            </a:pPr>
            <a:r>
              <a:rPr lang="pl-PL" sz="2700" dirty="0"/>
              <a:t>Jeżeli w układzie sieci TT wyłączenie jest realizowane przez zabezpieczenia nadprądowe, a połączenia wyrównawcze ochronne są przyłączone do części przewodzących obcych znajdujących się w instalacji, to mogą być stosowane maksymalne czasy wyłączenia przewidywane dla układu sieci TN. </a:t>
            </a:r>
          </a:p>
          <a:p>
            <a:pPr marL="457200" indent="-457200">
              <a:buSzPct val="100000"/>
              <a:buFont typeface="+mj-lt"/>
              <a:buAutoNum type="arabicPeriod" startAt="4"/>
            </a:pPr>
            <a:r>
              <a:rPr lang="pl-PL" sz="2700" dirty="0"/>
              <a:t>W układach sieci TN czas wyłączenia nieprzekraczający 5 s jest dopuszczony w obwodach rozdzielczych i w obwodach niewymienionych w pkt. 4. </a:t>
            </a:r>
          </a:p>
          <a:p>
            <a:pPr marL="457200" indent="-457200">
              <a:buSzPct val="100000"/>
              <a:buFont typeface="+mj-lt"/>
              <a:buAutoNum type="arabicPeriod" startAt="6"/>
            </a:pPr>
            <a:r>
              <a:rPr lang="pl-PL" sz="2700" dirty="0"/>
              <a:t>W układach sieci TT czas wyłączenia nieprzekraczający 1 s jest dopuszczony w obwodach rozdzielczych i w obwodach niewymienionych w pkt. 4. </a:t>
            </a:r>
          </a:p>
          <a:p>
            <a:pPr marL="457200" indent="-457200">
              <a:buSzPct val="100000"/>
              <a:buFont typeface="+mj-lt"/>
              <a:buAutoNum type="arabicPeriod" startAt="6"/>
            </a:pPr>
            <a:r>
              <a:rPr lang="pl-PL" sz="2700" dirty="0"/>
              <a:t>Jeżeli samoczynne wyłączenie zasilania nie może być uzyskane we właściwym czasie, to powinny być zastosowane dodatkowe połączenia wyrównawcze ochronne. </a:t>
            </a:r>
          </a:p>
        </p:txBody>
      </p:sp>
      <p:sp>
        <p:nvSpPr>
          <p:cNvPr id="6" name="Tytuł 1">
            <a:extLst>
              <a:ext uri="{FF2B5EF4-FFF2-40B4-BE49-F238E27FC236}">
                <a16:creationId xmlns:a16="http://schemas.microsoft.com/office/drawing/2014/main" id="{AF0DC736-E03D-DBD9-225B-CAEFDFFBBB1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p>
        </p:txBody>
      </p:sp>
      <p:sp>
        <p:nvSpPr>
          <p:cNvPr id="7" name="Rectangle 2">
            <a:extLst>
              <a:ext uri="{FF2B5EF4-FFF2-40B4-BE49-F238E27FC236}">
                <a16:creationId xmlns:a16="http://schemas.microsoft.com/office/drawing/2014/main" id="{D7D42326-EA08-ED6D-3DCF-56F5D1D018B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F3EE7BB0-4B2D-ECA2-37B5-CB1C57F4D93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2330768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41F8FB-DA2D-561D-35DC-3B8D09B8E30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3BC3680-0252-4B45-F5EA-005EF6E464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CEBD39D2-CB6C-43A2-D65A-84258AA71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7D672AE-9CA7-48CE-D505-B5360EA952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5B064E0-5503-5DAA-F5A4-39847F6909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A96FE7E-A06B-549C-5D70-3D9B9053A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AA5362F-16A2-BEB4-A3B1-604CD9048920}"/>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F3804F92-99CA-8B3F-3B44-53B5E557FDBF}"/>
              </a:ext>
            </a:extLst>
          </p:cNvPr>
          <p:cNvSpPr>
            <a:spLocks noGrp="1"/>
          </p:cNvSpPr>
          <p:nvPr>
            <p:ph idx="4294967295"/>
          </p:nvPr>
        </p:nvSpPr>
        <p:spPr>
          <a:xfrm>
            <a:off x="152400" y="1771049"/>
            <a:ext cx="11874500" cy="1657952"/>
          </a:xfrm>
          <a:prstGeom prst="rect">
            <a:avLst/>
          </a:prstGeom>
        </p:spPr>
        <p:txBody>
          <a:bodyPr anchor="ctr">
            <a:noAutofit/>
          </a:bodyPr>
          <a:lstStyle/>
          <a:p>
            <a:pPr marL="0" indent="0">
              <a:buNone/>
            </a:pPr>
            <a:r>
              <a:rPr lang="pl-PL" i="1" u="sng" dirty="0"/>
              <a:t>Tabela 3.</a:t>
            </a:r>
            <a:r>
              <a:rPr lang="pl-PL" dirty="0"/>
              <a:t> Maksymalne czasy wyłączenia instalacji elektrycznych w warunkach zwiększonego zagrożenia porażeniem prądem elektrycznym określa norma PN-IEC 364-4-481:1994 (instalacje objęte arkuszami normy PN-IEC (HD) 60364 grupy 700).</a:t>
            </a:r>
          </a:p>
        </p:txBody>
      </p:sp>
      <p:sp>
        <p:nvSpPr>
          <p:cNvPr id="6" name="Tytuł 1">
            <a:extLst>
              <a:ext uri="{FF2B5EF4-FFF2-40B4-BE49-F238E27FC236}">
                <a16:creationId xmlns:a16="http://schemas.microsoft.com/office/drawing/2014/main" id="{6C7B2314-8D51-C21D-A77A-87E64952C32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p>
        </p:txBody>
      </p:sp>
      <p:sp>
        <p:nvSpPr>
          <p:cNvPr id="7" name="Rectangle 2">
            <a:extLst>
              <a:ext uri="{FF2B5EF4-FFF2-40B4-BE49-F238E27FC236}">
                <a16:creationId xmlns:a16="http://schemas.microsoft.com/office/drawing/2014/main" id="{83FA68DC-FB75-27FD-DB4E-16DFE490D35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graphicFrame>
            <p:nvGraphicFramePr>
              <p:cNvPr id="4" name="Tabela 3">
                <a:extLst>
                  <a:ext uri="{FF2B5EF4-FFF2-40B4-BE49-F238E27FC236}">
                    <a16:creationId xmlns:a16="http://schemas.microsoft.com/office/drawing/2014/main" id="{D0226F7F-11A3-4C62-F167-69D34210716F}"/>
                  </a:ext>
                </a:extLst>
              </p:cNvPr>
              <p:cNvGraphicFramePr>
                <a:graphicFrameLocks noGrp="1"/>
              </p:cNvGraphicFramePr>
              <p:nvPr>
                <p:extLst>
                  <p:ext uri="{D42A27DB-BD31-4B8C-83A1-F6EECF244321}">
                    <p14:modId xmlns:p14="http://schemas.microsoft.com/office/powerpoint/2010/main" val="615795759"/>
                  </p:ext>
                </p:extLst>
              </p:nvPr>
            </p:nvGraphicFramePr>
            <p:xfrm>
              <a:off x="3130440" y="3537433"/>
              <a:ext cx="5931119" cy="3320567"/>
            </p:xfrm>
            <a:graphic>
              <a:graphicData uri="http://schemas.openxmlformats.org/drawingml/2006/table">
                <a:tbl>
                  <a:tblPr firstRow="1" firstCol="1" bandRow="1"/>
                  <a:tblGrid>
                    <a:gridCol w="1156264">
                      <a:extLst>
                        <a:ext uri="{9D8B030D-6E8A-4147-A177-3AD203B41FA5}">
                          <a16:colId xmlns:a16="http://schemas.microsoft.com/office/drawing/2014/main" val="2875098711"/>
                        </a:ext>
                      </a:extLst>
                    </a:gridCol>
                    <a:gridCol w="4774855">
                      <a:extLst>
                        <a:ext uri="{9D8B030D-6E8A-4147-A177-3AD203B41FA5}">
                          <a16:colId xmlns:a16="http://schemas.microsoft.com/office/drawing/2014/main" val="393881034"/>
                        </a:ext>
                      </a:extLst>
                    </a:gridCol>
                  </a:tblGrid>
                  <a:tr h="1028011">
                    <a:tc>
                      <a:txBody>
                        <a:bodyPr/>
                        <a:lstStyle/>
                        <a:p>
                          <a:pPr algn="ctr">
                            <a:lnSpc>
                              <a:spcPct val="107000"/>
                            </a:lnSpc>
                            <a:spcAft>
                              <a:spcPts val="0"/>
                            </a:spcAft>
                          </a:pPr>
                          <a:r>
                            <a:rPr lang="pl-PL" sz="1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a:t>
                          </a:r>
                          <a:r>
                            <a:rPr lang="pl-PL" sz="1900" baseline="-25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a:t>
                          </a:r>
                          <a:endParaRPr lang="pl-PL" sz="1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Dla napięcia dotykowego dopuszczalnego długotrwale</a:t>
                          </a:r>
                        </a:p>
                        <a:p>
                          <a:pPr algn="ctr">
                            <a:lnSpc>
                              <a:spcPct val="107000"/>
                            </a:lnSpc>
                            <a:spcAft>
                              <a:spcPts val="0"/>
                            </a:spcAft>
                          </a:pPr>
                          <a14:m>
                            <m:oMathPara xmlns:m="http://schemas.openxmlformats.org/officeDocument/2006/math">
                              <m:oMathParaPr>
                                <m:jc m:val="centerGroup"/>
                              </m:oMathParaPr>
                              <m:oMath xmlns:m="http://schemas.openxmlformats.org/officeDocument/2006/math">
                                <m:sSub>
                                  <m:sSubPr>
                                    <m:ctrlP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𝑈</m:t>
                                    </m:r>
                                  </m:e>
                                  <m:sub>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𝐿</m:t>
                                    </m:r>
                                  </m:sub>
                                </m:sSub>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≤25</m:t>
                                </m:r>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𝑉</m:t>
                                </m:r>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𝑎</m:t>
                                </m:r>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𝑐</m:t>
                                </m:r>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sSub>
                                  <m:sSubPr>
                                    <m:ctrlP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𝑈</m:t>
                                    </m:r>
                                  </m:e>
                                  <m:sub>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𝐿</m:t>
                                    </m:r>
                                  </m:sub>
                                </m:sSub>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≤60</m:t>
                                </m:r>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𝑉</m:t>
                                </m:r>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𝑑</m:t>
                                </m:r>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𝑐</m:t>
                                </m:r>
                              </m:oMath>
                            </m:oMathPara>
                          </a14:m>
                          <a:endParaRPr lang="pl-PL" sz="1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288004"/>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4875048"/>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120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0,35</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0565167"/>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230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9212744"/>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277</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3665777"/>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400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0,05</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190167"/>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480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0,05</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9003825"/>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580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0,02</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2667946"/>
                      </a:ext>
                    </a:extLst>
                  </a:tr>
                </a:tbl>
              </a:graphicData>
            </a:graphic>
          </p:graphicFrame>
        </mc:Choice>
        <mc:Fallback xmlns="">
          <p:graphicFrame>
            <p:nvGraphicFramePr>
              <p:cNvPr id="4" name="Tabela 3">
                <a:extLst>
                  <a:ext uri="{FF2B5EF4-FFF2-40B4-BE49-F238E27FC236}">
                    <a16:creationId xmlns:a16="http://schemas.microsoft.com/office/drawing/2014/main" id="{D0226F7F-11A3-4C62-F167-69D34210716F}"/>
                  </a:ext>
                </a:extLst>
              </p:cNvPr>
              <p:cNvGraphicFramePr>
                <a:graphicFrameLocks noGrp="1"/>
              </p:cNvGraphicFramePr>
              <p:nvPr>
                <p:extLst>
                  <p:ext uri="{D42A27DB-BD31-4B8C-83A1-F6EECF244321}">
                    <p14:modId xmlns:p14="http://schemas.microsoft.com/office/powerpoint/2010/main" val="615795759"/>
                  </p:ext>
                </p:extLst>
              </p:nvPr>
            </p:nvGraphicFramePr>
            <p:xfrm>
              <a:off x="3130440" y="3537433"/>
              <a:ext cx="5931119" cy="3320567"/>
            </p:xfrm>
            <a:graphic>
              <a:graphicData uri="http://schemas.openxmlformats.org/drawingml/2006/table">
                <a:tbl>
                  <a:tblPr firstRow="1" firstCol="1" bandRow="1"/>
                  <a:tblGrid>
                    <a:gridCol w="1156264">
                      <a:extLst>
                        <a:ext uri="{9D8B030D-6E8A-4147-A177-3AD203B41FA5}">
                          <a16:colId xmlns:a16="http://schemas.microsoft.com/office/drawing/2014/main" val="2875098711"/>
                        </a:ext>
                      </a:extLst>
                    </a:gridCol>
                    <a:gridCol w="4774855">
                      <a:extLst>
                        <a:ext uri="{9D8B030D-6E8A-4147-A177-3AD203B41FA5}">
                          <a16:colId xmlns:a16="http://schemas.microsoft.com/office/drawing/2014/main" val="393881034"/>
                        </a:ext>
                      </a:extLst>
                    </a:gridCol>
                  </a:tblGrid>
                  <a:tr h="1028011">
                    <a:tc>
                      <a:txBody>
                        <a:bodyPr/>
                        <a:lstStyle/>
                        <a:p>
                          <a:pPr algn="ctr">
                            <a:lnSpc>
                              <a:spcPct val="107000"/>
                            </a:lnSpc>
                            <a:spcAft>
                              <a:spcPts val="0"/>
                            </a:spcAft>
                          </a:pPr>
                          <a:r>
                            <a:rPr lang="pl-PL" sz="1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a:t>
                          </a:r>
                          <a:r>
                            <a:rPr lang="pl-PL" sz="1900" baseline="-25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a:t>
                          </a:r>
                          <a:endParaRPr lang="pl-PL" sz="1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pl-PL"/>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stretch>
                            <a:fillRect l="-24403" t="-2469" r="-265" b="-237037"/>
                          </a:stretch>
                        </a:blipFill>
                      </a:tcPr>
                    </a:tc>
                    <a:extLst>
                      <a:ext uri="{0D108BD9-81ED-4DB2-BD59-A6C34878D82A}">
                        <a16:rowId xmlns:a16="http://schemas.microsoft.com/office/drawing/2014/main" val="910288004"/>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4875048"/>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120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0,35</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0565167"/>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230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9212744"/>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277</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3665777"/>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400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0,05</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190167"/>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480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0,05</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9003825"/>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580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0,02</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2667946"/>
                      </a:ext>
                    </a:extLst>
                  </a:tr>
                </a:tbl>
              </a:graphicData>
            </a:graphic>
          </p:graphicFrame>
        </mc:Fallback>
      </mc:AlternateContent>
    </p:spTree>
    <p:extLst>
      <p:ext uri="{BB962C8B-B14F-4D97-AF65-F5344CB8AC3E}">
        <p14:creationId xmlns:p14="http://schemas.microsoft.com/office/powerpoint/2010/main" val="181121406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8E999B-E3BA-5BDB-FBBE-EF619C6E6BA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EDC5718-33C4-C74B-3BA9-EFF9033351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D0090897-F99D-0C34-8387-146BE3A334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D9516EC-C7EB-9BFF-EA0B-C0A932C9C5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53F3227-74DF-83CB-835A-94B33B6ABD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1E96D97-9C5F-3709-6957-163B83685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68BC8A38-0D7D-9B20-CC0A-4760D8EE5800}"/>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4A7E823B-801D-84F7-E8FF-1FF3B047074C}"/>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b="1" dirty="0"/>
              <a:t>Samoczynne wyłączenie zasilania w sieci TN.</a:t>
            </a:r>
            <a:br>
              <a:rPr lang="pl-PL" b="1" dirty="0"/>
            </a:br>
            <a:r>
              <a:rPr lang="pl-PL" dirty="0"/>
              <a:t>W układzie sieci TN integralność uziemienia instalacji elektrycznej  od niezawodnych i skutecznych połączeń przewodów PEN lub PE z ziemią stanowi absolutną podstawę do skuteczności ochrony. Tam gdzie uziemienie jest zapewnione z sieci elektroenergetycznej zasilającej, spełnienie koniecznych warunków na zewnątrz instalacji elektrycznej jest obowiązkiem operatora sieci zasilającej. Części przewodzące dostępne instalacji elektrycznej powinny być połączone przewodem ochronnym do głównego zacisku (szyny) uziemiającego instalacji, który powinien być połączony z uziemionym punktem układu zasilania. </a:t>
            </a:r>
          </a:p>
        </p:txBody>
      </p:sp>
      <p:sp>
        <p:nvSpPr>
          <p:cNvPr id="6" name="Tytuł 1">
            <a:extLst>
              <a:ext uri="{FF2B5EF4-FFF2-40B4-BE49-F238E27FC236}">
                <a16:creationId xmlns:a16="http://schemas.microsoft.com/office/drawing/2014/main" id="{BA00216F-92E2-7CE6-82AB-B7E3A03F9E7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TN</a:t>
            </a:r>
          </a:p>
        </p:txBody>
      </p:sp>
      <p:sp>
        <p:nvSpPr>
          <p:cNvPr id="7" name="Rectangle 2">
            <a:extLst>
              <a:ext uri="{FF2B5EF4-FFF2-40B4-BE49-F238E27FC236}">
                <a16:creationId xmlns:a16="http://schemas.microsoft.com/office/drawing/2014/main" id="{B685AFE9-5F3A-8DE9-0BBD-604557CF4CC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5888555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A715B9-C7BB-7653-84BA-7FCD16D3DE7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6B74188-7F14-EA84-C8A3-58206EC0CA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158F8BA4-E700-24F7-AFA1-E755F59198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4A146944-68F3-A1F7-18AA-D845340928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4D462D4-ABCB-6290-5DB5-471B5AC3A4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3888705-2993-A856-57FD-0B0B27454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8082121F-929D-8355-B53F-8D9430004599}"/>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8FC5ADEA-EF85-42CA-7248-6E5BC7B2A0F6}"/>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solidFill>
                  <a:prstClr val="black"/>
                </a:solidFill>
              </a:rPr>
              <a:t>Zaleca się dodatkowe uziemianie przewodów ochronnych, w możliwie równomiernych odstępach, dla zapewnienia aby ich potencjał w przypadku zwarcia był bliski potencjałowi ziemi. Przewody ochronne powinny być również uziemiane w miejscu wprowadzenia ich do każdego z budynków lub obiektów. Zapewnia to utrzymanie potencjału ziemi na przewodzie ochronnym przyłączonym do części przewodzących dostępnych urządzeń elektrycznych w normalnych warunkach pracy instalacji elektrycznej.</a:t>
            </a:r>
            <a:endParaRPr lang="pl-PL" dirty="0"/>
          </a:p>
        </p:txBody>
      </p:sp>
      <p:sp>
        <p:nvSpPr>
          <p:cNvPr id="6" name="Tytuł 1">
            <a:extLst>
              <a:ext uri="{FF2B5EF4-FFF2-40B4-BE49-F238E27FC236}">
                <a16:creationId xmlns:a16="http://schemas.microsoft.com/office/drawing/2014/main" id="{8C79CD39-9B25-7E5C-5692-EFE8A9F2DDC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TN</a:t>
            </a:r>
          </a:p>
        </p:txBody>
      </p:sp>
      <p:sp>
        <p:nvSpPr>
          <p:cNvPr id="7" name="Rectangle 2">
            <a:extLst>
              <a:ext uri="{FF2B5EF4-FFF2-40B4-BE49-F238E27FC236}">
                <a16:creationId xmlns:a16="http://schemas.microsoft.com/office/drawing/2014/main" id="{B4F0D64F-C4ED-5599-7915-895A723D2D3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2759436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1997CC-9877-A858-93C1-1891D011ED2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1B6365B-82E3-BFBA-A971-0CC59B8E28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7281E6C4-6699-52E1-A9E7-38890DB9C1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B660023-5D8E-7523-5930-3FAA21288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6E807D2-8E3D-191F-D631-360851B054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057AD35-0685-6236-FC56-DBFABA91B4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ABA754B3-C0D2-621B-E953-02C9EA3653B2}"/>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F078A987-5174-184A-DEE7-78CC28B0580C}"/>
              </a:ext>
            </a:extLst>
          </p:cNvPr>
          <p:cNvSpPr>
            <a:spLocks noGrp="1"/>
          </p:cNvSpPr>
          <p:nvPr>
            <p:ph idx="4294967295"/>
          </p:nvPr>
        </p:nvSpPr>
        <p:spPr>
          <a:xfrm>
            <a:off x="152400" y="1771049"/>
            <a:ext cx="11874500" cy="984852"/>
          </a:xfrm>
          <a:prstGeom prst="rect">
            <a:avLst/>
          </a:prstGeom>
        </p:spPr>
        <p:txBody>
          <a:bodyPr anchor="ctr">
            <a:noAutofit/>
          </a:bodyPr>
          <a:lstStyle/>
          <a:p>
            <a:pPr marL="0" indent="0">
              <a:buNone/>
            </a:pPr>
            <a:r>
              <a:rPr lang="pl-PL" dirty="0"/>
              <a:t>W układzie sieci TN pętla zwarcia zamyka się galwanicznie po przewodach a wielkość prądu zwarciowego zależna jest od parametrów pętli zwarcia.</a:t>
            </a:r>
          </a:p>
        </p:txBody>
      </p:sp>
      <p:sp>
        <p:nvSpPr>
          <p:cNvPr id="6" name="Tytuł 1">
            <a:extLst>
              <a:ext uri="{FF2B5EF4-FFF2-40B4-BE49-F238E27FC236}">
                <a16:creationId xmlns:a16="http://schemas.microsoft.com/office/drawing/2014/main" id="{3BCB57AF-0942-33BF-D55C-3FED4AD74AA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TN</a:t>
            </a:r>
          </a:p>
        </p:txBody>
      </p:sp>
      <p:sp>
        <p:nvSpPr>
          <p:cNvPr id="7" name="Rectangle 2">
            <a:extLst>
              <a:ext uri="{FF2B5EF4-FFF2-40B4-BE49-F238E27FC236}">
                <a16:creationId xmlns:a16="http://schemas.microsoft.com/office/drawing/2014/main" id="{E6C4DC5D-DEB9-00D3-4F1D-23A450A1692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7787A156-8205-991C-51B6-24E3ADAFD95C}"/>
              </a:ext>
            </a:extLst>
          </p:cNvPr>
          <p:cNvPicPr>
            <a:picLocks noChangeAspect="1"/>
          </p:cNvPicPr>
          <p:nvPr/>
        </p:nvPicPr>
        <p:blipFill>
          <a:blip r:embed="rId3"/>
          <a:stretch>
            <a:fillRect/>
          </a:stretch>
        </p:blipFill>
        <p:spPr>
          <a:xfrm>
            <a:off x="2432845" y="2755901"/>
            <a:ext cx="7313610" cy="4087496"/>
          </a:xfrm>
          <a:prstGeom prst="rect">
            <a:avLst/>
          </a:prstGeom>
        </p:spPr>
      </p:pic>
    </p:spTree>
    <p:extLst>
      <p:ext uri="{BB962C8B-B14F-4D97-AF65-F5344CB8AC3E}">
        <p14:creationId xmlns:p14="http://schemas.microsoft.com/office/powerpoint/2010/main" val="1769875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AC4AD9-2369-24D5-3938-08F4A9D9588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832C130-FC8B-D5CB-283B-A4D95E677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E0E2F813-9CEF-1B4E-F1CC-C4A64C76C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C1AB2227-E50C-151E-CA71-D5E9B959D9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05B8A09-D4A7-BD63-6A67-2992F4B51D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8ACF172-51D6-5BFE-807C-B31B413A6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3703CC96-7CEB-CCF7-8C16-81E031CE6031}"/>
              </a:ext>
            </a:extLst>
          </p:cNvPr>
          <p:cNvSpPr>
            <a:spLocks noGrp="1"/>
          </p:cNvSpPr>
          <p:nvPr>
            <p:ph type="title" idx="4294967295"/>
          </p:nvPr>
        </p:nvSpPr>
        <p:spPr>
          <a:xfrm>
            <a:off x="8445501" y="294538"/>
            <a:ext cx="3287150" cy="1033669"/>
          </a:xfrm>
          <a:prstGeom prst="rect">
            <a:avLst/>
          </a:prstGeom>
        </p:spPr>
        <p:txBody>
          <a:bodyPr anchor="ctr">
            <a:normAutofit fontScale="90000"/>
          </a:bodyPr>
          <a:lstStyle/>
          <a:p>
            <a:pPr algn="r"/>
            <a:r>
              <a:rPr lang="pl-PL" sz="4000" dirty="0">
                <a:solidFill>
                  <a:srgbClr val="FFFFFF"/>
                </a:solidFill>
              </a:rPr>
              <a:t>Urządzenia zabezpieczające</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8E35D6B5-B2E4-E990-5AEF-06A7B59F891F}"/>
                  </a:ext>
                </a:extLst>
              </p:cNvPr>
              <p:cNvSpPr>
                <a:spLocks noGrp="1"/>
              </p:cNvSpPr>
              <p:nvPr>
                <p:ph idx="4294967295"/>
              </p:nvPr>
            </p:nvSpPr>
            <p:spPr>
              <a:xfrm>
                <a:off x="152400" y="1771048"/>
                <a:ext cx="5943600" cy="4937759"/>
              </a:xfrm>
              <a:prstGeom prst="rect">
                <a:avLst/>
              </a:prstGeom>
            </p:spPr>
            <p:txBody>
              <a:bodyPr anchor="ctr">
                <a:noAutofit/>
              </a:bodyPr>
              <a:lstStyle/>
              <a:p>
                <a:pPr marL="0" indent="0">
                  <a:buNone/>
                </a:pPr>
                <a:r>
                  <a:rPr lang="pl-PL" dirty="0">
                    <a:solidFill>
                      <a:schemeClr val="tx1"/>
                    </a:solidFill>
                  </a:rPr>
                  <a:t>Dla wyłączników o charakterystyce wyzwalania B - zakres działania wyzwalacza zwarciowego zawarty jest w przedziale 3 – 5 krotnej wartości prądu znamionowego (</a:t>
                </a:r>
                <a14:m>
                  <m:oMath xmlns:m="http://schemas.openxmlformats.org/officeDocument/2006/math">
                    <m:r>
                      <a:rPr lang="pl-PL" i="1">
                        <a:solidFill>
                          <a:schemeClr val="tx1"/>
                        </a:solidFill>
                        <a:latin typeface="Cambria Math" panose="02040503050406030204" pitchFamily="18" charset="0"/>
                      </a:rPr>
                      <m:t>3−5∙</m:t>
                    </m:r>
                    <m:sSub>
                      <m:sSubPr>
                        <m:ctrlPr>
                          <a:rPr lang="pl-PL" i="1">
                            <a:solidFill>
                              <a:schemeClr val="tx1"/>
                            </a:solidFill>
                            <a:latin typeface="Cambria Math" panose="02040503050406030204" pitchFamily="18" charset="0"/>
                          </a:rPr>
                        </m:ctrlPr>
                      </m:sSubPr>
                      <m:e>
                        <m:r>
                          <a:rPr lang="pl-PL" i="1">
                            <a:solidFill>
                              <a:schemeClr val="tx1"/>
                            </a:solidFill>
                            <a:latin typeface="Cambria Math" panose="02040503050406030204" pitchFamily="18" charset="0"/>
                          </a:rPr>
                          <m:t>𝐼</m:t>
                        </m:r>
                      </m:e>
                      <m:sub>
                        <m:r>
                          <a:rPr lang="pl-PL" i="1">
                            <a:solidFill>
                              <a:schemeClr val="tx1"/>
                            </a:solidFill>
                            <a:latin typeface="Cambria Math" panose="02040503050406030204" pitchFamily="18" charset="0"/>
                          </a:rPr>
                          <m:t>𝑁</m:t>
                        </m:r>
                      </m:sub>
                    </m:sSub>
                  </m:oMath>
                </a14:m>
                <a:r>
                  <a:rPr lang="pl-PL" dirty="0">
                    <a:solidFill>
                      <a:schemeClr val="tx1"/>
                    </a:solidFill>
                  </a:rPr>
                  <a:t>)</a:t>
                </a:r>
              </a:p>
            </p:txBody>
          </p:sp>
        </mc:Choice>
        <mc:Fallback xmlns="">
          <p:sp>
            <p:nvSpPr>
              <p:cNvPr id="3" name="Symbol zastępczy zawartości 2">
                <a:extLst>
                  <a:ext uri="{FF2B5EF4-FFF2-40B4-BE49-F238E27FC236}">
                    <a16:creationId xmlns:a16="http://schemas.microsoft.com/office/drawing/2014/main" id="{8E35D6B5-B2E4-E990-5AEF-06A7B59F891F}"/>
                  </a:ext>
                </a:extLst>
              </p:cNvPr>
              <p:cNvSpPr>
                <a:spLocks noGrp="1" noRot="1" noChangeAspect="1" noMove="1" noResize="1" noEditPoints="1" noAdjustHandles="1" noChangeArrowheads="1" noChangeShapeType="1" noTextEdit="1"/>
              </p:cNvSpPr>
              <p:nvPr>
                <p:ph idx="4294967295"/>
              </p:nvPr>
            </p:nvSpPr>
            <p:spPr>
              <a:xfrm>
                <a:off x="152400" y="1771048"/>
                <a:ext cx="5943600" cy="4937759"/>
              </a:xfrm>
              <a:prstGeom prst="rect">
                <a:avLst/>
              </a:prstGeom>
              <a:blipFill>
                <a:blip r:embed="rId3"/>
                <a:stretch>
                  <a:fillRect l="-2345" r="-3198"/>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BAC7049B-D8F1-C5B2-1A8F-6EF13A0E143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dirty="0">
                <a:ln>
                  <a:noFill/>
                </a:ln>
                <a:solidFill>
                  <a:srgbClr val="FFFFFF"/>
                </a:solidFill>
                <a:effectLst/>
                <a:uLnTx/>
                <a:uFillTx/>
                <a:latin typeface="Aptos Display" panose="02110004020202020204"/>
                <a:ea typeface="+mj-ea"/>
                <a:cs typeface="+mj-cs"/>
              </a:rPr>
              <a:t>Wyłącznik instalacyjny nadprądowy</a:t>
            </a:r>
          </a:p>
        </p:txBody>
      </p:sp>
      <p:sp>
        <p:nvSpPr>
          <p:cNvPr id="7" name="Rectangle 2">
            <a:extLst>
              <a:ext uri="{FF2B5EF4-FFF2-40B4-BE49-F238E27FC236}">
                <a16:creationId xmlns:a16="http://schemas.microsoft.com/office/drawing/2014/main" id="{C2D1A9C1-9926-CCA9-60E6-4E03160DEA5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179156FC-4F7F-28C6-E7C6-A2F7E6B80EE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5CB45122-8522-7BD9-0CF0-4DDB7DA963A9}"/>
              </a:ext>
            </a:extLst>
          </p:cNvPr>
          <p:cNvPicPr/>
          <p:nvPr/>
        </p:nvPicPr>
        <p:blipFill>
          <a:blip r:embed="rId4"/>
          <a:stretch>
            <a:fillRect/>
          </a:stretch>
        </p:blipFill>
        <p:spPr>
          <a:xfrm>
            <a:off x="6096000" y="1658144"/>
            <a:ext cx="5943600" cy="4951421"/>
          </a:xfrm>
          <a:prstGeom prst="rect">
            <a:avLst/>
          </a:prstGeom>
        </p:spPr>
      </p:pic>
    </p:spTree>
    <p:extLst>
      <p:ext uri="{BB962C8B-B14F-4D97-AF65-F5344CB8AC3E}">
        <p14:creationId xmlns:p14="http://schemas.microsoft.com/office/powerpoint/2010/main" val="195915863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76E381-3734-0469-37F3-9DA570E8FC5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6064CBE-C39B-0537-9D5D-1B15828329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386BC65B-C70E-4432-B9F5-2E6C3AB8A9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6E90518E-4DF5-334F-5A75-096C18C27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3F9EC4B-F198-25FA-81DE-BC6A86C779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7AA4EAD-72BB-26A2-EC8A-FB9EE32686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781C6EE5-E4E1-674B-A3F5-6DE5C0C2B33A}"/>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4858A06F-9269-91A9-E456-8C1AFAFEDBC4}"/>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W układzie sieci TN skuteczność ochrony przy uszkodzeniu wymaga spełnienia trzech warunków:</a:t>
            </a:r>
          </a:p>
          <a:p>
            <a:pPr>
              <a:buSzPct val="100000"/>
            </a:pPr>
            <a:r>
              <a:rPr lang="pl-PL" dirty="0"/>
              <a:t>samoczynnego wyłączenia w określonym czasie,</a:t>
            </a:r>
          </a:p>
          <a:p>
            <a:pPr>
              <a:buSzPct val="100000"/>
            </a:pPr>
            <a:r>
              <a:rPr lang="pl-PL" dirty="0"/>
              <a:t>zamontowania w sieci zasilającej i w instalacji wymaganych uziemień przewodu PEN (PE),</a:t>
            </a:r>
          </a:p>
          <a:p>
            <a:pPr>
              <a:buSzPct val="100000"/>
            </a:pPr>
            <a:r>
              <a:rPr lang="pl-PL" dirty="0"/>
              <a:t>wykonania wymaganych połączeń wyrównawczych.</a:t>
            </a:r>
          </a:p>
        </p:txBody>
      </p:sp>
      <p:sp>
        <p:nvSpPr>
          <p:cNvPr id="6" name="Tytuł 1">
            <a:extLst>
              <a:ext uri="{FF2B5EF4-FFF2-40B4-BE49-F238E27FC236}">
                <a16:creationId xmlns:a16="http://schemas.microsoft.com/office/drawing/2014/main" id="{AA8325A2-9047-94FA-6584-771EE7CFC91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TN</a:t>
            </a:r>
          </a:p>
        </p:txBody>
      </p:sp>
      <p:sp>
        <p:nvSpPr>
          <p:cNvPr id="7" name="Rectangle 2">
            <a:extLst>
              <a:ext uri="{FF2B5EF4-FFF2-40B4-BE49-F238E27FC236}">
                <a16:creationId xmlns:a16="http://schemas.microsoft.com/office/drawing/2014/main" id="{621942CA-7A8A-FF61-937A-19D237004E4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2185714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66ECD0-6AA7-380C-1A4A-84E23C9E523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645E0F6-2499-324E-B007-3619E5F85D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B72E6EFE-1349-4B20-41E3-C5F3E4318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269F82C7-F9B1-B0CD-7A23-6FC0023A18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3E30A45-6DAC-C5D5-3353-107B71B7A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C01AD3C-F2FD-67D5-7BBA-4FFEDDB625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53A27CBE-547F-A7FF-35FA-B6222C99144A}"/>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5354974A-3238-A7B5-B2BB-C17EC527EC2F}"/>
                  </a:ext>
                </a:extLst>
              </p:cNvPr>
              <p:cNvSpPr>
                <a:spLocks noGrp="1"/>
              </p:cNvSpPr>
              <p:nvPr>
                <p:ph idx="4294967295"/>
              </p:nvPr>
            </p:nvSpPr>
            <p:spPr>
              <a:xfrm>
                <a:off x="152400" y="1771048"/>
                <a:ext cx="11874500" cy="4909151"/>
              </a:xfrm>
              <a:prstGeom prst="rect">
                <a:avLst/>
              </a:prstGeom>
            </p:spPr>
            <p:txBody>
              <a:bodyPr anchor="ctr">
                <a:noAutofit/>
              </a:bodyPr>
              <a:lstStyle/>
              <a:p>
                <a:pPr marL="0" lvl="0" indent="0">
                  <a:buNone/>
                </a:pPr>
                <a:r>
                  <a:rPr lang="pl-PL" dirty="0">
                    <a:solidFill>
                      <a:prstClr val="black"/>
                    </a:solidFill>
                  </a:rPr>
                  <a:t>Sprawdzenie skuteczności ochrony przez samoczynne wyłączenie zasilania w sieci TN polega na sprawdzeniu, czy spełniony jest warunek:</a:t>
                </a:r>
                <a:br>
                  <a:rPr lang="pl-PL" i="1" dirty="0">
                    <a:solidFill>
                      <a:prstClr val="black"/>
                    </a:solidFill>
                    <a:latin typeface="Cambria Math" panose="02040503050406030204" pitchFamily="18" charset="0"/>
                  </a:rPr>
                </a:br>
                <a14:m>
                  <m:oMathPara xmlns:m="http://schemas.openxmlformats.org/officeDocument/2006/math">
                    <m:oMathParaPr>
                      <m:jc m:val="centerGroup"/>
                    </m:oMathParaPr>
                    <m:oMath xmlns:m="http://schemas.openxmlformats.org/officeDocument/2006/math">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𝑍</m:t>
                          </m:r>
                        </m:e>
                        <m:sub>
                          <m:r>
                            <a:rPr lang="pl-PL" i="1">
                              <a:solidFill>
                                <a:prstClr val="black"/>
                              </a:solidFill>
                              <a:latin typeface="Cambria Math" panose="02040503050406030204" pitchFamily="18" charset="0"/>
                            </a:rPr>
                            <m:t>𝑠</m:t>
                          </m:r>
                        </m:sub>
                      </m:sSub>
                      <m:r>
                        <a:rPr lang="pl-PL" i="1">
                          <a:solidFill>
                            <a:prstClr val="black"/>
                          </a:solidFill>
                          <a:latin typeface="Cambria Math" panose="02040503050406030204" pitchFamily="18" charset="0"/>
                        </a:rPr>
                        <m:t>≤</m:t>
                      </m:r>
                      <m:f>
                        <m:fPr>
                          <m:ctrlPr>
                            <a:rPr lang="pl-PL" i="1">
                              <a:solidFill>
                                <a:prstClr val="black"/>
                              </a:solidFill>
                              <a:latin typeface="Cambria Math" panose="02040503050406030204" pitchFamily="18" charset="0"/>
                            </a:rPr>
                          </m:ctrlPr>
                        </m:fPr>
                        <m:num>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𝑈</m:t>
                              </m:r>
                            </m:e>
                            <m:sub>
                              <m:r>
                                <a:rPr lang="pl-PL" i="1">
                                  <a:solidFill>
                                    <a:prstClr val="black"/>
                                  </a:solidFill>
                                  <a:latin typeface="Cambria Math" panose="02040503050406030204" pitchFamily="18" charset="0"/>
                                </a:rPr>
                                <m:t>0</m:t>
                              </m:r>
                            </m:sub>
                          </m:sSub>
                        </m:num>
                        <m:den>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𝐼</m:t>
                              </m:r>
                            </m:e>
                            <m:sub>
                              <m:r>
                                <a:rPr lang="pl-PL" i="1">
                                  <a:solidFill>
                                    <a:prstClr val="black"/>
                                  </a:solidFill>
                                  <a:latin typeface="Cambria Math" panose="02040503050406030204" pitchFamily="18" charset="0"/>
                                </a:rPr>
                                <m:t>𝑎</m:t>
                              </m:r>
                            </m:sub>
                          </m:sSub>
                        </m:den>
                      </m:f>
                    </m:oMath>
                  </m:oMathPara>
                </a14:m>
                <a:br>
                  <a:rPr lang="pl-PL" i="1" dirty="0">
                    <a:solidFill>
                      <a:prstClr val="black"/>
                    </a:solidFill>
                    <a:latin typeface="Cambria Math" panose="02040503050406030204" pitchFamily="18" charset="0"/>
                  </a:rPr>
                </a:br>
                <a:r>
                  <a:rPr lang="pl-PL" dirty="0">
                    <a:solidFill>
                      <a:prstClr val="black"/>
                    </a:solidFill>
                  </a:rPr>
                  <a:t>Gdzie:</a:t>
                </a:r>
                <a:br>
                  <a:rPr lang="pl-PL" i="1" dirty="0">
                    <a:solidFill>
                      <a:prstClr val="black"/>
                    </a:solidFill>
                    <a:latin typeface="Cambria Math" panose="02040503050406030204" pitchFamily="18" charset="0"/>
                  </a:rPr>
                </a:br>
                <a14:m>
                  <m:oMath xmlns:m="http://schemas.openxmlformats.org/officeDocument/2006/math">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𝑍</m:t>
                        </m:r>
                      </m:e>
                      <m:sub>
                        <m:r>
                          <a:rPr lang="pl-PL" i="1">
                            <a:solidFill>
                              <a:prstClr val="black"/>
                            </a:solidFill>
                            <a:latin typeface="Cambria Math" panose="02040503050406030204" pitchFamily="18" charset="0"/>
                          </a:rPr>
                          <m:t>𝑠</m:t>
                        </m:r>
                      </m:sub>
                    </m:sSub>
                    <m:r>
                      <a:rPr lang="pl-PL" i="1">
                        <a:solidFill>
                          <a:prstClr val="black"/>
                        </a:solidFill>
                        <a:latin typeface="Cambria Math" panose="02040503050406030204" pitchFamily="18" charset="0"/>
                      </a:rPr>
                      <m:t> </m:t>
                    </m:r>
                  </m:oMath>
                </a14:m>
                <a:r>
                  <a:rPr lang="pl-PL" dirty="0">
                    <a:solidFill>
                      <a:prstClr val="black"/>
                    </a:solidFill>
                  </a:rPr>
                  <a:t> - impedancja pętli zwarcia</a:t>
                </a:r>
                <a:br>
                  <a:rPr lang="pl-PL" i="1" dirty="0">
                    <a:solidFill>
                      <a:prstClr val="black"/>
                    </a:solidFill>
                    <a:latin typeface="Cambria Math" panose="02040503050406030204" pitchFamily="18" charset="0"/>
                  </a:rPr>
                </a:br>
                <a14:m>
                  <m:oMath xmlns:m="http://schemas.openxmlformats.org/officeDocument/2006/math">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𝑈</m:t>
                        </m:r>
                      </m:e>
                      <m:sub>
                        <m:r>
                          <a:rPr lang="pl-PL" i="1">
                            <a:solidFill>
                              <a:prstClr val="black"/>
                            </a:solidFill>
                            <a:latin typeface="Cambria Math" panose="02040503050406030204" pitchFamily="18" charset="0"/>
                          </a:rPr>
                          <m:t>0</m:t>
                        </m:r>
                      </m:sub>
                    </m:sSub>
                  </m:oMath>
                </a14:m>
                <a:r>
                  <a:rPr lang="pl-PL" dirty="0">
                    <a:solidFill>
                      <a:prstClr val="black"/>
                    </a:solidFill>
                  </a:rPr>
                  <a:t> - napięcie sieci względem ziemi</a:t>
                </a:r>
                <a:br>
                  <a:rPr lang="pl-PL" dirty="0">
                    <a:solidFill>
                      <a:prstClr val="black"/>
                    </a:solidFill>
                  </a:rPr>
                </a:br>
                <a14:m>
                  <m:oMath xmlns:m="http://schemas.openxmlformats.org/officeDocument/2006/math">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𝐼</m:t>
                        </m:r>
                      </m:e>
                      <m:sub>
                        <m:r>
                          <a:rPr lang="pl-PL" i="1">
                            <a:solidFill>
                              <a:prstClr val="black"/>
                            </a:solidFill>
                            <a:latin typeface="Cambria Math" panose="02040503050406030204" pitchFamily="18" charset="0"/>
                          </a:rPr>
                          <m:t>𝑎</m:t>
                        </m:r>
                      </m:sub>
                    </m:sSub>
                  </m:oMath>
                </a14:m>
                <a:r>
                  <a:rPr lang="pl-PL" dirty="0">
                    <a:solidFill>
                      <a:prstClr val="black"/>
                    </a:solidFill>
                  </a:rPr>
                  <a:t> - prąd zapewniający zadziałanie urządzenia zabezpieczającego w wymaganym czasie.</a:t>
                </a:r>
                <a:endParaRPr lang="pl-PL" dirty="0"/>
              </a:p>
            </p:txBody>
          </p:sp>
        </mc:Choice>
        <mc:Fallback xmlns="">
          <p:sp>
            <p:nvSpPr>
              <p:cNvPr id="3" name="Symbol zastępczy zawartości 2">
                <a:extLst>
                  <a:ext uri="{FF2B5EF4-FFF2-40B4-BE49-F238E27FC236}">
                    <a16:creationId xmlns:a16="http://schemas.microsoft.com/office/drawing/2014/main" id="{5354974A-3238-A7B5-B2BB-C17EC527EC2F}"/>
                  </a:ext>
                </a:extLst>
              </p:cNvPr>
              <p:cNvSpPr>
                <a:spLocks noGrp="1" noRot="1" noChangeAspect="1" noMove="1" noResize="1" noEditPoints="1" noAdjustHandles="1" noChangeArrowheads="1" noChangeShapeType="1" noTextEdit="1"/>
              </p:cNvSpPr>
              <p:nvPr>
                <p:ph idx="4294967295"/>
              </p:nvPr>
            </p:nvSpPr>
            <p:spPr>
              <a:xfrm>
                <a:off x="152400" y="1771048"/>
                <a:ext cx="11874500" cy="4909151"/>
              </a:xfrm>
              <a:prstGeom prst="rect">
                <a:avLst/>
              </a:prstGeom>
              <a:blipFill>
                <a:blip r:embed="rId3"/>
                <a:stretch>
                  <a:fillRect l="-1175"/>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32B7B136-0E5F-91FC-8DCA-A9D017C94D8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TN</a:t>
            </a:r>
          </a:p>
        </p:txBody>
      </p:sp>
      <p:sp>
        <p:nvSpPr>
          <p:cNvPr id="7" name="Rectangle 2">
            <a:extLst>
              <a:ext uri="{FF2B5EF4-FFF2-40B4-BE49-F238E27FC236}">
                <a16:creationId xmlns:a16="http://schemas.microsoft.com/office/drawing/2014/main" id="{D18569F3-3890-7793-BF04-881E3FCB87C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3610298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822753-A802-AAC9-7DA2-C09301F1ED5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1023D13-CE59-D066-BB0B-2034BFA0B9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253F67D-3B1D-AEEE-FEBC-DB67B03E84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574181AE-9E3E-3696-CC48-682D12522A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244889D-5B1E-17AD-56F0-16D73EDB23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16846AD-65C1-947B-B7B7-FA73D78918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9B978045-F35B-4A3C-5473-FEF2E40F9372}"/>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95A09CE7-45EB-4DB0-0FBE-05FBC1ACD1AE}"/>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Wymagane czasy wyłączenia zestawiono w tabeli 2 i 3 (w zależności od warunków środowiskowych).</a:t>
            </a:r>
          </a:p>
          <a:p>
            <a:pPr marL="0" indent="0">
              <a:buNone/>
            </a:pPr>
            <a:r>
              <a:rPr lang="pl-PL" dirty="0"/>
              <a:t>Do realizacji ochrony przez samoczynne wyłączenie zasilania w sieci TN powinny być stosowane urządzenia zabezpieczające w postaci:</a:t>
            </a:r>
          </a:p>
          <a:p>
            <a:pPr>
              <a:buSzPct val="100000"/>
            </a:pPr>
            <a:r>
              <a:rPr lang="pl-PL" dirty="0"/>
              <a:t>Zabezpieczeń nadprądowych (wyłącznik nadprądowy, bezpiecznik topikowy)</a:t>
            </a:r>
          </a:p>
          <a:p>
            <a:pPr>
              <a:buSzPct val="100000"/>
            </a:pPr>
            <a:r>
              <a:rPr lang="pl-PL" dirty="0"/>
              <a:t>Zabezpieczeń ochronnych różnicowoprądowych.</a:t>
            </a:r>
          </a:p>
        </p:txBody>
      </p:sp>
      <p:sp>
        <p:nvSpPr>
          <p:cNvPr id="6" name="Tytuł 1">
            <a:extLst>
              <a:ext uri="{FF2B5EF4-FFF2-40B4-BE49-F238E27FC236}">
                <a16:creationId xmlns:a16="http://schemas.microsoft.com/office/drawing/2014/main" id="{03E6C738-DF8F-4A29-9861-6A41D30D6D6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TN</a:t>
            </a:r>
          </a:p>
        </p:txBody>
      </p:sp>
      <p:sp>
        <p:nvSpPr>
          <p:cNvPr id="7" name="Rectangle 2">
            <a:extLst>
              <a:ext uri="{FF2B5EF4-FFF2-40B4-BE49-F238E27FC236}">
                <a16:creationId xmlns:a16="http://schemas.microsoft.com/office/drawing/2014/main" id="{DF7C3EDB-6482-57B0-94A6-38F749587BD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352797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8F99479-8036-7033-179C-39AD395BD78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C38FC7E-8874-3110-B0A1-6DAC168F38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C9E0ADBC-5BDD-DC0E-CA65-7CE935FC7D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8C5241B1-E8BD-54DB-90C8-8E2894F31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2306C76-C7C3-893C-DF2C-21B5AF6DA8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11879A2-5C57-E567-E82B-A0D64F67F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38887AE-C63E-F812-D2DF-C1D5BFED4807}"/>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C9EACF41-5A04-E2D3-ABB7-8A7D5BE0716E}"/>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b="1" dirty="0"/>
              <a:t>Samoczynne wyłączenie zasilania w sieci TT.</a:t>
            </a:r>
          </a:p>
          <a:p>
            <a:pPr marL="0" indent="0">
              <a:buNone/>
            </a:pPr>
            <a:r>
              <a:rPr lang="pl-PL" dirty="0"/>
              <a:t>Wszystkie części przewodzące dostępne chronione wspólnie przez to samo urządzenie zabezpieczające powinny być połączone przewodem ochronnym do wspólnego uziomu dla wszystkich tych części. W przypadku, gdy jest użytkowanych kilka urządzeń zabezpieczających szeregowo, wymagania te dotyczą oddzielnie wszystkich części przewodzących dostępnych chronionych przez każde z urządzeń zabezpieczających. Punkt neutralny lub punkt środkowy układu zasilania powinien być uziemiony.</a:t>
            </a:r>
          </a:p>
        </p:txBody>
      </p:sp>
      <p:sp>
        <p:nvSpPr>
          <p:cNvPr id="6" name="Tytuł 1">
            <a:extLst>
              <a:ext uri="{FF2B5EF4-FFF2-40B4-BE49-F238E27FC236}">
                <a16:creationId xmlns:a16="http://schemas.microsoft.com/office/drawing/2014/main" id="{8295FCF9-08AA-B49E-3CC4-67F3FD08448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TT</a:t>
            </a:r>
          </a:p>
        </p:txBody>
      </p:sp>
      <p:sp>
        <p:nvSpPr>
          <p:cNvPr id="7" name="Rectangle 2">
            <a:extLst>
              <a:ext uri="{FF2B5EF4-FFF2-40B4-BE49-F238E27FC236}">
                <a16:creationId xmlns:a16="http://schemas.microsoft.com/office/drawing/2014/main" id="{9E5075B2-58C8-57CE-61E7-A10E0D5C29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979162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87B8BF9-0F2A-7F38-AEFA-26F91D60B50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9BF31A1-871E-3405-2234-6E8C5172C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3B9B8700-64F8-31B6-EBF6-26B817E0BA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BF1F9097-1389-F8BC-1F39-3111FEA261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B0C966F-2C9B-59C7-B817-91391E6794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31AEE33-D3B2-12F7-233B-6A18BA3C05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2A7A357A-A4F2-5E78-C90F-6BB4C6191B4B}"/>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2986DE17-05E2-443A-8D6E-D48EB3150CCD}"/>
              </a:ext>
            </a:extLst>
          </p:cNvPr>
          <p:cNvSpPr>
            <a:spLocks noGrp="1"/>
          </p:cNvSpPr>
          <p:nvPr>
            <p:ph idx="4294967295"/>
          </p:nvPr>
        </p:nvSpPr>
        <p:spPr>
          <a:xfrm>
            <a:off x="152400" y="1771048"/>
            <a:ext cx="2476500" cy="3029551"/>
          </a:xfrm>
          <a:prstGeom prst="rect">
            <a:avLst/>
          </a:prstGeom>
        </p:spPr>
        <p:txBody>
          <a:bodyPr anchor="ctr">
            <a:noAutofit/>
          </a:bodyPr>
          <a:lstStyle/>
          <a:p>
            <a:pPr marL="0" indent="0">
              <a:buNone/>
            </a:pPr>
            <a:r>
              <a:rPr lang="pl-PL" dirty="0"/>
              <a:t>Pętla zwarcia w sieci TT</a:t>
            </a:r>
          </a:p>
        </p:txBody>
      </p:sp>
      <p:sp>
        <p:nvSpPr>
          <p:cNvPr id="6" name="Tytuł 1">
            <a:extLst>
              <a:ext uri="{FF2B5EF4-FFF2-40B4-BE49-F238E27FC236}">
                <a16:creationId xmlns:a16="http://schemas.microsoft.com/office/drawing/2014/main" id="{2308F390-2651-9C29-45B6-88A8D38991B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TT</a:t>
            </a:r>
          </a:p>
        </p:txBody>
      </p:sp>
      <p:sp>
        <p:nvSpPr>
          <p:cNvPr id="7" name="Rectangle 2">
            <a:extLst>
              <a:ext uri="{FF2B5EF4-FFF2-40B4-BE49-F238E27FC236}">
                <a16:creationId xmlns:a16="http://schemas.microsoft.com/office/drawing/2014/main" id="{521938AE-B2A3-E576-78F1-D4BD9946DE3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Symbol zastępczy zawartości 4">
            <a:extLst>
              <a:ext uri="{FF2B5EF4-FFF2-40B4-BE49-F238E27FC236}">
                <a16:creationId xmlns:a16="http://schemas.microsoft.com/office/drawing/2014/main" id="{4C62F9D2-5CB2-C20A-22A1-DE8035FDF2AF}"/>
              </a:ext>
            </a:extLst>
          </p:cNvPr>
          <p:cNvPicPr>
            <a:picLocks noChangeAspect="1"/>
          </p:cNvPicPr>
          <p:nvPr/>
        </p:nvPicPr>
        <p:blipFill>
          <a:blip r:embed="rId3"/>
          <a:stretch>
            <a:fillRect/>
          </a:stretch>
        </p:blipFill>
        <p:spPr>
          <a:xfrm>
            <a:off x="2819400" y="1622744"/>
            <a:ext cx="9359900" cy="5187819"/>
          </a:xfrm>
          <a:prstGeom prst="rect">
            <a:avLst/>
          </a:prstGeom>
        </p:spPr>
      </p:pic>
    </p:spTree>
    <p:extLst>
      <p:ext uri="{BB962C8B-B14F-4D97-AF65-F5344CB8AC3E}">
        <p14:creationId xmlns:p14="http://schemas.microsoft.com/office/powerpoint/2010/main" val="189004745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4D4AD8-D51A-89FF-2516-BD22F1C0886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1B2856A-697C-49FC-FCDC-272451A51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5EC36BB-C068-4AAF-DC98-BD5F1E2AF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715D287D-69C9-ED77-F22E-69BD5C577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5790919-6F71-12F4-0641-A81C895889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A4B07D5-8672-8960-F0BA-1525D533C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A5590935-56F9-A65B-AB08-A5111B7346B3}"/>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p:sp>
        <p:nvSpPr>
          <p:cNvPr id="3" name="Symbol zastępczy zawartości 2">
            <a:extLst>
              <a:ext uri="{FF2B5EF4-FFF2-40B4-BE49-F238E27FC236}">
                <a16:creationId xmlns:a16="http://schemas.microsoft.com/office/drawing/2014/main" id="{3C96F891-A7E5-694A-2565-B041EB249ACF}"/>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t>W układzie sieci TT pętla zwarcia zamyka się przez ziemię, co skutkuje zdecydowanie większą impedancją pętli zwarcia. W związku z tym prądy zwarciowe osiągają  mniejsze wartości w porównaniu z siecią TN. W takiej sytuacji bardzo często okazuje się, że wyłączenie realizowane przez zabezpieczenia przeciążeniowo – zwarciowe nie odłączą zasilania w wymaganym czasie (tabela 2,3). Najczęściej w układzie sieci TT stosuje się wyłączniki różnicowoprądowe jako urządzenia które odłączą zasilanie w wymaganym czasie.</a:t>
            </a:r>
          </a:p>
        </p:txBody>
      </p:sp>
      <p:sp>
        <p:nvSpPr>
          <p:cNvPr id="6" name="Tytuł 1">
            <a:extLst>
              <a:ext uri="{FF2B5EF4-FFF2-40B4-BE49-F238E27FC236}">
                <a16:creationId xmlns:a16="http://schemas.microsoft.com/office/drawing/2014/main" id="{226EE161-3D29-A7F1-DBCE-E185869A790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TT</a:t>
            </a:r>
          </a:p>
        </p:txBody>
      </p:sp>
      <p:sp>
        <p:nvSpPr>
          <p:cNvPr id="7" name="Rectangle 2">
            <a:extLst>
              <a:ext uri="{FF2B5EF4-FFF2-40B4-BE49-F238E27FC236}">
                <a16:creationId xmlns:a16="http://schemas.microsoft.com/office/drawing/2014/main" id="{9BD87F8D-FEDC-24DF-C36B-D3E8D27E609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0183794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62CBC6-66E2-4CC3-8A6B-89B0D1A8327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0D271A6-638D-AA4B-8B34-337D7731A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66039566-BC01-328F-E3DE-1E47262C4D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1669E3E0-1390-6B1D-51B3-333084DA4C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5A441BD-6618-FF1F-2B1C-25A636C4E1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FA98A39-94A5-AF36-EFBD-B12C79C274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BD6B1C77-EC1C-0DAD-F540-C4266568F3FB}"/>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73062F99-FC8A-42C7-8C4A-314486565581}"/>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solidFill>
                      <a:schemeClr val="tx1"/>
                    </a:solidFill>
                  </a:rPr>
                  <a:t>Ochronę przeciwporażeniową realizowaną przez samoczynne wyłączenie zasilania w układzie sieci TT należy uznać za skuteczną, jeżeli spełniony zostanie jeden z poniższych warunków: </a:t>
                </a:r>
              </a:p>
              <a:p>
                <a:pPr>
                  <a:buSzPct val="100000"/>
                </a:pPr>
                <a:r>
                  <a:rPr lang="pl-PL" dirty="0">
                    <a:solidFill>
                      <a:schemeClr val="tx1"/>
                    </a:solidFill>
                  </a:rPr>
                  <a:t>jeżeli wyłączenie zasilania realizowane jest przez zabezpieczenie nadprądowe o prądzie wyłączającym </a:t>
                </a: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𝑰</m:t>
                        </m:r>
                      </m:e>
                      <m:sub>
                        <m:r>
                          <a:rPr lang="pl-PL" b="1" i="1">
                            <a:solidFill>
                              <a:schemeClr val="tx1"/>
                            </a:solidFill>
                            <a:latin typeface="Cambria Math" panose="02040503050406030204" pitchFamily="18" charset="0"/>
                          </a:rPr>
                          <m:t>𝒂</m:t>
                        </m:r>
                      </m:sub>
                    </m:sSub>
                    <m:r>
                      <a:rPr lang="pl-PL">
                        <a:solidFill>
                          <a:schemeClr val="tx1"/>
                        </a:solidFill>
                        <a:latin typeface="Cambria Math" panose="02040503050406030204" pitchFamily="18" charset="0"/>
                      </a:rPr>
                      <m:t>:</m:t>
                    </m:r>
                  </m:oMath>
                </a14:m>
                <a:endParaRPr lang="pl-PL" dirty="0">
                  <a:solidFill>
                    <a:schemeClr val="tx1"/>
                  </a:solidFill>
                </a:endParaRPr>
              </a:p>
              <a:p>
                <a:pPr marL="0" indent="0">
                  <a:buSzPct val="100000"/>
                  <a:buNone/>
                </a:pPr>
                <a:endParaRPr lang="pl-PL" dirty="0">
                  <a:solidFill>
                    <a:schemeClr val="tx1"/>
                  </a:solidFill>
                </a:endParaRPr>
              </a:p>
              <a:p>
                <a:pPr marL="0" indent="0">
                  <a:buNone/>
                </a:pPr>
                <a14:m>
                  <m:oMathPara xmlns:m="http://schemas.openxmlformats.org/officeDocument/2006/math">
                    <m:oMathParaPr>
                      <m:jc m:val="centerGroup"/>
                    </m:oMathParaPr>
                    <m:oMath xmlns:m="http://schemas.openxmlformats.org/officeDocument/2006/math">
                      <m:sSub>
                        <m:sSubPr>
                          <m:ctrlPr>
                            <a:rPr lang="pl-PL" i="1">
                              <a:solidFill>
                                <a:schemeClr val="tx1"/>
                              </a:solidFill>
                              <a:latin typeface="Cambria Math" panose="02040503050406030204" pitchFamily="18" charset="0"/>
                            </a:rPr>
                          </m:ctrlPr>
                        </m:sSubPr>
                        <m:e>
                          <m:r>
                            <a:rPr lang="pl-PL" i="1">
                              <a:solidFill>
                                <a:schemeClr val="tx1"/>
                              </a:solidFill>
                              <a:latin typeface="Cambria Math" panose="02040503050406030204" pitchFamily="18" charset="0"/>
                            </a:rPr>
                            <m:t>𝑍</m:t>
                          </m:r>
                        </m:e>
                        <m:sub>
                          <m:r>
                            <a:rPr lang="pl-PL" i="1">
                              <a:solidFill>
                                <a:schemeClr val="tx1"/>
                              </a:solidFill>
                              <a:latin typeface="Cambria Math" panose="02040503050406030204" pitchFamily="18" charset="0"/>
                            </a:rPr>
                            <m:t>𝑠</m:t>
                          </m:r>
                        </m:sub>
                      </m:sSub>
                      <m:r>
                        <a:rPr lang="pl-PL" i="1">
                          <a:solidFill>
                            <a:schemeClr val="tx1"/>
                          </a:solidFill>
                          <a:latin typeface="Cambria Math" panose="02040503050406030204" pitchFamily="18" charset="0"/>
                        </a:rPr>
                        <m:t>≤</m:t>
                      </m:r>
                      <m:f>
                        <m:fPr>
                          <m:ctrlPr>
                            <a:rPr lang="pl-PL" i="1">
                              <a:solidFill>
                                <a:schemeClr val="tx1"/>
                              </a:solidFill>
                              <a:latin typeface="Cambria Math" panose="02040503050406030204" pitchFamily="18" charset="0"/>
                            </a:rPr>
                          </m:ctrlPr>
                        </m:fPr>
                        <m:num>
                          <m:sSub>
                            <m:sSubPr>
                              <m:ctrlPr>
                                <a:rPr lang="pl-PL" i="1">
                                  <a:solidFill>
                                    <a:schemeClr val="tx1"/>
                                  </a:solidFill>
                                  <a:latin typeface="Cambria Math" panose="02040503050406030204" pitchFamily="18" charset="0"/>
                                </a:rPr>
                              </m:ctrlPr>
                            </m:sSubPr>
                            <m:e>
                              <m:r>
                                <a:rPr lang="pl-PL" i="1">
                                  <a:solidFill>
                                    <a:schemeClr val="tx1"/>
                                  </a:solidFill>
                                  <a:latin typeface="Cambria Math" panose="02040503050406030204" pitchFamily="18" charset="0"/>
                                </a:rPr>
                                <m:t>𝑈</m:t>
                              </m:r>
                            </m:e>
                            <m:sub>
                              <m:r>
                                <a:rPr lang="pl-PL" i="1">
                                  <a:solidFill>
                                    <a:schemeClr val="tx1"/>
                                  </a:solidFill>
                                  <a:latin typeface="Cambria Math" panose="02040503050406030204" pitchFamily="18" charset="0"/>
                                </a:rPr>
                                <m:t>0</m:t>
                              </m:r>
                            </m:sub>
                          </m:sSub>
                        </m:num>
                        <m:den>
                          <m:sSub>
                            <m:sSubPr>
                              <m:ctrlPr>
                                <a:rPr lang="pl-PL" i="1">
                                  <a:solidFill>
                                    <a:schemeClr val="tx1"/>
                                  </a:solidFill>
                                  <a:latin typeface="Cambria Math" panose="02040503050406030204" pitchFamily="18" charset="0"/>
                                </a:rPr>
                              </m:ctrlPr>
                            </m:sSubPr>
                            <m:e>
                              <m:r>
                                <a:rPr lang="pl-PL" i="1">
                                  <a:solidFill>
                                    <a:schemeClr val="tx1"/>
                                  </a:solidFill>
                                  <a:latin typeface="Cambria Math" panose="02040503050406030204" pitchFamily="18" charset="0"/>
                                </a:rPr>
                                <m:t>𝐼</m:t>
                              </m:r>
                            </m:e>
                            <m:sub>
                              <m:r>
                                <a:rPr lang="pl-PL" i="1">
                                  <a:solidFill>
                                    <a:schemeClr val="tx1"/>
                                  </a:solidFill>
                                  <a:latin typeface="Cambria Math" panose="02040503050406030204" pitchFamily="18" charset="0"/>
                                </a:rPr>
                                <m:t>𝑎</m:t>
                              </m:r>
                            </m:sub>
                          </m:sSub>
                        </m:den>
                      </m:f>
                    </m:oMath>
                  </m:oMathPara>
                </a14:m>
                <a:endParaRPr lang="pl-PL" i="1" dirty="0">
                  <a:solidFill>
                    <a:schemeClr val="tx1"/>
                  </a:solidFill>
                </a:endParaRPr>
              </a:p>
            </p:txBody>
          </p:sp>
        </mc:Choice>
        <mc:Fallback xmlns="">
          <p:sp>
            <p:nvSpPr>
              <p:cNvPr id="3" name="Symbol zastępczy zawartości 2">
                <a:extLst>
                  <a:ext uri="{FF2B5EF4-FFF2-40B4-BE49-F238E27FC236}">
                    <a16:creationId xmlns:a16="http://schemas.microsoft.com/office/drawing/2014/main" id="{73062F99-FC8A-42C7-8C4A-314486565581}"/>
                  </a:ext>
                </a:extLst>
              </p:cNvPr>
              <p:cNvSpPr>
                <a:spLocks noGrp="1" noRot="1" noChangeAspect="1" noMove="1" noResize="1" noEditPoints="1" noAdjustHandles="1" noChangeArrowheads="1" noChangeShapeType="1" noTextEdit="1"/>
              </p:cNvSpPr>
              <p:nvPr>
                <p:ph idx="4294967295"/>
              </p:nvPr>
            </p:nvSpPr>
            <p:spPr>
              <a:xfrm>
                <a:off x="152400" y="1771048"/>
                <a:ext cx="11874500" cy="4909151"/>
              </a:xfrm>
              <a:prstGeom prst="rect">
                <a:avLst/>
              </a:prstGeom>
              <a:blipFill>
                <a:blip r:embed="rId3"/>
                <a:stretch>
                  <a:fillRect l="-1175"/>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2B09C571-7149-AE9D-C480-54F46013D9E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TT</a:t>
            </a:r>
          </a:p>
        </p:txBody>
      </p:sp>
      <p:sp>
        <p:nvSpPr>
          <p:cNvPr id="7" name="Rectangle 2">
            <a:extLst>
              <a:ext uri="{FF2B5EF4-FFF2-40B4-BE49-F238E27FC236}">
                <a16:creationId xmlns:a16="http://schemas.microsoft.com/office/drawing/2014/main" id="{CC838680-63B4-AB14-A01A-B0D8C717E8E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1036176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EF7A97-1C6D-C283-49B9-37FBB21ED57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AC21C77-F1B0-BDD3-0BDA-6542229CB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898CC16D-4823-AC7C-05EF-8E8AFE318E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3291D167-536B-2624-7C3B-F4414852EA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5136E49-47B7-B8CD-83DE-716131BDF1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84246DD-C1AA-0647-1D97-6743F0E34B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196A81A4-DBC8-7B2F-8532-26346342FC12}"/>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B56BA990-07A7-3924-E225-1E4F8A3A953D}"/>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solidFill>
                      <a:schemeClr val="tx1"/>
                    </a:solidFill>
                  </a:rPr>
                  <a:t>Gdzie:</a:t>
                </a:r>
              </a:p>
              <a:p>
                <a:pPr marL="0" indent="0">
                  <a:buNone/>
                </a:pP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𝒁</m:t>
                        </m:r>
                      </m:e>
                      <m:sub>
                        <m:r>
                          <a:rPr lang="pl-PL" b="1" i="1">
                            <a:solidFill>
                              <a:schemeClr val="tx1"/>
                            </a:solidFill>
                            <a:latin typeface="Cambria Math" panose="02040503050406030204" pitchFamily="18" charset="0"/>
                          </a:rPr>
                          <m:t>𝒔</m:t>
                        </m:r>
                      </m:sub>
                    </m:sSub>
                  </m:oMath>
                </a14:m>
                <a:r>
                  <a:rPr lang="pl-PL" b="1" dirty="0">
                    <a:solidFill>
                      <a:schemeClr val="tx1"/>
                    </a:solidFill>
                  </a:rPr>
                  <a:t> </a:t>
                </a:r>
                <a:r>
                  <a:rPr lang="pl-PL" dirty="0">
                    <a:solidFill>
                      <a:schemeClr val="tx1"/>
                    </a:solidFill>
                  </a:rPr>
                  <a:t>- impedancja pętli zwarciowej, obejmującej źródło zasilania, przewód liniowy do miejsca zwarcia, przewód ochronny części przewodzących dostępnych, przewód uziemiający, uziom instalacji oraz uziom źródła zasilania,</a:t>
                </a:r>
              </a:p>
              <a:p>
                <a:pPr marL="0" indent="0">
                  <a:buNone/>
                </a:pP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𝑰</m:t>
                        </m:r>
                      </m:e>
                      <m:sub>
                        <m:r>
                          <a:rPr lang="pl-PL" b="1" i="1">
                            <a:solidFill>
                              <a:schemeClr val="tx1"/>
                            </a:solidFill>
                            <a:latin typeface="Cambria Math" panose="02040503050406030204" pitchFamily="18" charset="0"/>
                          </a:rPr>
                          <m:t>𝒂</m:t>
                        </m:r>
                      </m:sub>
                    </m:sSub>
                  </m:oMath>
                </a14:m>
                <a:r>
                  <a:rPr lang="pl-PL" b="1" dirty="0">
                    <a:solidFill>
                      <a:schemeClr val="tx1"/>
                    </a:solidFill>
                  </a:rPr>
                  <a:t> </a:t>
                </a:r>
                <a:r>
                  <a:rPr lang="pl-PL" dirty="0">
                    <a:solidFill>
                      <a:schemeClr val="tx1"/>
                    </a:solidFill>
                  </a:rPr>
                  <a:t>- prąd powodujący samoczynne zadziałanie zabezpieczenia nadprądowego w wymaganym czasie określonym w tabeli 2,</a:t>
                </a:r>
              </a:p>
              <a:p>
                <a:pPr marL="0" indent="0">
                  <a:buNone/>
                </a:pP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𝑼</m:t>
                        </m:r>
                      </m:e>
                      <m:sub>
                        <m:r>
                          <a:rPr lang="pl-PL" b="1" i="1">
                            <a:solidFill>
                              <a:schemeClr val="tx1"/>
                            </a:solidFill>
                            <a:latin typeface="Cambria Math" panose="02040503050406030204" pitchFamily="18" charset="0"/>
                          </a:rPr>
                          <m:t>𝟎</m:t>
                        </m:r>
                      </m:sub>
                    </m:sSub>
                  </m:oMath>
                </a14:m>
                <a:r>
                  <a:rPr lang="pl-PL" b="1" dirty="0">
                    <a:solidFill>
                      <a:schemeClr val="tx1"/>
                    </a:solidFill>
                  </a:rPr>
                  <a:t> </a:t>
                </a:r>
                <a:r>
                  <a:rPr lang="pl-PL" dirty="0">
                    <a:solidFill>
                      <a:schemeClr val="tx1"/>
                    </a:solidFill>
                  </a:rPr>
                  <a:t>- Napięcie sieci względem ziemi.</a:t>
                </a:r>
              </a:p>
            </p:txBody>
          </p:sp>
        </mc:Choice>
        <mc:Fallback xmlns="">
          <p:sp>
            <p:nvSpPr>
              <p:cNvPr id="3" name="Symbol zastępczy zawartości 2">
                <a:extLst>
                  <a:ext uri="{FF2B5EF4-FFF2-40B4-BE49-F238E27FC236}">
                    <a16:creationId xmlns:a16="http://schemas.microsoft.com/office/drawing/2014/main" id="{B56BA990-07A7-3924-E225-1E4F8A3A953D}"/>
                  </a:ext>
                </a:extLst>
              </p:cNvPr>
              <p:cNvSpPr>
                <a:spLocks noGrp="1" noRot="1" noChangeAspect="1" noMove="1" noResize="1" noEditPoints="1" noAdjustHandles="1" noChangeArrowheads="1" noChangeShapeType="1" noTextEdit="1"/>
              </p:cNvSpPr>
              <p:nvPr>
                <p:ph idx="4294967295"/>
              </p:nvPr>
            </p:nvSpPr>
            <p:spPr>
              <a:xfrm>
                <a:off x="152400" y="1771048"/>
                <a:ext cx="11874500" cy="4909151"/>
              </a:xfrm>
              <a:prstGeom prst="rect">
                <a:avLst/>
              </a:prstGeom>
              <a:blipFill>
                <a:blip r:embed="rId3"/>
                <a:stretch>
                  <a:fillRect l="-1175"/>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AFB0AA96-51BF-FA51-EFF2-FBC1A1202C5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TT</a:t>
            </a:r>
          </a:p>
        </p:txBody>
      </p:sp>
      <p:sp>
        <p:nvSpPr>
          <p:cNvPr id="7" name="Rectangle 2">
            <a:extLst>
              <a:ext uri="{FF2B5EF4-FFF2-40B4-BE49-F238E27FC236}">
                <a16:creationId xmlns:a16="http://schemas.microsoft.com/office/drawing/2014/main" id="{D51ED256-5A1D-85B0-7523-F2AE6F7ECB2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4329148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7B8C27D-E3B6-0E4D-D835-ED07D34B459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3040F31-CBB7-EE57-83B8-C66079F308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227E5004-A742-D688-8D5A-3BF7E04F1C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06C3704D-F811-767B-E8AA-12C5BEE364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180A995-5010-E0B9-4C5E-89D8B9690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0CA55C7-EC99-3591-A479-8D845BDEB2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4B31F277-F0A2-B3B6-CAB1-A55F0CD37AA2}"/>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9C35F18-EBA4-817A-5082-EC78CD7C8E24}"/>
                  </a:ext>
                </a:extLst>
              </p:cNvPr>
              <p:cNvSpPr>
                <a:spLocks noGrp="1"/>
              </p:cNvSpPr>
              <p:nvPr>
                <p:ph idx="4294967295"/>
              </p:nvPr>
            </p:nvSpPr>
            <p:spPr>
              <a:xfrm>
                <a:off x="152400" y="1771048"/>
                <a:ext cx="11874500" cy="4909151"/>
              </a:xfrm>
              <a:prstGeom prst="rect">
                <a:avLst/>
              </a:prstGeom>
            </p:spPr>
            <p:txBody>
              <a:bodyPr anchor="ctr">
                <a:noAutofit/>
              </a:bodyPr>
              <a:lstStyle/>
              <a:p>
                <a:pPr>
                  <a:buSzPct val="100000"/>
                </a:pPr>
                <a:r>
                  <a:rPr lang="pl-PL" dirty="0">
                    <a:solidFill>
                      <a:schemeClr val="tx1"/>
                    </a:solidFill>
                  </a:rPr>
                  <a:t>Jeżeli wyłączenie zasilania realizowane jest przez wyłącznik ochronny różnicowoprądowy o znamionowym prądzie różnicowym </a:t>
                </a:r>
                <a:r>
                  <a:rPr lang="pl-PL" b="1" dirty="0" err="1">
                    <a:solidFill>
                      <a:schemeClr val="tx1"/>
                    </a:solidFill>
                  </a:rPr>
                  <a:t>I∆n</a:t>
                </a:r>
                <a:r>
                  <a:rPr lang="pl-PL" b="1" dirty="0">
                    <a:solidFill>
                      <a:schemeClr val="tx1"/>
                    </a:solidFill>
                  </a:rPr>
                  <a:t>:</a:t>
                </a:r>
                <a:r>
                  <a:rPr lang="pl-PL" dirty="0">
                    <a:solidFill>
                      <a:schemeClr val="tx1"/>
                    </a:solidFill>
                  </a:rPr>
                  <a:t> </a:t>
                </a:r>
              </a:p>
              <a:p>
                <a:pPr marL="0" indent="0">
                  <a:buNone/>
                </a:pPr>
                <a:endParaRPr lang="pl-PL" b="1" i="1" dirty="0">
                  <a:solidFill>
                    <a:schemeClr val="tx1"/>
                  </a:solidFill>
                </a:endParaRPr>
              </a:p>
              <a:p>
                <a:pPr marL="0" indent="0">
                  <a:buNone/>
                </a:pPr>
                <a14:m>
                  <m:oMathPara xmlns:m="http://schemas.openxmlformats.org/officeDocument/2006/math">
                    <m:oMathParaPr>
                      <m:jc m:val="centerGroup"/>
                    </m:oMathParaPr>
                    <m:oMath xmlns:m="http://schemas.openxmlformats.org/officeDocument/2006/math">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𝑹</m:t>
                          </m:r>
                        </m:e>
                        <m:sub>
                          <m:r>
                            <a:rPr lang="pl-PL" sz="3200" b="1" i="1">
                              <a:solidFill>
                                <a:schemeClr val="tx1"/>
                              </a:solidFill>
                              <a:latin typeface="Cambria Math" panose="02040503050406030204" pitchFamily="18" charset="0"/>
                            </a:rPr>
                            <m:t>𝑨</m:t>
                          </m:r>
                        </m:sub>
                      </m:sSub>
                      <m:r>
                        <a:rPr lang="pl-PL" sz="3200" b="1" i="1">
                          <a:solidFill>
                            <a:schemeClr val="tx1"/>
                          </a:solidFill>
                          <a:latin typeface="Cambria Math" panose="02040503050406030204" pitchFamily="18" charset="0"/>
                        </a:rPr>
                        <m:t>∙</m:t>
                      </m:r>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𝑰</m:t>
                          </m:r>
                        </m:e>
                        <m:sub>
                          <m:r>
                            <a:rPr lang="pl-PL" sz="3200" b="1" i="1">
                              <a:solidFill>
                                <a:schemeClr val="tx1"/>
                              </a:solidFill>
                              <a:latin typeface="Cambria Math" panose="02040503050406030204" pitchFamily="18" charset="0"/>
                              <a:sym typeface="Symbol" panose="05050102010706020507" pitchFamily="18" charset="2"/>
                            </a:rPr>
                            <m:t></m:t>
                          </m:r>
                          <m:r>
                            <a:rPr lang="pl-PL" sz="3200" b="1" i="1">
                              <a:solidFill>
                                <a:schemeClr val="tx1"/>
                              </a:solidFill>
                              <a:latin typeface="Cambria Math" panose="02040503050406030204" pitchFamily="18" charset="0"/>
                            </a:rPr>
                            <m:t>𝑵</m:t>
                          </m:r>
                        </m:sub>
                      </m:sSub>
                      <m:r>
                        <a:rPr lang="pl-PL" sz="3200" b="1" i="1">
                          <a:solidFill>
                            <a:schemeClr val="tx1"/>
                          </a:solidFill>
                          <a:latin typeface="Cambria Math" panose="02040503050406030204" pitchFamily="18" charset="0"/>
                        </a:rPr>
                        <m:t>≤</m:t>
                      </m:r>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𝑼</m:t>
                          </m:r>
                        </m:e>
                        <m:sub>
                          <m:r>
                            <a:rPr lang="pl-PL" sz="3200" b="1" i="1">
                              <a:solidFill>
                                <a:schemeClr val="tx1"/>
                              </a:solidFill>
                              <a:latin typeface="Cambria Math" panose="02040503050406030204" pitchFamily="18" charset="0"/>
                            </a:rPr>
                            <m:t>𝑳</m:t>
                          </m:r>
                        </m:sub>
                      </m:sSub>
                    </m:oMath>
                  </m:oMathPara>
                </a14:m>
                <a:endParaRPr lang="pl-PL" sz="3200" b="1" dirty="0">
                  <a:solidFill>
                    <a:schemeClr val="tx1"/>
                  </a:solidFill>
                </a:endParaRPr>
              </a:p>
            </p:txBody>
          </p:sp>
        </mc:Choice>
        <mc:Fallback xmlns="">
          <p:sp>
            <p:nvSpPr>
              <p:cNvPr id="3" name="Symbol zastępczy zawartości 2">
                <a:extLst>
                  <a:ext uri="{FF2B5EF4-FFF2-40B4-BE49-F238E27FC236}">
                    <a16:creationId xmlns:a16="http://schemas.microsoft.com/office/drawing/2014/main" id="{39C35F18-EBA4-817A-5082-EC78CD7C8E24}"/>
                  </a:ext>
                </a:extLst>
              </p:cNvPr>
              <p:cNvSpPr>
                <a:spLocks noGrp="1" noRot="1" noChangeAspect="1" noMove="1" noResize="1" noEditPoints="1" noAdjustHandles="1" noChangeArrowheads="1" noChangeShapeType="1" noTextEdit="1"/>
              </p:cNvSpPr>
              <p:nvPr>
                <p:ph idx="4294967295"/>
              </p:nvPr>
            </p:nvSpPr>
            <p:spPr>
              <a:xfrm>
                <a:off x="152400" y="1771048"/>
                <a:ext cx="11874500" cy="4909151"/>
              </a:xfrm>
              <a:prstGeom prst="rect">
                <a:avLst/>
              </a:prstGeom>
              <a:blipFill>
                <a:blip r:embed="rId3"/>
                <a:stretch>
                  <a:fillRect l="-962"/>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E5D59C56-5FD0-37C5-25A4-6455BEFF69C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TT</a:t>
            </a:r>
          </a:p>
        </p:txBody>
      </p:sp>
      <p:sp>
        <p:nvSpPr>
          <p:cNvPr id="7" name="Rectangle 2">
            <a:extLst>
              <a:ext uri="{FF2B5EF4-FFF2-40B4-BE49-F238E27FC236}">
                <a16:creationId xmlns:a16="http://schemas.microsoft.com/office/drawing/2014/main" id="{A871082D-C78C-DB4E-F1B6-02B2DE19045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34586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1D792E-F857-AEFC-2D44-326A1793771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9F7894B-5B27-C554-7F0C-45C625B87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9">
            <a:extLst>
              <a:ext uri="{FF2B5EF4-FFF2-40B4-BE49-F238E27FC236}">
                <a16:creationId xmlns:a16="http://schemas.microsoft.com/office/drawing/2014/main" id="{F87CA8AF-CE1A-99FF-CAC5-3409739690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1">
            <a:extLst>
              <a:ext uri="{FF2B5EF4-FFF2-40B4-BE49-F238E27FC236}">
                <a16:creationId xmlns:a16="http://schemas.microsoft.com/office/drawing/2014/main" id="{930A2B54-F8F2-B982-76C3-48C46B34C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256D549-CAE5-052D-70DB-EBD57E949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F3F0986-5915-5F12-D1AF-722288B1F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ytuł 1">
            <a:extLst>
              <a:ext uri="{FF2B5EF4-FFF2-40B4-BE49-F238E27FC236}">
                <a16:creationId xmlns:a16="http://schemas.microsoft.com/office/drawing/2014/main" id="{BB2DC69A-F783-78E6-B6B8-EAE5E516E1F8}"/>
              </a:ext>
            </a:extLst>
          </p:cNvPr>
          <p:cNvSpPr>
            <a:spLocks noGrp="1"/>
          </p:cNvSpPr>
          <p:nvPr>
            <p:ph type="title" idx="4294967295"/>
          </p:nvPr>
        </p:nvSpPr>
        <p:spPr>
          <a:xfrm>
            <a:off x="8115296" y="294538"/>
            <a:ext cx="4076700" cy="1033669"/>
          </a:xfrm>
          <a:prstGeom prst="rect">
            <a:avLst/>
          </a:prstGeom>
        </p:spPr>
        <p:txBody>
          <a:bodyPr anchor="ctr">
            <a:normAutofit fontScale="90000"/>
          </a:bodyPr>
          <a:lstStyle/>
          <a:p>
            <a:pPr algn="r"/>
            <a:r>
              <a:rPr lang="pl-PL" sz="4000" dirty="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E239A8DE-3F3A-B53C-7B31-4FD7233EF22E}"/>
                  </a:ext>
                </a:extLst>
              </p:cNvPr>
              <p:cNvSpPr>
                <a:spLocks noGrp="1"/>
              </p:cNvSpPr>
              <p:nvPr>
                <p:ph idx="4294967295"/>
              </p:nvPr>
            </p:nvSpPr>
            <p:spPr>
              <a:xfrm>
                <a:off x="152400" y="1771048"/>
                <a:ext cx="11874500" cy="4909151"/>
              </a:xfrm>
              <a:prstGeom prst="rect">
                <a:avLst/>
              </a:prstGeom>
            </p:spPr>
            <p:txBody>
              <a:bodyPr anchor="ctr">
                <a:noAutofit/>
              </a:bodyPr>
              <a:lstStyle/>
              <a:p>
                <a:pPr marL="0" indent="0">
                  <a:buNone/>
                </a:pPr>
                <a:r>
                  <a:rPr lang="pl-PL" dirty="0">
                    <a:solidFill>
                      <a:schemeClr val="tx1"/>
                    </a:solidFill>
                  </a:rPr>
                  <a:t>gdzie:</a:t>
                </a:r>
              </a:p>
              <a:p>
                <a:pPr marL="0" indent="0">
                  <a:buNone/>
                </a:pP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𝑹</m:t>
                        </m:r>
                      </m:e>
                      <m:sub>
                        <m:r>
                          <a:rPr lang="pl-PL" b="1" i="1">
                            <a:solidFill>
                              <a:schemeClr val="tx1"/>
                            </a:solidFill>
                            <a:latin typeface="Cambria Math" panose="02040503050406030204" pitchFamily="18" charset="0"/>
                          </a:rPr>
                          <m:t>𝑨</m:t>
                        </m:r>
                      </m:sub>
                    </m:sSub>
                  </m:oMath>
                </a14:m>
                <a:r>
                  <a:rPr lang="pl-PL" b="1" dirty="0">
                    <a:solidFill>
                      <a:schemeClr val="tx1"/>
                    </a:solidFill>
                  </a:rPr>
                  <a:t> </a:t>
                </a:r>
                <a:r>
                  <a:rPr lang="pl-PL" dirty="0">
                    <a:solidFill>
                      <a:schemeClr val="tx1"/>
                    </a:solidFill>
                  </a:rPr>
                  <a:t>- całkowita rezystancja uziomu i przewodu ochronnego łączącego części przewodzące dostępne z uziomem,</a:t>
                </a:r>
              </a:p>
              <a:p>
                <a:pPr marL="0" indent="0">
                  <a:buNone/>
                </a:pP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𝑰</m:t>
                        </m:r>
                      </m:e>
                      <m:sub>
                        <m:r>
                          <a:rPr lang="pl-PL" b="1" i="1">
                            <a:solidFill>
                              <a:schemeClr val="tx1"/>
                            </a:solidFill>
                            <a:latin typeface="Cambria Math" panose="02040503050406030204" pitchFamily="18" charset="0"/>
                            <a:sym typeface="Symbol" panose="05050102010706020507" pitchFamily="18" charset="2"/>
                          </a:rPr>
                          <m:t></m:t>
                        </m:r>
                        <m:r>
                          <a:rPr lang="pl-PL" b="1" i="1">
                            <a:solidFill>
                              <a:schemeClr val="tx1"/>
                            </a:solidFill>
                            <a:latin typeface="Cambria Math" panose="02040503050406030204" pitchFamily="18" charset="0"/>
                          </a:rPr>
                          <m:t>𝑵</m:t>
                        </m:r>
                      </m:sub>
                    </m:sSub>
                  </m:oMath>
                </a14:m>
                <a:r>
                  <a:rPr lang="pl-PL" b="1" dirty="0">
                    <a:solidFill>
                      <a:schemeClr val="tx1"/>
                    </a:solidFill>
                  </a:rPr>
                  <a:t> </a:t>
                </a:r>
                <a:r>
                  <a:rPr lang="pl-PL" dirty="0">
                    <a:solidFill>
                      <a:schemeClr val="tx1"/>
                    </a:solidFill>
                  </a:rPr>
                  <a:t>- znamionowy prąd różnicowy,</a:t>
                </a:r>
              </a:p>
              <a:p>
                <a:pPr marL="0" indent="0">
                  <a:buNone/>
                </a:pP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𝑼</m:t>
                        </m:r>
                      </m:e>
                      <m:sub>
                        <m:r>
                          <a:rPr lang="pl-PL" b="1" i="1">
                            <a:solidFill>
                              <a:schemeClr val="tx1"/>
                            </a:solidFill>
                            <a:latin typeface="Cambria Math" panose="02040503050406030204" pitchFamily="18" charset="0"/>
                          </a:rPr>
                          <m:t>𝑳</m:t>
                        </m:r>
                      </m:sub>
                    </m:sSub>
                  </m:oMath>
                </a14:m>
                <a:r>
                  <a:rPr lang="pl-PL" b="1" dirty="0">
                    <a:solidFill>
                      <a:schemeClr val="tx1"/>
                    </a:solidFill>
                  </a:rPr>
                  <a:t> </a:t>
                </a:r>
                <a:r>
                  <a:rPr lang="pl-PL" dirty="0">
                    <a:solidFill>
                      <a:schemeClr val="tx1"/>
                    </a:solidFill>
                  </a:rPr>
                  <a:t>- napięcie dotykowe dopuszczalne długotrwale. </a:t>
                </a:r>
                <a:br>
                  <a:rPr lang="pl-PL" dirty="0">
                    <a:solidFill>
                      <a:schemeClr val="tx1"/>
                    </a:solidFill>
                  </a:rPr>
                </a:br>
                <a:r>
                  <a:rPr lang="pl-PL" dirty="0">
                    <a:solidFill>
                      <a:schemeClr val="tx1"/>
                    </a:solidFill>
                  </a:rPr>
                  <a:t>Obwód w tym przypadku powinien być również chroniony przed przetężeniami przez zabezpieczenia nadprądowe.</a:t>
                </a:r>
              </a:p>
            </p:txBody>
          </p:sp>
        </mc:Choice>
        <mc:Fallback xmlns="">
          <p:sp>
            <p:nvSpPr>
              <p:cNvPr id="3" name="Symbol zastępczy zawartości 2">
                <a:extLst>
                  <a:ext uri="{FF2B5EF4-FFF2-40B4-BE49-F238E27FC236}">
                    <a16:creationId xmlns:a16="http://schemas.microsoft.com/office/drawing/2014/main" id="{E239A8DE-3F3A-B53C-7B31-4FD7233EF22E}"/>
                  </a:ext>
                </a:extLst>
              </p:cNvPr>
              <p:cNvSpPr>
                <a:spLocks noGrp="1" noRot="1" noChangeAspect="1" noMove="1" noResize="1" noEditPoints="1" noAdjustHandles="1" noChangeArrowheads="1" noChangeShapeType="1" noTextEdit="1"/>
              </p:cNvSpPr>
              <p:nvPr>
                <p:ph idx="4294967295"/>
              </p:nvPr>
            </p:nvSpPr>
            <p:spPr>
              <a:xfrm>
                <a:off x="152400" y="1771048"/>
                <a:ext cx="11874500" cy="4909151"/>
              </a:xfrm>
              <a:prstGeom prst="rect">
                <a:avLst/>
              </a:prstGeom>
              <a:blipFill>
                <a:blip r:embed="rId3"/>
                <a:stretch>
                  <a:fillRect l="-1175"/>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BD15968C-561C-E9D1-C5AC-0B884B7FCF5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dirty="0">
                <a:solidFill>
                  <a:srgbClr val="FFFFFF"/>
                </a:solidFill>
              </a:rPr>
              <a:t>Ochrona przy uszkodzeniu samoczynne wyłączenie zasilania</a:t>
            </a:r>
            <a:br>
              <a:rPr lang="pl-PL" sz="3600" dirty="0">
                <a:solidFill>
                  <a:srgbClr val="FFFFFF"/>
                </a:solidFill>
              </a:rPr>
            </a:br>
            <a:r>
              <a:rPr lang="pl-PL" sz="3600" dirty="0">
                <a:solidFill>
                  <a:srgbClr val="FFFFFF"/>
                </a:solidFill>
              </a:rPr>
              <a:t>w sieci TT</a:t>
            </a:r>
          </a:p>
        </p:txBody>
      </p:sp>
      <p:sp>
        <p:nvSpPr>
          <p:cNvPr id="7" name="Rectangle 2">
            <a:extLst>
              <a:ext uri="{FF2B5EF4-FFF2-40B4-BE49-F238E27FC236}">
                <a16:creationId xmlns:a16="http://schemas.microsoft.com/office/drawing/2014/main" id="{A69F4164-9AE7-238D-3498-F70A5DF3A8C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80235178"/>
      </p:ext>
    </p:extLst>
  </p:cSld>
  <p:clrMapOvr>
    <a:masterClrMapping/>
  </p:clrMapOvr>
</p:sld>
</file>

<file path=ppt/theme/theme1.xml><?xml version="1.0" encoding="utf-8"?>
<a:theme xmlns:a="http://schemas.openxmlformats.org/drawingml/2006/main" name="1_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sz">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ksz" id="{C51AE236-A9C3-CE4D-AF7F-BF1A19EE5D0E}" vid="{E04846C3-4B55-F040-BDE5-AF1B507D4B6E}"/>
    </a:ext>
  </a:extLst>
</a:theme>
</file>

<file path=ppt/theme/theme3.xml><?xml version="1.0" encoding="utf-8"?>
<a:theme xmlns:a="http://schemas.openxmlformats.org/drawingml/2006/main" name="1_ksz">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ksz" id="{C51AE236-A9C3-CE4D-AF7F-BF1A19EE5D0E}" vid="{E04846C3-4B55-F040-BDE5-AF1B507D4B6E}"/>
    </a:ext>
  </a:extLst>
</a:theme>
</file>

<file path=ppt/theme/theme4.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DE0B65744422E4A8459264A22C32382" ma:contentTypeVersion="15" ma:contentTypeDescription="Utwórz nowy dokument." ma:contentTypeScope="" ma:versionID="71740caa4e8005ca660d7acf265c1987">
  <xsd:schema xmlns:xsd="http://www.w3.org/2001/XMLSchema" xmlns:xs="http://www.w3.org/2001/XMLSchema" xmlns:p="http://schemas.microsoft.com/office/2006/metadata/properties" xmlns:ns2="39dffa5a-150f-457c-8b6d-ea62e236bb79" xmlns:ns3="e86e79c7-44b9-4496-9852-7c251c1660e5" targetNamespace="http://schemas.microsoft.com/office/2006/metadata/properties" ma:root="true" ma:fieldsID="aeb911ae981a3bbf1c4bdd53daf6c012" ns2:_="" ns3:_="">
    <xsd:import namespace="39dffa5a-150f-457c-8b6d-ea62e236bb79"/>
    <xsd:import namespace="e86e79c7-44b9-4496-9852-7c251c1660e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3:TaxCatchAll" minOccurs="0"/>
                <xsd:element ref="ns2:MediaServiceLocation" minOccurs="0"/>
                <xsd:element ref="ns2:MediaServiceGenerationTime" minOccurs="0"/>
                <xsd:element ref="ns2:MediaServiceEventHashCode" minOccurs="0"/>
                <xsd:element ref="ns2:MediaServiceOCR" minOccurs="0"/>
                <xsd:element ref="ns2:lcf76f155ced4ddcb4097134ff3c332f"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dffa5a-150f-457c-8b6d-ea62e236bb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Tagi obrazów" ma:readOnly="false" ma:fieldId="{5cf76f15-5ced-4ddc-b409-7134ff3c332f}" ma:taxonomyMulti="true" ma:sspId="10dd3211-9c3b-402d-a066-630328df5b83" ma:termSetId="09814cd3-568e-fe90-9814-8d621ff8fb84" ma:anchorId="fba54fb3-c3e1-fe81-a776-ca4b69148c4d" ma:open="true" ma:isKeyword="false">
      <xsd:complexType>
        <xsd:sequence>
          <xsd:element ref="pc:Terms" minOccurs="0" maxOccurs="1"/>
        </xsd:sequence>
      </xsd:complex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86e79c7-44b9-4496-9852-7c251c1660e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0800413-828c-4467-a819-23266d4bf61d}" ma:internalName="TaxCatchAll" ma:showField="CatchAllData" ma:web="e86e79c7-44b9-4496-9852-7c251c1660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86e79c7-44b9-4496-9852-7c251c1660e5" xsi:nil="true"/>
    <lcf76f155ced4ddcb4097134ff3c332f xmlns="39dffa5a-150f-457c-8b6d-ea62e236bb7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0E1638F-9C39-4CAA-9ADD-3C9414B1B4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dffa5a-150f-457c-8b6d-ea62e236bb79"/>
    <ds:schemaRef ds:uri="e86e79c7-44b9-4496-9852-7c251c1660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05D3B4-3F27-4C4D-A513-92BC316E53FB}">
  <ds:schemaRefs>
    <ds:schemaRef ds:uri="http://schemas.microsoft.com/sharepoint/v3/contenttype/forms"/>
  </ds:schemaRefs>
</ds:datastoreItem>
</file>

<file path=customXml/itemProps3.xml><?xml version="1.0" encoding="utf-8"?>
<ds:datastoreItem xmlns:ds="http://schemas.openxmlformats.org/officeDocument/2006/customXml" ds:itemID="{12A8F340-30C0-4516-B999-DEDDC8EDD6B1}">
  <ds:schemaRefs>
    <ds:schemaRef ds:uri="http://schemas.microsoft.com/office/2006/metadata/properties"/>
    <ds:schemaRef ds:uri="http://schemas.microsoft.com/office/infopath/2007/PartnerControls"/>
    <ds:schemaRef ds:uri="e86e79c7-44b9-4496-9852-7c251c1660e5"/>
    <ds:schemaRef ds:uri="39dffa5a-150f-457c-8b6d-ea62e236bb79"/>
  </ds:schemaRefs>
</ds:datastoreItem>
</file>

<file path=docProps/app.xml><?xml version="1.0" encoding="utf-8"?>
<Properties xmlns="http://schemas.openxmlformats.org/officeDocument/2006/extended-properties" xmlns:vt="http://schemas.openxmlformats.org/officeDocument/2006/docPropsVTypes">
  <Template/>
  <TotalTime>0</TotalTime>
  <Words>28223</Words>
  <Application>Microsoft Office PowerPoint</Application>
  <PresentationFormat>Panoramiczny</PresentationFormat>
  <Paragraphs>2640</Paragraphs>
  <Slides>411</Slides>
  <Notes>410</Notes>
  <HiddenSlides>0</HiddenSlides>
  <MMClips>0</MMClips>
  <ScaleCrop>false</ScaleCrop>
  <HeadingPairs>
    <vt:vector size="6" baseType="variant">
      <vt:variant>
        <vt:lpstr>Używane czcionki</vt:lpstr>
      </vt:variant>
      <vt:variant>
        <vt:i4>10</vt:i4>
      </vt:variant>
      <vt:variant>
        <vt:lpstr>Motyw</vt:lpstr>
      </vt:variant>
      <vt:variant>
        <vt:i4>3</vt:i4>
      </vt:variant>
      <vt:variant>
        <vt:lpstr>Tytuły slajdów</vt:lpstr>
      </vt:variant>
      <vt:variant>
        <vt:i4>411</vt:i4>
      </vt:variant>
    </vt:vector>
  </HeadingPairs>
  <TitlesOfParts>
    <vt:vector size="424" baseType="lpstr">
      <vt:lpstr>Aptos</vt:lpstr>
      <vt:lpstr>Aptos Display</vt:lpstr>
      <vt:lpstr>Arial</vt:lpstr>
      <vt:lpstr>Calibri</vt:lpstr>
      <vt:lpstr>Cambria Math</vt:lpstr>
      <vt:lpstr>Poppins</vt:lpstr>
      <vt:lpstr>Symbol</vt:lpstr>
      <vt:lpstr>Tahoma</vt:lpstr>
      <vt:lpstr>Times New Roman</vt:lpstr>
      <vt:lpstr>Wingdings</vt:lpstr>
      <vt:lpstr>1_Motyw pakietu Office</vt:lpstr>
      <vt:lpstr>ksz</vt:lpstr>
      <vt:lpstr>1_ksz</vt:lpstr>
      <vt:lpstr>Prezentacja programu PowerPoint</vt:lpstr>
      <vt:lpstr>Wstęp</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Działanie prądu na organizm ludzki</vt:lpstr>
      <vt:lpstr>Działanie prądu na organizm ludzki</vt:lpstr>
      <vt:lpstr>Działanie prądu na organizm ludzki</vt:lpstr>
      <vt:lpstr>Działanie prądu na organizm ludzki</vt:lpstr>
      <vt:lpstr>Działanie prądu na organizm ludzki</vt:lpstr>
      <vt:lpstr>Działanie prądu na organizm ludzki</vt:lpstr>
      <vt:lpstr>Działanie prądu na organizm ludzki</vt:lpstr>
      <vt:lpstr>Działanie prądu na organizm ludzki</vt:lpstr>
      <vt:lpstr>Działanie prądu na organizm ludzki</vt:lpstr>
      <vt:lpstr>Działanie prądu na organizm ludzki</vt:lpstr>
      <vt:lpstr>Działanie prądu na organizm ludzki</vt:lpstr>
      <vt:lpstr>Działanie prądu na organizm ludzki</vt:lpstr>
      <vt:lpstr>Działanie prądu na organizm ludzki</vt:lpstr>
      <vt:lpstr>Działanie prądu na organizm ludzki</vt:lpstr>
      <vt:lpstr>Działanie prądu na organizm ludzki</vt:lpstr>
      <vt:lpstr>Działanie prądu na organizm ludzki</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Wprowadzenie</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BMS</vt:lpstr>
      <vt:lpstr>Podzespoły automatyki budynkowej</vt:lpstr>
      <vt:lpstr>Podzespoły automatyki budynkowej</vt:lpstr>
      <vt:lpstr>Podzespoły automatyki budynkowej</vt:lpstr>
      <vt:lpstr>Podzespoły automatyki budynkowej</vt:lpstr>
      <vt:lpstr>Podzespoły automatyki budynkowej</vt:lpstr>
      <vt:lpstr>Podzespoły automatyki budynkowej</vt:lpstr>
      <vt:lpstr>Podzespoły automatyki budynkowej</vt:lpstr>
      <vt:lpstr>Podzespoły automatyki budynkowej</vt:lpstr>
      <vt:lpstr>Podzespoły automatyki budynkowej</vt:lpstr>
      <vt:lpstr>Podzespoły automatyki budynkowej</vt:lpstr>
      <vt:lpstr>Podzespoły automatyki budynkowej</vt:lpstr>
      <vt:lpstr>Podzespoły automatyki budynkowej</vt:lpstr>
      <vt:lpstr>Podzespoły automatyki budynkowej</vt:lpstr>
      <vt:lpstr>Podzespoły automatyki budynkowej</vt:lpstr>
      <vt:lpstr>Podzespoły automatyki budynkowej</vt:lpstr>
      <vt:lpstr>Podzespoły automatyki budynkowej</vt:lpstr>
      <vt:lpstr>Podzespoły automatyki budynkowej</vt:lpstr>
      <vt:lpstr>Podzespoły automatyki budynkowej</vt:lpstr>
      <vt:lpstr>Podzespoły automatyki budynkowej</vt:lpstr>
      <vt:lpstr>Bezpieczeństwo</vt:lpstr>
      <vt:lpstr>Bezpieczeństwo</vt:lpstr>
      <vt:lpstr>Bezpieczeństwo</vt:lpstr>
      <vt:lpstr>Bezpieczeństwo</vt:lpstr>
      <vt:lpstr>Bezpieczeństwo</vt:lpstr>
      <vt:lpstr>Bezpieczeństwo</vt:lpstr>
      <vt:lpstr>Bezpieczeństwo</vt:lpstr>
      <vt:lpstr>Bezpieczeństwo</vt:lpstr>
      <vt:lpstr>Bezpieczeństwo</vt:lpstr>
      <vt:lpstr>Bezpieczeństwo</vt:lpstr>
      <vt:lpstr>Bezpieczeństwo</vt:lpstr>
      <vt:lpstr>Bezpieczeństwo</vt:lpstr>
      <vt:lpstr>Bezpieczeństwo</vt:lpstr>
      <vt:lpstr>Bezpieczeństwo</vt:lpstr>
      <vt:lpstr>Bezpieczeństwo</vt:lpstr>
      <vt:lpstr>Bezpieczeństwo</vt:lpstr>
      <vt:lpstr>Bezpieczeństwo</vt:lpstr>
      <vt:lpstr>Bezpieczeństwo</vt:lpstr>
      <vt:lpstr>Bezpieczeństwo</vt:lpstr>
      <vt:lpstr>Bezpieczeństwo</vt:lpstr>
      <vt:lpstr>Bezpieczeństwo</vt:lpstr>
      <vt:lpstr>Bezpieczeństwo</vt:lpstr>
      <vt:lpstr>Bezpieczeństwo</vt:lpstr>
      <vt:lpstr>Bezpieczeństwo</vt:lpstr>
      <vt:lpstr>Bezpieczeństwo</vt:lpstr>
      <vt:lpstr>Bezpieczeństwo</vt:lpstr>
      <vt:lpstr>Integracja</vt:lpstr>
      <vt:lpstr>Integracja</vt:lpstr>
      <vt:lpstr>Integracja</vt:lpstr>
      <vt:lpstr>Integracja</vt:lpstr>
      <vt:lpstr>Integracja</vt:lpstr>
      <vt:lpstr>Integracja</vt:lpstr>
      <vt:lpstr>Integracja</vt:lpstr>
      <vt:lpstr>Integracja</vt:lpstr>
      <vt:lpstr>Projekt</vt:lpstr>
      <vt:lpstr>Projekt</vt:lpstr>
      <vt:lpstr>Projekt</vt:lpstr>
      <vt:lpstr>Projekt</vt:lpstr>
      <vt:lpstr>Projekt</vt:lpstr>
      <vt:lpstr>Projekt</vt:lpstr>
      <vt:lpstr>Projekt</vt:lpstr>
      <vt:lpstr>Projekt</vt:lpstr>
      <vt:lpstr>Projekt</vt:lpstr>
      <vt:lpstr>Projekt</vt:lpstr>
      <vt:lpstr>Projekt</vt:lpstr>
      <vt:lpstr>Projekt</vt:lpstr>
      <vt:lpstr>Projekt</vt:lpstr>
      <vt:lpstr>Projekt</vt:lpstr>
      <vt:lpstr>Rozwiązania</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lpstr>Rozwiązania Loxone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13</cp:revision>
  <dcterms:created xsi:type="dcterms:W3CDTF">2025-06-14T23:17:49Z</dcterms:created>
  <dcterms:modified xsi:type="dcterms:W3CDTF">2026-05-11T09:54:19Z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112200.000000000</vt:lpwstr>
  </property>
  <property fmtid="{D5CDD505-2E9C-101B-9397-08002B2CF9AE}" pid="3" name="ContentTypeId">
    <vt:lpwstr>0x010100CDE0B65744422E4A8459264A22C32382</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